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387" r:id="rId2"/>
    <p:sldId id="3386" r:id="rId3"/>
    <p:sldId id="3689" r:id="rId4"/>
    <p:sldId id="3724" r:id="rId5"/>
    <p:sldId id="3722" r:id="rId6"/>
    <p:sldId id="3723" r:id="rId7"/>
    <p:sldId id="3725" r:id="rId8"/>
    <p:sldId id="3718" r:id="rId9"/>
    <p:sldId id="3721" r:id="rId10"/>
    <p:sldId id="3719" r:id="rId11"/>
    <p:sldId id="3720" r:id="rId12"/>
    <p:sldId id="3734" r:id="rId13"/>
    <p:sldId id="3696" r:id="rId14"/>
    <p:sldId id="3697" r:id="rId15"/>
    <p:sldId id="3726" r:id="rId16"/>
    <p:sldId id="3727" r:id="rId17"/>
    <p:sldId id="3728" r:id="rId18"/>
    <p:sldId id="3698" r:id="rId19"/>
    <p:sldId id="3729" r:id="rId20"/>
    <p:sldId id="3730" r:id="rId21"/>
    <p:sldId id="3731" r:id="rId22"/>
    <p:sldId id="3733" r:id="rId23"/>
    <p:sldId id="3700" r:id="rId24"/>
    <p:sldId id="3732" r:id="rId25"/>
    <p:sldId id="3735" r:id="rId26"/>
    <p:sldId id="3736" r:id="rId27"/>
    <p:sldId id="3714" r:id="rId28"/>
    <p:sldId id="3709" r:id="rId29"/>
    <p:sldId id="3737" r:id="rId30"/>
    <p:sldId id="3382" r:id="rId31"/>
  </p:sldIdLst>
  <p:sldSz cx="12160250" cy="6840538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1pPr>
    <a:lvl2pPr marL="454660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2pPr>
    <a:lvl3pPr marL="908685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3pPr>
    <a:lvl4pPr marL="1363345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4pPr>
    <a:lvl5pPr marL="1818005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5pPr>
    <a:lvl6pPr marL="2272030" algn="l" defTabSz="908685" rtl="0" eaLnBrk="1" latinLnBrk="0" hangingPunct="1"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6pPr>
    <a:lvl7pPr marL="2726690" algn="l" defTabSz="908685" rtl="0" eaLnBrk="1" latinLnBrk="0" hangingPunct="1"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7pPr>
    <a:lvl8pPr marL="3181350" algn="l" defTabSz="908685" rtl="0" eaLnBrk="1" latinLnBrk="0" hangingPunct="1"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8pPr>
    <a:lvl9pPr marL="3635375" algn="l" defTabSz="908685" rtl="0" eaLnBrk="1" latinLnBrk="0" hangingPunct="1">
      <a:defRPr sz="2000" kern="1200">
        <a:solidFill>
          <a:schemeClr val="bg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1">
          <p15:clr>
            <a:srgbClr val="A4A3A4"/>
          </p15:clr>
        </p15:guide>
        <p15:guide id="2" orient="horz" pos="933">
          <p15:clr>
            <a:srgbClr val="A4A3A4"/>
          </p15:clr>
        </p15:guide>
        <p15:guide id="3" pos="452">
          <p15:clr>
            <a:srgbClr val="A4A3A4"/>
          </p15:clr>
        </p15:guide>
        <p15:guide id="4" pos="3528">
          <p15:clr>
            <a:srgbClr val="A4A3A4"/>
          </p15:clr>
        </p15:guide>
        <p15:guide id="5" orient="horz" pos="93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ht" initials="w" lastIdx="1" clrIdx="0"/>
  <p:cmAuthor id="2" name="David su (苏德伟)" initials="Ds(" lastIdx="1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3A6"/>
    <a:srgbClr val="3C61AA"/>
    <a:srgbClr val="4974B4"/>
    <a:srgbClr val="D0D8E8"/>
    <a:srgbClr val="E9EDF4"/>
    <a:srgbClr val="A58D7B"/>
    <a:srgbClr val="AB75A7"/>
    <a:srgbClr val="C7A059"/>
    <a:srgbClr val="733CAA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72" autoAdjust="0"/>
    <p:restoredTop sz="94414" autoAdjust="0"/>
  </p:normalViewPr>
  <p:slideViewPr>
    <p:cSldViewPr>
      <p:cViewPr varScale="1">
        <p:scale>
          <a:sx n="67" d="100"/>
          <a:sy n="67" d="100"/>
        </p:scale>
        <p:origin x="708" y="60"/>
      </p:cViewPr>
      <p:guideLst>
        <p:guide orient="horz" pos="481"/>
        <p:guide orient="horz" pos="933"/>
        <p:guide pos="452"/>
        <p:guide pos="3528"/>
        <p:guide orient="horz" pos="9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5991;&#26723;\ovs-conf-2022-smartnic-pp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5991;&#26723;\ovs-conf-2022-smartnic-pp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single thread/single queue </a:t>
            </a:r>
            <a:r>
              <a:rPr lang="en-US" dirty="0" err="1" smtClean="0"/>
              <a:t>pps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(iperf3 result, unit</a:t>
            </a:r>
            <a:r>
              <a:rPr lang="en-US" dirty="0"/>
              <a:t>: 10k per second)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Sheet1!$B$28</c:f>
              <c:strCache>
                <c:ptCount val="1"/>
                <c:pt idx="0">
                  <c:v>single thread/single queue pps (10k per second)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Sheet1!$A$29:$A$31</c:f>
              <c:strCache>
                <c:ptCount val="3"/>
                <c:pt idx="0">
                  <c:v>OVS kernel</c:v>
                </c:pt>
                <c:pt idx="1">
                  <c:v>AWS M5</c:v>
                </c:pt>
                <c:pt idx="2">
                  <c:v>Alicloud</c:v>
                </c:pt>
              </c:strCache>
            </c:strRef>
          </c:cat>
          <c:val>
            <c:numRef>
              <c:f>Sheet1!$B$29:$B$31</c:f>
              <c:numCache>
                <c:formatCode>General</c:formatCode>
                <c:ptCount val="3"/>
                <c:pt idx="0">
                  <c:v>17.100000000000001</c:v>
                </c:pt>
                <c:pt idx="1">
                  <c:v>39.5</c:v>
                </c:pt>
                <c:pt idx="2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8132576"/>
        <c:axId val="798137472"/>
      </c:barChart>
      <c:catAx>
        <c:axId val="79813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137472"/>
        <c:crosses val="autoZero"/>
        <c:auto val="1"/>
        <c:lblAlgn val="ctr"/>
        <c:lblOffset val="100"/>
        <c:noMultiLvlLbl val="0"/>
      </c:catAx>
      <c:valAx>
        <c:axId val="79813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13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aseline="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SmartNIC and vDPA Offload Performance</a:t>
            </a:r>
            <a:endParaRPr lang="zh-CN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77468764680277"/>
          <c:y val="8.5553516819571865E-2"/>
          <c:w val="0.83254869003443532"/>
          <c:h val="0.7888349827831153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nonoffload pps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206466</c:v>
                </c:pt>
                <c:pt idx="1">
                  <c:v>405980</c:v>
                </c:pt>
                <c:pt idx="2">
                  <c:v>598144</c:v>
                </c:pt>
                <c:pt idx="3">
                  <c:v>786855</c:v>
                </c:pt>
                <c:pt idx="4">
                  <c:v>978230</c:v>
                </c:pt>
                <c:pt idx="5">
                  <c:v>1165530</c:v>
                </c:pt>
                <c:pt idx="6">
                  <c:v>1263961</c:v>
                </c:pt>
                <c:pt idx="7">
                  <c:v>1264760</c:v>
                </c:pt>
                <c:pt idx="8">
                  <c:v>1087676</c:v>
                </c:pt>
                <c:pt idx="9">
                  <c:v>1018677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pin offload pps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456620</c:v>
                </c:pt>
                <c:pt idx="1">
                  <c:v>779111</c:v>
                </c:pt>
                <c:pt idx="2">
                  <c:v>1080067</c:v>
                </c:pt>
                <c:pt idx="3">
                  <c:v>1371746</c:v>
                </c:pt>
                <c:pt idx="4">
                  <c:v>1485557</c:v>
                </c:pt>
                <c:pt idx="5">
                  <c:v>1702001</c:v>
                </c:pt>
                <c:pt idx="6">
                  <c:v>1908726</c:v>
                </c:pt>
                <c:pt idx="7">
                  <c:v>2005238</c:v>
                </c:pt>
                <c:pt idx="8">
                  <c:v>2088526</c:v>
                </c:pt>
                <c:pt idx="9">
                  <c:v>2085864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offload pps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543494</c:v>
                </c:pt>
                <c:pt idx="1">
                  <c:v>872120</c:v>
                </c:pt>
                <c:pt idx="2">
                  <c:v>1268574</c:v>
                </c:pt>
                <c:pt idx="3">
                  <c:v>1482786</c:v>
                </c:pt>
                <c:pt idx="4">
                  <c:v>1667188</c:v>
                </c:pt>
                <c:pt idx="5">
                  <c:v>1867117</c:v>
                </c:pt>
                <c:pt idx="6">
                  <c:v>2003145</c:v>
                </c:pt>
                <c:pt idx="7">
                  <c:v>2077100</c:v>
                </c:pt>
                <c:pt idx="8">
                  <c:v>2104596</c:v>
                </c:pt>
                <c:pt idx="9">
                  <c:v>2115143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ideal offload pps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543494</c:v>
                </c:pt>
                <c:pt idx="1">
                  <c:v>1086988</c:v>
                </c:pt>
                <c:pt idx="2">
                  <c:v>1630482</c:v>
                </c:pt>
                <c:pt idx="3">
                  <c:v>2173976</c:v>
                </c:pt>
                <c:pt idx="4">
                  <c:v>2717470</c:v>
                </c:pt>
                <c:pt idx="5">
                  <c:v>3260964</c:v>
                </c:pt>
                <c:pt idx="6">
                  <c:v>3804458</c:v>
                </c:pt>
                <c:pt idx="7">
                  <c:v>4347952</c:v>
                </c:pt>
                <c:pt idx="8">
                  <c:v>4891446</c:v>
                </c:pt>
                <c:pt idx="9">
                  <c:v>5434940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8135296"/>
        <c:axId val="798138016"/>
      </c:lineChart>
      <c:catAx>
        <c:axId val="798135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Tx Thread/CPU Core</a:t>
                </a:r>
                <a:endParaRPr lang="zh-CN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798138016"/>
        <c:crossesAt val="200000"/>
        <c:auto val="0"/>
        <c:lblAlgn val="ctr"/>
        <c:lblOffset val="100"/>
        <c:noMultiLvlLbl val="0"/>
      </c:catAx>
      <c:valAx>
        <c:axId val="798138016"/>
        <c:scaling>
          <c:orientation val="minMax"/>
          <c:min val="2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Packet </a:t>
                </a:r>
                <a:r>
                  <a:rPr lang="en-US" dirty="0" smtClean="0"/>
                  <a:t>Per Second </a:t>
                </a:r>
                <a:r>
                  <a:rPr lang="en-US" dirty="0"/>
                  <a:t>(16 byte UDP)</a:t>
                </a:r>
                <a:endParaRPr lang="zh-CN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13529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lnSpc>
                <a:spcPct val="100000"/>
              </a:lnSpc>
              <a:buFontTx/>
              <a:buNone/>
              <a:defRPr sz="120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lnSpc>
                <a:spcPct val="100000"/>
              </a:lnSpc>
              <a:buFontTx/>
              <a:buNone/>
              <a:defRPr sz="120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3D03AC0-ED3C-49C2-9E6A-EBD83C194850}" type="datetimeFigureOut">
              <a:rPr lang="zh-CN" altLang="en-US"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lnSpc>
                <a:spcPct val="100000"/>
              </a:lnSpc>
              <a:buFontTx/>
              <a:buNone/>
              <a:defRPr sz="120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lnSpc>
                <a:spcPct val="100000"/>
              </a:lnSpc>
              <a:buFontTx/>
              <a:buNone/>
              <a:defRPr sz="120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E67CE4D-C140-42C4-B4E5-E66660F8C15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852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lnSpc>
                <a:spcPct val="100000"/>
              </a:lnSpc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lnSpc>
                <a:spcPct val="100000"/>
              </a:lnSpc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24BF663-959B-43DD-8B92-C4A844F90097}" type="slidenum">
              <a:rPr lang="en-US" altLang="zh-CN"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26992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46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0868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6334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180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72030" algn="l" defTabSz="9086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6690" algn="l" defTabSz="9086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1350" algn="l" defTabSz="9086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5375" algn="l" defTabSz="9086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/>
            <a:fld id="{D170C1A3-BB0E-4B11-AFFD-EF013D39E4D9}" type="slidenum">
              <a:rPr lang="en-US" altLang="zh-CN" sz="120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fld>
            <a:endParaRPr lang="en-US" altLang="zh-CN" sz="1200" dirty="0" smtClean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553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CCBN展\演示文件\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" y="-26919"/>
            <a:ext cx="12160250" cy="176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CCBN展\演示文件\1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" y="4596876"/>
            <a:ext cx="12160250" cy="224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8" descr="H:\biaozhi-bai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489027" y="6056799"/>
            <a:ext cx="3101285" cy="44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" y="2271075"/>
            <a:ext cx="12160250" cy="1466282"/>
          </a:xfrm>
        </p:spPr>
        <p:txBody>
          <a:bodyPr/>
          <a:lstStyle>
            <a:lvl1pPr algn="ctr">
              <a:defRPr sz="40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09936" y="1121880"/>
            <a:ext cx="10915856" cy="5315024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0581" y="4395714"/>
            <a:ext cx="10336213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0581" y="2899348"/>
            <a:ext cx="10336213" cy="149636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660" indent="0">
              <a:buNone/>
              <a:defRPr sz="1900"/>
            </a:lvl2pPr>
            <a:lvl3pPr marL="908685" indent="0">
              <a:buNone/>
              <a:defRPr sz="1600"/>
            </a:lvl3pPr>
            <a:lvl4pPr marL="1363345" indent="0">
              <a:buNone/>
              <a:defRPr sz="1500"/>
            </a:lvl4pPr>
            <a:lvl5pPr marL="1818005" indent="0">
              <a:buNone/>
              <a:defRPr sz="1500"/>
            </a:lvl5pPr>
            <a:lvl6pPr marL="2272030" indent="0">
              <a:buNone/>
              <a:defRPr sz="1500"/>
            </a:lvl6pPr>
            <a:lvl7pPr marL="2726690" indent="0">
              <a:buNone/>
              <a:defRPr sz="1500"/>
            </a:lvl7pPr>
            <a:lvl8pPr marL="3181350" indent="0">
              <a:buNone/>
              <a:defRPr sz="1500"/>
            </a:lvl8pPr>
            <a:lvl9pPr marL="3635375" indent="0">
              <a:buNone/>
              <a:defRPr sz="15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34566" y="1193705"/>
            <a:ext cx="5796305" cy="5243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33481" y="1193705"/>
            <a:ext cx="5492300" cy="5243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3663" y="29"/>
            <a:ext cx="11492201" cy="105005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3643" y="1193732"/>
            <a:ext cx="5647339" cy="6381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60" indent="0">
              <a:buNone/>
              <a:defRPr sz="2000" b="1"/>
            </a:lvl2pPr>
            <a:lvl3pPr marL="908685" indent="0">
              <a:buNone/>
              <a:defRPr sz="1900" b="1"/>
            </a:lvl3pPr>
            <a:lvl4pPr marL="1363345" indent="0">
              <a:buNone/>
              <a:defRPr sz="1600" b="1"/>
            </a:lvl4pPr>
            <a:lvl5pPr marL="1818005" indent="0">
              <a:buNone/>
              <a:defRPr sz="1600" b="1"/>
            </a:lvl5pPr>
            <a:lvl6pPr marL="2272030" indent="0">
              <a:buNone/>
              <a:defRPr sz="1600" b="1"/>
            </a:lvl6pPr>
            <a:lvl7pPr marL="2726690" indent="0">
              <a:buNone/>
              <a:defRPr sz="1600" b="1"/>
            </a:lvl7pPr>
            <a:lvl8pPr marL="3181350" indent="0">
              <a:buNone/>
              <a:defRPr sz="1600" b="1"/>
            </a:lvl8pPr>
            <a:lvl9pPr marL="3635375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33643" y="1831926"/>
            <a:ext cx="5647339" cy="46050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7324" y="1193732"/>
            <a:ext cx="5648525" cy="6381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60" indent="0">
              <a:buNone/>
              <a:defRPr sz="2000" b="1"/>
            </a:lvl2pPr>
            <a:lvl3pPr marL="908685" indent="0">
              <a:buNone/>
              <a:defRPr sz="1900" b="1"/>
            </a:lvl3pPr>
            <a:lvl4pPr marL="1363345" indent="0">
              <a:buNone/>
              <a:defRPr sz="1600" b="1"/>
            </a:lvl4pPr>
            <a:lvl5pPr marL="1818005" indent="0">
              <a:buNone/>
              <a:defRPr sz="1600" b="1"/>
            </a:lvl5pPr>
            <a:lvl6pPr marL="2272030" indent="0">
              <a:buNone/>
              <a:defRPr sz="1600" b="1"/>
            </a:lvl6pPr>
            <a:lvl7pPr marL="2726690" indent="0">
              <a:buNone/>
              <a:defRPr sz="1600" b="1"/>
            </a:lvl7pPr>
            <a:lvl8pPr marL="3181350" indent="0">
              <a:buNone/>
              <a:defRPr sz="1600" b="1"/>
            </a:lvl8pPr>
            <a:lvl9pPr marL="363537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7324" y="1831926"/>
            <a:ext cx="5648525" cy="46050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3564" y="29"/>
            <a:ext cx="11492200" cy="1050055"/>
          </a:xfrm>
          <a:noFill/>
        </p:spPr>
        <p:txBody>
          <a:bodyPr/>
          <a:lstStyle>
            <a:lvl1pPr algn="l">
              <a:defRPr sz="3200" b="1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54328" y="1193705"/>
            <a:ext cx="7071443" cy="5243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3566" y="1193705"/>
            <a:ext cx="4275089" cy="5243200"/>
          </a:xfrm>
        </p:spPr>
        <p:txBody>
          <a:bodyPr/>
          <a:lstStyle>
            <a:lvl1pPr marL="0" indent="0">
              <a:buNone/>
              <a:defRPr sz="2400"/>
            </a:lvl1pPr>
            <a:lvl2pPr marL="454660" indent="0">
              <a:buNone/>
              <a:defRPr sz="1200"/>
            </a:lvl2pPr>
            <a:lvl3pPr marL="908685" indent="0">
              <a:buNone/>
              <a:defRPr sz="1100"/>
            </a:lvl3pPr>
            <a:lvl4pPr marL="1363345" indent="0">
              <a:buNone/>
              <a:defRPr sz="900"/>
            </a:lvl4pPr>
            <a:lvl5pPr marL="1818005" indent="0">
              <a:buNone/>
              <a:defRPr sz="900"/>
            </a:lvl5pPr>
            <a:lvl6pPr marL="2272030" indent="0">
              <a:buNone/>
              <a:defRPr sz="900"/>
            </a:lvl6pPr>
            <a:lvl7pPr marL="2726690" indent="0">
              <a:buNone/>
              <a:defRPr sz="900"/>
            </a:lvl7pPr>
            <a:lvl8pPr marL="3181350" indent="0">
              <a:buNone/>
              <a:defRPr sz="900"/>
            </a:lvl8pPr>
            <a:lvl9pPr marL="3635375" indent="0">
              <a:buNone/>
              <a:defRPr sz="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3494" y="4788400"/>
            <a:ext cx="7296150" cy="56529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3494" y="611247"/>
            <a:ext cx="729615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4660" indent="0">
              <a:buNone/>
              <a:defRPr sz="2800"/>
            </a:lvl2pPr>
            <a:lvl3pPr marL="908685" indent="0">
              <a:buNone/>
              <a:defRPr sz="2400"/>
            </a:lvl3pPr>
            <a:lvl4pPr marL="1363345" indent="0">
              <a:buNone/>
              <a:defRPr sz="2000"/>
            </a:lvl4pPr>
            <a:lvl5pPr marL="1818005" indent="0">
              <a:buNone/>
              <a:defRPr sz="2000"/>
            </a:lvl5pPr>
            <a:lvl6pPr marL="2272030" indent="0">
              <a:buNone/>
              <a:defRPr sz="2000"/>
            </a:lvl6pPr>
            <a:lvl7pPr marL="2726690" indent="0">
              <a:buNone/>
              <a:defRPr sz="2000"/>
            </a:lvl7pPr>
            <a:lvl8pPr marL="3181350" indent="0">
              <a:buNone/>
              <a:defRPr sz="2000"/>
            </a:lvl8pPr>
            <a:lvl9pPr marL="3635375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3494" y="5353740"/>
            <a:ext cx="7296150" cy="802813"/>
          </a:xfrm>
        </p:spPr>
        <p:txBody>
          <a:bodyPr/>
          <a:lstStyle>
            <a:lvl1pPr marL="0" indent="0">
              <a:buNone/>
              <a:defRPr sz="2000"/>
            </a:lvl1pPr>
            <a:lvl2pPr marL="454660" indent="0">
              <a:buNone/>
              <a:defRPr sz="1200"/>
            </a:lvl2pPr>
            <a:lvl3pPr marL="908685" indent="0">
              <a:buNone/>
              <a:defRPr sz="1100"/>
            </a:lvl3pPr>
            <a:lvl4pPr marL="1363345" indent="0">
              <a:buNone/>
              <a:defRPr sz="900"/>
            </a:lvl4pPr>
            <a:lvl5pPr marL="1818005" indent="0">
              <a:buNone/>
              <a:defRPr sz="900"/>
            </a:lvl5pPr>
            <a:lvl6pPr marL="2272030" indent="0">
              <a:buNone/>
              <a:defRPr sz="900"/>
            </a:lvl6pPr>
            <a:lvl7pPr marL="2726690" indent="0">
              <a:buNone/>
              <a:defRPr sz="900"/>
            </a:lvl7pPr>
            <a:lvl8pPr marL="3181350" indent="0">
              <a:buNone/>
              <a:defRPr sz="900"/>
            </a:lvl8pPr>
            <a:lvl9pPr marL="363537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:\down\图片2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" y="342116"/>
            <a:ext cx="12191919" cy="64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CCBN展\演示文件\11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" y="92"/>
            <a:ext cx="12160250" cy="104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8" descr="H:\biaozhi-bai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9785233" y="6489036"/>
            <a:ext cx="2106932" cy="30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3569" y="92"/>
            <a:ext cx="11493125" cy="104983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0872" tIns="45450" rIns="90872" bIns="4545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569" y="1193927"/>
            <a:ext cx="11493125" cy="5242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89434" tIns="45450" rIns="90872" bIns="4545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11442461" y="619158"/>
            <a:ext cx="669237" cy="3499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0872" tIns="45450" rIns="90872" bIns="45450"/>
          <a:lstStyle/>
          <a:p>
            <a:pPr algn="r">
              <a:defRPr/>
            </a:pPr>
            <a:fld id="{6B4C3250-F419-4EE1-8988-E8C6F9C67111}" type="slidenum">
              <a:rPr lang="en-US" altLang="zh-CN" sz="150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4660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MyriadRegular" pitchFamily="2" charset="0"/>
          <a:ea typeface="黑体" panose="02010609060101010101" pitchFamily="49" charset="-122"/>
        </a:defRPr>
      </a:lvl6pPr>
      <a:lvl7pPr marL="908685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MyriadRegular" pitchFamily="2" charset="0"/>
          <a:ea typeface="黑体" panose="02010609060101010101" pitchFamily="49" charset="-122"/>
        </a:defRPr>
      </a:lvl7pPr>
      <a:lvl8pPr marL="1363345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MyriadRegular" pitchFamily="2" charset="0"/>
          <a:ea typeface="黑体" panose="02010609060101010101" pitchFamily="49" charset="-122"/>
        </a:defRPr>
      </a:lvl8pPr>
      <a:lvl9pPr marL="1818005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MyriadRegular" pitchFamily="2" charset="0"/>
          <a:ea typeface="黑体" panose="02010609060101010101" pitchFamily="49" charset="-122"/>
        </a:defRPr>
      </a:lvl9pPr>
    </p:titleStyle>
    <p:bodyStyle>
      <a:lvl1pPr marL="340995" indent="-340995" algn="l" rtl="0" eaLnBrk="0" fontAlgn="t" hangingPunct="0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l"/>
        <a:defRPr sz="2400">
          <a:solidFill>
            <a:srgbClr val="FFFFFF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38505" indent="-283845" algn="l" rtl="0" eaLnBrk="0" fontAlgn="t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74115" indent="-265430" algn="l" rtl="0" eaLnBrk="0" fontAlgn="t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28775" indent="-265430" algn="l" rtl="0" eaLnBrk="0" fontAlgn="t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82800" indent="-265430" algn="l" rtl="0" eaLnBrk="0" fontAlgn="t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37460" indent="-265430" algn="l" rtl="0" fontAlgn="t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+mn-lt"/>
          <a:ea typeface="+mn-ea"/>
        </a:defRPr>
      </a:lvl6pPr>
      <a:lvl7pPr marL="2992120" indent="-265430" algn="l" rtl="0" fontAlgn="t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+mn-lt"/>
          <a:ea typeface="+mn-ea"/>
        </a:defRPr>
      </a:lvl7pPr>
      <a:lvl8pPr marL="3446145" indent="-265430" algn="l" rtl="0" fontAlgn="t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+mn-lt"/>
          <a:ea typeface="+mn-ea"/>
        </a:defRPr>
      </a:lvl8pPr>
      <a:lvl9pPr marL="3900805" indent="-265430" algn="l" rtl="0" fontAlgn="t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60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685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45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005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030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690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350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375" algn="l" defTabSz="9086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ellanox/scalablefunctions/wiki/Upstream-step-by-step-guide#311-setup-udev-rule-file" TargetMode="External"/><Relationship Id="rId2" Type="http://schemas.openxmlformats.org/officeDocument/2006/relationships/hyperlink" Target="https://network.nvidia.com/products/infiniband-drivers/linux/mlnx_ofed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yyang13/ovsconf-2022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yang13/ovsconf-2022/blob/main/2022-10-26-15-06-14.mp4?raw=true" TargetMode="External"/><Relationship Id="rId2" Type="http://schemas.openxmlformats.org/officeDocument/2006/relationships/hyperlink" Target="https://github.com/yyang13/ovsconf-2022/blob/main/2022-10-25-15-22-11.mp4?raw=true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" y="1980109"/>
            <a:ext cx="12160250" cy="2123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872" tIns="45450" rIns="90872" bIns="45450">
            <a:spAutoFit/>
          </a:bodyPr>
          <a:lstStyle/>
          <a:p>
            <a:pPr algn="ctr"/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Break </a:t>
            </a:r>
            <a:r>
              <a:rPr lang="en-US" sz="4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through</a:t>
            </a:r>
          </a:p>
          <a:p>
            <a:pPr algn="ctr"/>
            <a:r>
              <a:rPr lang="en-US" sz="4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Bottlenecks </a:t>
            </a: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of OVS and </a:t>
            </a:r>
            <a:r>
              <a:rPr lang="en-US" sz="4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Virtio</a:t>
            </a:r>
            <a:endParaRPr lang="en-US" sz="44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4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by </a:t>
            </a: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Using Smart NIC and </a:t>
            </a:r>
            <a:r>
              <a:rPr lang="en-US" sz="4400" b="1" dirty="0" err="1">
                <a:latin typeface="Verdana" panose="020B0604030504040204" pitchFamily="34" charset="0"/>
                <a:ea typeface="Verdana" panose="020B0604030504040204" pitchFamily="34" charset="0"/>
              </a:rPr>
              <a:t>vDPA</a:t>
            </a:r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4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Offload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279925" y="4716413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Yi Yang @ Inspur Cloud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6829" r="2035" b="5764"/>
          <a:stretch/>
        </p:blipFill>
        <p:spPr>
          <a:xfrm>
            <a:off x="103461" y="1620069"/>
            <a:ext cx="11912773" cy="460851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9485" y="1188021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send side compute node: </a:t>
            </a:r>
            <a:r>
              <a:rPr lang="en-US" dirty="0" err="1" smtClean="0"/>
              <a:t>iperf</a:t>
            </a:r>
            <a:r>
              <a:rPr lang="en-US" dirty="0" smtClean="0"/>
              <a:t> client with 16 threads</a:t>
            </a:r>
            <a:endParaRPr lang="en-US" dirty="0"/>
          </a:p>
        </p:txBody>
      </p:sp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079816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and virtio Performance </a:t>
            </a:r>
            <a:r>
              <a:rPr lang="en-US" altLang="zh-CN" sz="3200" b="1" kern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Bottleneck</a:t>
            </a:r>
            <a:r>
              <a:rPr lang="en-US" altLang="zh-CN" sz="3200" b="1" ker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400" b="1" ker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(cont’d)</a:t>
            </a:r>
            <a:endParaRPr lang="en-US" altLang="zh-CN" sz="14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5775" r="2035" b="5764"/>
          <a:stretch/>
        </p:blipFill>
        <p:spPr>
          <a:xfrm>
            <a:off x="144016" y="1548061"/>
            <a:ext cx="11912773" cy="4680521"/>
          </a:xfrm>
          <a:prstGeom prst="rect">
            <a:avLst/>
          </a:prstGeom>
        </p:spPr>
      </p:pic>
      <p:sp>
        <p:nvSpPr>
          <p:cNvPr id="3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079816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and virtio Performance </a:t>
            </a:r>
            <a:r>
              <a:rPr lang="en-US" altLang="zh-CN" sz="3200" b="1" kern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Bottleneck</a:t>
            </a:r>
            <a:r>
              <a:rPr lang="en-US" altLang="zh-CN" sz="3200" b="1" ker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400" b="1" ker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(cont’d)</a:t>
            </a:r>
            <a:endParaRPr lang="en-US" altLang="zh-CN" sz="14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4016" y="1003935"/>
            <a:ext cx="6340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receive </a:t>
            </a:r>
            <a:r>
              <a:rPr lang="en-US" dirty="0"/>
              <a:t>side </a:t>
            </a:r>
            <a:r>
              <a:rPr lang="en-US" dirty="0" smtClean="0"/>
              <a:t>compute node: </a:t>
            </a:r>
            <a:r>
              <a:rPr lang="en-US" dirty="0" err="1"/>
              <a:t>iperf</a:t>
            </a:r>
            <a:r>
              <a:rPr lang="en-US" dirty="0"/>
              <a:t> with 16 threads</a:t>
            </a:r>
          </a:p>
        </p:txBody>
      </p:sp>
    </p:spTree>
    <p:extLst>
      <p:ext uri="{BB962C8B-B14F-4D97-AF65-F5344CB8AC3E}">
        <p14:creationId xmlns:p14="http://schemas.microsoft.com/office/powerpoint/2010/main" val="74795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151824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Performance 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Bottleneck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(cont’d)</a:t>
            </a:r>
          </a:p>
        </p:txBody>
      </p:sp>
      <p:graphicFrame>
        <p:nvGraphicFramePr>
          <p:cNvPr id="7" name="图表 6"/>
          <p:cNvGraphicFramePr>
            <a:graphicFrameLocks/>
          </p:cNvGraphicFramePr>
          <p:nvPr>
            <p:extLst/>
          </p:nvPr>
        </p:nvGraphicFramePr>
        <p:xfrm>
          <a:off x="1759645" y="1548061"/>
          <a:ext cx="8600405" cy="493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3886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719776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Solutions to Performance 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Bottleneck 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370706"/>
            <a:ext cx="9790080" cy="44258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Solutions to Kernel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datapath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DPDK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Hardware offload (smart NIC: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tc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flower for kernel,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rte_flow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for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userspace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Solutions to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endParaRPr lang="en-US" altLang="zh-CN" sz="20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 CPU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tunning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nova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config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1600" b="1" i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cpu_mode</a:t>
            </a:r>
            <a:r>
              <a:rPr lang="en-US" altLang="zh-CN" sz="1600" b="1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= host-model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| </a:t>
            </a:r>
            <a:r>
              <a:rPr lang="en-US" altLang="zh-CN" sz="1600" b="1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host-</a:t>
            </a:r>
            <a:r>
              <a:rPr lang="en-US" altLang="zh-CN" sz="1600" b="1" i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passthrough</a:t>
            </a:r>
            <a:endParaRPr lang="en-US" altLang="zh-CN" sz="1600" b="1" i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Pin vCPU: nova </a:t>
            </a:r>
            <a:r>
              <a:rPr lang="en-US" altLang="zh-CN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config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vcpu_pin_set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=1-7,9-15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Use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hugepage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for VM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 kernel parameter optimization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1600" b="1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mitigations=off</a:t>
            </a:r>
            <a:endParaRPr lang="en-US" altLang="zh-CN" sz="1600" b="1" i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Tx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zero copy: </a:t>
            </a:r>
            <a:r>
              <a:rPr lang="en-US" altLang="zh-CN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vhost_net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module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parameter, </a:t>
            </a:r>
            <a:r>
              <a:rPr lang="en-US" altLang="zh-CN" sz="1600" b="1" i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experimental_zcopytx</a:t>
            </a:r>
            <a:r>
              <a:rPr lang="en-US" altLang="zh-CN" sz="1600" b="1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=1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Hardware offload: smart NIC,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187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57576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Hardware Offload (Smart NIC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7413816" cy="53676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Smart NIC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Offload VXLAN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encap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&amp;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decap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Offload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dataplane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tc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datapath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conntrack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offload (including NAT)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virtio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 data path acceleration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20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Decouple control path and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dat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path of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Standadize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VF/SF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controlplane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and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dataplane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Use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interface to achieve SR-IOV performance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full hardware offload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Support live migration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Requirement: NIC driver needs a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add-on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4660" lvl="1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89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520963" y="1620069"/>
            <a:ext cx="6799522" cy="4608512"/>
            <a:chOff x="2259087" y="1260029"/>
            <a:chExt cx="6799522" cy="4608512"/>
          </a:xfrm>
        </p:grpSpPr>
        <p:sp>
          <p:nvSpPr>
            <p:cNvPr id="2" name="圆角矩形 1"/>
            <p:cNvSpPr/>
            <p:nvPr/>
          </p:nvSpPr>
          <p:spPr bwMode="auto">
            <a:xfrm>
              <a:off x="2263701" y="1260029"/>
              <a:ext cx="4263826" cy="936104"/>
            </a:xfrm>
            <a:prstGeom prst="roundRect">
              <a:avLst/>
            </a:prstGeom>
            <a:solidFill>
              <a:schemeClr val="accent6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none" lIns="91440" tIns="45720" rIns="91440" bIns="45720" numCol="1" rtlCol="0" anchor="b" anchorCtr="0" compatLnSpc="1"/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600" b="0" i="0" u="none" strike="noStrike" cap="none" normalizeH="0" baseline="0" dirty="0" err="1" smtClean="0">
                  <a:ln>
                    <a:noFill/>
                  </a:ln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qemu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 bwMode="auto">
            <a:xfrm flipV="1">
              <a:off x="2479725" y="1728081"/>
              <a:ext cx="3887663" cy="36004"/>
            </a:xfrm>
            <a:prstGeom prst="line">
              <a:avLst/>
            </a:prstGeom>
            <a:solidFill>
              <a:srgbClr val="996633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5" name="文本框 4"/>
            <p:cNvSpPr txBox="1"/>
            <p:nvPr/>
          </p:nvSpPr>
          <p:spPr>
            <a:xfrm>
              <a:off x="3159150" y="1764085"/>
              <a:ext cx="24482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Verdana" panose="020B0604030504040204" pitchFamily="34" charset="0"/>
                  <a:ea typeface="Verdana" panose="020B0604030504040204" pitchFamily="34" charset="0"/>
                </a:rPr>
                <a:t>v</a:t>
              </a:r>
              <a:r>
                <a:rPr lang="en-US" dirty="0" err="1" smtClean="0">
                  <a:latin typeface="Verdana" panose="020B0604030504040204" pitchFamily="34" charset="0"/>
                  <a:ea typeface="Verdana" panose="020B0604030504040204" pitchFamily="34" charset="0"/>
                </a:rPr>
                <a:t>irtio</a:t>
              </a:r>
              <a:r>
                <a:rPr lang="en-US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-net driver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" name="圆角矩形 5"/>
            <p:cNvSpPr/>
            <p:nvPr/>
          </p:nvSpPr>
          <p:spPr bwMode="auto">
            <a:xfrm>
              <a:off x="3406527" y="3311012"/>
              <a:ext cx="3100958" cy="930825"/>
            </a:xfrm>
            <a:prstGeom prst="roundRect">
              <a:avLst/>
            </a:prstGeom>
            <a:solidFill>
              <a:schemeClr val="accent6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vDPA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 framework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vendor specific </a:t>
              </a: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vDPA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 driver</a:t>
              </a:r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2259087" y="5220469"/>
              <a:ext cx="4248398" cy="648072"/>
            </a:xfrm>
            <a:prstGeom prst="roundRect">
              <a:avLst/>
            </a:prstGeom>
            <a:solidFill>
              <a:schemeClr val="accent6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VF/SF (Scalable Function): </a:t>
              </a: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vDPA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 device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620185" y="5324415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NIC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11923" y="3577765"/>
              <a:ext cx="1944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Kernel space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584181" y="1548061"/>
              <a:ext cx="1944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user space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391428" y="1306707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applications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13" name="直接箭头连接符 12"/>
            <p:cNvCxnSpPr>
              <a:endCxn id="6" idx="0"/>
            </p:cNvCxnSpPr>
            <p:nvPr/>
          </p:nvCxnSpPr>
          <p:spPr bwMode="auto">
            <a:xfrm>
              <a:off x="4957006" y="2196133"/>
              <a:ext cx="0" cy="1114879"/>
            </a:xfrm>
            <a:prstGeom prst="straightConnector1">
              <a:avLst/>
            </a:prstGeom>
            <a:solidFill>
              <a:srgbClr val="99663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4" name="直接箭头连接符 13"/>
            <p:cNvCxnSpPr>
              <a:stCxn id="6" idx="2"/>
            </p:cNvCxnSpPr>
            <p:nvPr/>
          </p:nvCxnSpPr>
          <p:spPr bwMode="auto">
            <a:xfrm>
              <a:off x="4957006" y="4241837"/>
              <a:ext cx="0" cy="978632"/>
            </a:xfrm>
            <a:prstGeom prst="straightConnector1">
              <a:avLst/>
            </a:prstGeom>
            <a:solidFill>
              <a:srgbClr val="99663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7" name="文本框 16"/>
            <p:cNvSpPr txBox="1"/>
            <p:nvPr/>
          </p:nvSpPr>
          <p:spPr>
            <a:xfrm>
              <a:off x="4963232" y="2461490"/>
              <a:ext cx="2808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v</a:t>
              </a:r>
              <a:r>
                <a:rPr lang="en-US" dirty="0" err="1" smtClean="0"/>
                <a:t>irtio</a:t>
              </a:r>
              <a:r>
                <a:rPr lang="en-US" dirty="0" smtClean="0"/>
                <a:t> control plane</a:t>
              </a:r>
              <a:endParaRPr lang="en-US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956931" y="4491194"/>
              <a:ext cx="41016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dirty="0" smtClean="0"/>
                <a:t>endor specific  control plane</a:t>
              </a:r>
              <a:endParaRPr lang="en-US" dirty="0"/>
            </a:p>
          </p:txBody>
        </p:sp>
        <p:cxnSp>
          <p:nvCxnSpPr>
            <p:cNvPr id="21" name="直接箭头连接符 20"/>
            <p:cNvCxnSpPr/>
            <p:nvPr/>
          </p:nvCxnSpPr>
          <p:spPr bwMode="auto">
            <a:xfrm>
              <a:off x="2782261" y="2223151"/>
              <a:ext cx="57504" cy="2997318"/>
            </a:xfrm>
            <a:prstGeom prst="straightConnector1">
              <a:avLst/>
            </a:prstGeom>
            <a:solidFill>
              <a:srgbClr val="996633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9" name="文本框 28"/>
            <p:cNvSpPr txBox="1"/>
            <p:nvPr/>
          </p:nvSpPr>
          <p:spPr>
            <a:xfrm rot="16200000">
              <a:off x="1174938" y="3308050"/>
              <a:ext cx="2808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v</a:t>
              </a:r>
              <a:r>
                <a:rPr lang="en-US" dirty="0" err="1" smtClean="0"/>
                <a:t>irtio</a:t>
              </a:r>
              <a:r>
                <a:rPr lang="en-US" dirty="0" smtClean="0"/>
                <a:t> data plane</a:t>
              </a:r>
              <a:endParaRPr lang="en-US" dirty="0"/>
            </a:p>
          </p:txBody>
        </p:sp>
      </p:grpSp>
      <p:sp>
        <p:nvSpPr>
          <p:cNvPr id="31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58387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Hardware Offload (Smart NIC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(cont’d)</a:t>
            </a:r>
          </a:p>
        </p:txBody>
      </p:sp>
    </p:spTree>
    <p:extLst>
      <p:ext uri="{BB962C8B-B14F-4D97-AF65-F5344CB8AC3E}">
        <p14:creationId xmlns:p14="http://schemas.microsoft.com/office/powerpoint/2010/main" val="16279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8565944" cy="59462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SF (Scalable Function/Sub Function)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SF is </a:t>
            </a:r>
            <a:r>
              <a:rPr lang="en-US" altLang="zh-CN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lightweigh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no full PCI </a:t>
            </a:r>
            <a:r>
              <a:rPr lang="en-US" altLang="zh-CN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config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space, reset,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registers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SF is deployed one by one, but all the VFs are deployed once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Has own capabilities and resources, e.g.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rx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tx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queues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has dedicated window in PCI BAR space 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special BIOS settings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Can co-exist with SR-IOV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Needn’t enable SR-IOV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supports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tc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offloads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share PCI level resources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(e.g. PCI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MSI-X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IRQs)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with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other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scalable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functions or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its parent PCI function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58387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Hardware Offload (Smart NIC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(cont’d)</a:t>
            </a:r>
          </a:p>
        </p:txBody>
      </p:sp>
    </p:spTree>
    <p:extLst>
      <p:ext uri="{BB962C8B-B14F-4D97-AF65-F5344CB8AC3E}">
        <p14:creationId xmlns:p14="http://schemas.microsoft.com/office/powerpoint/2010/main" val="3180651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822"/>
            <a:ext cx="12160250" cy="5290775"/>
          </a:xfrm>
          <a:prstGeom prst="rect">
            <a:avLst/>
          </a:prstGeom>
        </p:spPr>
      </p:pic>
      <p:sp>
        <p:nvSpPr>
          <p:cNvPr id="5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58387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Hardware Offload (Smart NIC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(cont’d)</a:t>
            </a:r>
          </a:p>
        </p:txBody>
      </p:sp>
    </p:spTree>
    <p:extLst>
      <p:ext uri="{BB962C8B-B14F-4D97-AF65-F5344CB8AC3E}">
        <p14:creationId xmlns:p14="http://schemas.microsoft.com/office/powerpoint/2010/main" val="15627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8997992" cy="55276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Prerequisites: 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Linux kernel: &gt;= 5.17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Mellanox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OFED package: &gt;= </a:t>
            </a:r>
            <a:r>
              <a:rPr lang="en-US" sz="1600" dirty="0" smtClean="0"/>
              <a:t>5.5-1.0.3.2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Mellanox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ConnextX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6 Ln |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Dx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| Bluefield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qemu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&gt;= 6.2.0: --enable-</a:t>
            </a:r>
            <a:r>
              <a:rPr lang="en-US" altLang="zh-CN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vhost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altLang="zh-CN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ibvirt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&gt;= 8.2.0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iproue2-next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git://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git.kernel.org/pub/scm/network/iproute2/iproute2-next.git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neutron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needs a patch from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Sean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Mooney in neutron master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neutron_lib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needs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patch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from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Sean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Mooney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neutron_lib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master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if_plug_ovs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needs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hacking patch to support SF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nova: needs 8 nova patches, 7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from Sean Mooney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 nova master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4660" lvl="1" indent="0" eaLnBrk="1" hangingPunct="1">
              <a:lnSpc>
                <a:spcPct val="150000"/>
              </a:lnSpc>
              <a:buClr>
                <a:srgbClr val="FFFFFF"/>
              </a:buClr>
              <a:buNone/>
            </a:pPr>
            <a:r>
              <a:rPr lang="en-US" altLang="zh-CN" sz="16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Note: all the patches are https</a:t>
            </a:r>
            <a:r>
              <a:rPr lang="en-US" altLang="zh-CN" sz="1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://</a:t>
            </a:r>
            <a:r>
              <a:rPr lang="en-US" altLang="zh-CN" sz="16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github.com/yyang13/ovsconf-2022/</a:t>
            </a:r>
          </a:p>
        </p:txBody>
      </p:sp>
      <p:sp>
        <p:nvSpPr>
          <p:cNvPr id="7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727888" cy="64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How to Enable SF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 </a:t>
            </a:r>
            <a:r>
              <a:rPr lang="en-US" altLang="zh-CN" sz="3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3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29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8997992" cy="54291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Install Linux kernel (&gt;= 5.17): 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CONFIG_MLX5_ESWITCH=y, CONFIG_MLX5_SF=y, CONFIG_VDPA=m, CONFIG_MLX5_VDPA=y, CONFIG_VHOST_VDPA=m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Install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Mellanox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OFED package (cold reboot needed)</a:t>
            </a:r>
          </a:p>
          <a:p>
            <a:pPr marL="683260" lvl="1" indent="-285750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hlinkClick r:id="rId2"/>
              </a:rPr>
              <a:t>https://network.nvidia.com/products/infiniband-drivers/linux/mlnx_ofed/</a:t>
            </a:r>
            <a:endParaRPr lang="en-US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Enable SF (cold reboot needed)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en-US" sz="16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mlxconfig</a:t>
            </a:r>
            <a:r>
              <a:rPr lang="en-US" altLang="en-US" sz="16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 0000:06:00.0 s PF_BAR2_ENABLE=0 PER_PF_NUM_SF=1 PF_TOTAL_SF=252 PF_SF_BAR_SIZE=10 SRIOV_EN=0</a:t>
            </a:r>
            <a:r>
              <a:rPr lang="en-US" altLang="en-US" sz="1600" i="1" dirty="0">
                <a:solidFill>
                  <a:schemeClr val="tx1"/>
                </a:solidFill>
              </a:rPr>
              <a:t> </a:t>
            </a:r>
            <a:endParaRPr lang="en-US" altLang="en-US" sz="3600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Add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udev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rules for renaming interface name: </a:t>
            </a:r>
            <a:endParaRPr lang="en-US" altLang="zh-CN" sz="20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https://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github.com/Mellanox/scalablefunctions/wiki/Upstream-step-by-step-guide#311-setup-udev-rule-file</a:t>
            </a:r>
            <a:endParaRPr lang="en-US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Install iproute2-next: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tool</a:t>
            </a:r>
            <a:endParaRPr lang="en-US" altLang="zh-CN" sz="20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871904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How to Enable SF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 </a:t>
            </a:r>
            <a:r>
              <a:rPr lang="en-US" altLang="zh-CN" sz="3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50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5800719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Agenda</a:t>
            </a:r>
            <a:endParaRPr lang="zh-CN" altLang="en-US" sz="3200" b="1" dirty="0">
              <a:solidFill>
                <a:srgbClr val="FFFF00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71257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and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Performance Bottleneck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Solutions to </a:t>
            </a: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Performance Bottleneck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Hardware Offload (Smart NIC and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How to Enable SF and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Performance Comparison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Future Work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Demonstration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10150120" cy="50536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Install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qemu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&gt;=6.2.0,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libvirt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&gt;=8.2.0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Patch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Neutron, Nova,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neutron_lib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vif_plug_ovs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github.com/yyang13/ovsconf-2022</a:t>
            </a:r>
            <a:endParaRPr lang="en-US" sz="1600" dirty="0" smtClean="0"/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Reboot neutron server, nova-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api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nova-compute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Enable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switchdev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mode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devlink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dev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eswitch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set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pci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/0000:07:00.1 mode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switchdev</a:t>
            </a:r>
            <a:endParaRPr lang="en-US" altLang="zh-CN" sz="1600" b="1" i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Add SF: 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devlink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port add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pci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/0000:07:00.1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flavour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pcisf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pfnum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sfnum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89</a:t>
            </a:r>
            <a:endParaRPr lang="en-US" altLang="zh-CN" sz="1600" b="1" i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devlink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port function set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pci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/0000:07:00.1/98304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hw_addr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fa:16:3e:9f:44:88</a:t>
            </a:r>
            <a:endParaRPr lang="en-US" altLang="zh-CN" sz="1600" b="1" i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da-DK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ip link set dev en7f1pf1sf89 up</a:t>
            </a:r>
            <a:endParaRPr lang="en-US" altLang="zh-CN" sz="1600" b="1" i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devlink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port function set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pci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/0000:07:00.1/98304 state </a:t>
            </a:r>
            <a:r>
              <a:rPr lang="en-US" altLang="zh-CN" sz="1600" b="1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active</a:t>
            </a:r>
          </a:p>
        </p:txBody>
      </p:sp>
      <p:sp>
        <p:nvSpPr>
          <p:cNvPr id="7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101592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How to Enable SF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 </a:t>
            </a:r>
            <a:r>
              <a:rPr lang="en-US" altLang="zh-CN" sz="3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18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10150120" cy="52198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Load </a:t>
            </a:r>
            <a:r>
              <a:rPr lang="en-US" altLang="zh-CN" sz="20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modules: 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en-US" sz="16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modprobe</a:t>
            </a:r>
            <a:r>
              <a:rPr lang="en-US" altLang="en-US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16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vdpa</a:t>
            </a:r>
            <a:endParaRPr lang="en-US" altLang="en-US" sz="16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en-US" sz="16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modprobe</a:t>
            </a:r>
            <a:r>
              <a:rPr lang="en-US" altLang="en-US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16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vhost_vdpa</a:t>
            </a:r>
            <a:endParaRPr lang="en-US" altLang="en-US" sz="16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en-US" sz="16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modprobe</a:t>
            </a:r>
            <a:r>
              <a:rPr lang="en-US" altLang="en-US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mlx5_vdpa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Unbind </a:t>
            </a:r>
            <a:r>
              <a:rPr lang="en-US" altLang="zh-CN" sz="20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rdma</a:t>
            </a: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and </a:t>
            </a:r>
            <a:r>
              <a:rPr lang="en-US" altLang="zh-CN" sz="20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netdevice</a:t>
            </a: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for SF device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echo mlx5_core.rdma.2 &gt; /sys/bus/auxiliary/devices/mlx5_core.sf.2/mlx5_core.rdma.2/driver/unbind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echo mlx5_core.eth.2 &gt; /sys/bus/auxiliary/devices/mlx5_core.sf.2/mlx5_core.eth.2/driver/unbind</a:t>
            </a:r>
            <a:endParaRPr lang="en-US" altLang="zh-CN" sz="1600" b="1" i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Add </a:t>
            </a:r>
            <a:r>
              <a:rPr lang="en-US" altLang="zh-CN" sz="20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20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device: 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dev add name vhost-vdpa-0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mgmtdev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auxiliary/mlx5_core.sf.2 </a:t>
            </a:r>
            <a:r>
              <a:rPr lang="en-US" altLang="zh-CN" sz="1600" b="1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max_vqp</a:t>
            </a:r>
            <a:r>
              <a:rPr lang="en-US" altLang="zh-CN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600" b="1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7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94391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How to Enable SF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 </a:t>
            </a:r>
            <a:r>
              <a:rPr lang="en-US" altLang="zh-CN" sz="3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0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10150120" cy="602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create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port</a:t>
            </a:r>
            <a:endParaRPr lang="en-US" altLang="zh-CN" sz="20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en-US" sz="1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openstack</a:t>
            </a:r>
            <a:r>
              <a:rPr lang="en-US" alt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port create --network private --host eip02 --</a:t>
            </a:r>
            <a:r>
              <a:rPr lang="en-US" altLang="en-US" sz="1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vnic</a:t>
            </a:r>
            <a:r>
              <a:rPr lang="en-US" alt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-type </a:t>
            </a:r>
            <a:r>
              <a:rPr lang="en-US" altLang="en-US" sz="1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vdpa</a:t>
            </a:r>
            <a:r>
              <a:rPr lang="en-US" alt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--mac-address fa:16:3e:9f:44:88 </a:t>
            </a:r>
            <a:r>
              <a:rPr lang="en-US" altLang="en-US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vdpa1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en-US" sz="1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openstack</a:t>
            </a:r>
            <a:r>
              <a:rPr lang="en-US" alt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port create --network private --host </a:t>
            </a:r>
            <a:r>
              <a:rPr lang="en-US" altLang="en-US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eip03 </a:t>
            </a:r>
            <a:r>
              <a:rPr lang="en-US" alt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--</a:t>
            </a:r>
            <a:r>
              <a:rPr lang="en-US" altLang="en-US" sz="1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vnic</a:t>
            </a:r>
            <a:r>
              <a:rPr lang="en-US" alt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-type </a:t>
            </a:r>
            <a:r>
              <a:rPr lang="en-US" altLang="en-US" sz="1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vdpa</a:t>
            </a:r>
            <a:r>
              <a:rPr lang="en-US" alt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--mac-address </a:t>
            </a:r>
            <a:r>
              <a:rPr lang="en-US" altLang="en-US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fa:16:3e:9f:44:89 vdpa2</a:t>
            </a:r>
            <a:endParaRPr lang="en-US" altLang="en-US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Disable security group and port security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400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1400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port set --no-security-group </a:t>
            </a:r>
            <a:r>
              <a:rPr lang="en-US" altLang="zh-CN" sz="1400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vdpa1</a:t>
            </a:r>
            <a:endParaRPr lang="en-US" altLang="zh-CN" sz="1400" i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400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1400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port set --disable-port-security </a:t>
            </a:r>
            <a:r>
              <a:rPr lang="en-US" altLang="zh-CN" sz="1400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vdpa1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400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1400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port set --no-security-group </a:t>
            </a:r>
            <a:r>
              <a:rPr lang="en-US" altLang="zh-CN" sz="1400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vdpa2</a:t>
            </a:r>
            <a:endParaRPr lang="en-US" altLang="zh-CN" sz="1400" i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400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1400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port set --disable-port-security </a:t>
            </a:r>
            <a:r>
              <a:rPr lang="en-US" altLang="zh-CN" sz="1400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vdpa_port2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Create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VM on host “eip02” and “eip03”: 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400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1400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server create --image ubuntu-18.04 --flavor m1.xxxlarge --port vdpa1 --availability-zone :eip02 --wait </a:t>
            </a:r>
            <a:r>
              <a:rPr lang="en-US" altLang="zh-CN" sz="1400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vm02-vdpa1</a:t>
            </a:r>
          </a:p>
          <a:p>
            <a:pPr lvl="1" eaLnBrk="1" hangingPunct="1">
              <a:lnSpc>
                <a:spcPct val="150000"/>
              </a:lnSpc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altLang="zh-CN" sz="1400" i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1400" i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server create --image ubuntu-18.04 --flavor m1.xxxlarge --port vdpa2 --availability-zone :eip03 --wait vm03-vdpa2</a:t>
            </a:r>
            <a:endParaRPr lang="en-US" altLang="zh-CN" sz="1400" i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94391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How to Enable SF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vDPA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 </a:t>
            </a:r>
            <a:r>
              <a:rPr lang="en-US" altLang="zh-CN" sz="3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cont’d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16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004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2798" y="1035698"/>
            <a:ext cx="11767452" cy="18805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Number of Thread: number of </a:t>
            </a: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Tx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threads/</a:t>
            </a: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Tx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CPU cores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Nonoffload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pps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offload, </a:t>
            </a: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other_config:hw-offload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=false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Pin offload </a:t>
            </a: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pps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offload enabled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other_config:hw-offload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=true, </a:t>
            </a: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Tx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thread/</a:t>
            </a: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Tx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vCPU is pinned to physical core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offload </a:t>
            </a:r>
            <a:r>
              <a:rPr lang="en-US" altLang="zh-CN" sz="14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pps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offload enabled, </a:t>
            </a: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other_config:hw-offload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=true, no </a:t>
            </a: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cpu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pin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Ideal offload </a:t>
            </a:r>
            <a:r>
              <a:rPr lang="en-US" altLang="zh-CN" sz="14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pps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offload enabled, </a:t>
            </a:r>
            <a:r>
              <a:rPr lang="en-US" altLang="zh-CN" sz="14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other_config:hw-offload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=true</a:t>
            </a:r>
            <a:r>
              <a:rPr lang="zh-CN" altLang="en-US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， </a:t>
            </a:r>
            <a:r>
              <a:rPr lang="en-US" altLang="zh-CN" sz="14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linearly scalable</a:t>
            </a:r>
          </a:p>
        </p:txBody>
      </p:sp>
      <p:sp>
        <p:nvSpPr>
          <p:cNvPr id="6" name="Text Box 7500"/>
          <p:cNvSpPr txBox="1">
            <a:spLocks noChangeArrowheads="1"/>
          </p:cNvSpPr>
          <p:nvPr/>
        </p:nvSpPr>
        <p:spPr bwMode="auto">
          <a:xfrm>
            <a:off x="392797" y="228119"/>
            <a:ext cx="9575760" cy="53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0" rIns="90880" bIns="45455" anchor="ctr" anchorCtr="0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Performance Comparison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953838"/>
              </p:ext>
            </p:extLst>
          </p:nvPr>
        </p:nvGraphicFramePr>
        <p:xfrm>
          <a:off x="1687637" y="2988221"/>
          <a:ext cx="8106835" cy="3759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367"/>
                <a:gridCol w="1621367"/>
                <a:gridCol w="1621367"/>
                <a:gridCol w="1621367"/>
                <a:gridCol w="1621367"/>
              </a:tblGrid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Number of Thread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nonoffload</a:t>
                      </a:r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b="1" u="none" strike="noStrike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pps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pin offload </a:t>
                      </a:r>
                      <a:r>
                        <a:rPr lang="en-US" sz="1200" b="1" u="none" strike="noStrike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pps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offload </a:t>
                      </a:r>
                      <a:r>
                        <a:rPr lang="en-US" sz="1200" b="1" u="none" strike="noStrike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pps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ideal offload </a:t>
                      </a:r>
                      <a:r>
                        <a:rPr lang="en-US" sz="1200" b="1" u="none" strike="noStrike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pps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</a:tr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206466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456620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543494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543494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</a:tr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405980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779111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872120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1086988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</a:tr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598144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1080067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1268574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1630482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</a:tr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786855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1371746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1482786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2173976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</a:tr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978230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1485557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1667188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2717470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</a:tr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1165530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1702001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1867117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3260964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</a:tr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1263961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1908726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2003145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3804458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</a:tr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1264760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2005238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2077100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4347952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</a:tr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1087676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2088526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2104596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4891446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</a:tr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1018677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2085864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2115143</a:t>
                      </a:r>
                      <a:endParaRPr lang="en-US" sz="12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5434940</a:t>
                      </a:r>
                      <a:endParaRPr lang="en-US" sz="12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10800" marR="10800" marT="9525" marB="0" anchor="b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620682" y="804649"/>
            <a:ext cx="2695749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AWS M5:  395,000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Alicloud</a:t>
            </a:r>
            <a:r>
              <a:rPr lang="en-US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  450,000</a:t>
            </a:r>
          </a:p>
          <a:p>
            <a:r>
              <a:rPr lang="en-US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Offload:    543,494</a:t>
            </a:r>
            <a:endParaRPr lang="en-US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347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074998"/>
              </p:ext>
            </p:extLst>
          </p:nvPr>
        </p:nvGraphicFramePr>
        <p:xfrm>
          <a:off x="3199805" y="827981"/>
          <a:ext cx="6624736" cy="6012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7500"/>
          <p:cNvSpPr txBox="1">
            <a:spLocks noChangeArrowheads="1"/>
          </p:cNvSpPr>
          <p:nvPr/>
        </p:nvSpPr>
        <p:spPr bwMode="auto">
          <a:xfrm>
            <a:off x="392797" y="-108123"/>
            <a:ext cx="9575760" cy="92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Performance Comparison</a:t>
            </a:r>
            <a:r>
              <a:rPr lang="en-US" altLang="zh-CN" sz="5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b="77791"/>
          <a:stretch/>
        </p:blipFill>
        <p:spPr>
          <a:xfrm>
            <a:off x="12700" y="2465473"/>
            <a:ext cx="12192000" cy="15223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66675"/>
          <a:stretch/>
        </p:blipFill>
        <p:spPr>
          <a:xfrm>
            <a:off x="-40555" y="203456"/>
            <a:ext cx="12192000" cy="22843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b="38698"/>
          <a:stretch/>
        </p:blipFill>
        <p:spPr>
          <a:xfrm>
            <a:off x="-40555" y="2412157"/>
            <a:ext cx="12192000" cy="420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01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b="77791"/>
          <a:stretch/>
        </p:blipFill>
        <p:spPr>
          <a:xfrm>
            <a:off x="-31750" y="-36115"/>
            <a:ext cx="12192000" cy="15223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6090"/>
          <a:stretch/>
        </p:blipFill>
        <p:spPr>
          <a:xfrm>
            <a:off x="-31750" y="1332037"/>
            <a:ext cx="10408920" cy="54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61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583872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Future Work</a:t>
            </a:r>
            <a:endParaRPr lang="en-US" altLang="zh-CN" sz="32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9934096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Verify live migration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Investigate and fix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conntrack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offload issues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Support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Katacontainer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(both VM and container use </a:t>
            </a:r>
            <a:r>
              <a:rPr lang="en-US" altLang="zh-CN" sz="16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Openstack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neutron virtual network)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Roll out in production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3192397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500"/>
          <p:cNvSpPr txBox="1">
            <a:spLocks noChangeArrowheads="1"/>
          </p:cNvSpPr>
          <p:nvPr/>
        </p:nvSpPr>
        <p:spPr bwMode="auto">
          <a:xfrm>
            <a:off x="535509" y="2539960"/>
            <a:ext cx="11120685" cy="206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Demo</a:t>
            </a:r>
          </a:p>
          <a:p>
            <a:pPr algn="ctr" eaLnBrk="1" hangingPunct="1">
              <a:spcBef>
                <a:spcPct val="50000"/>
              </a:spcBef>
            </a:pPr>
            <a:endParaRPr lang="en-US" altLang="zh-CN" sz="32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github.com/yyang13/ovsconf-2022/blob/main/2022-10-25-15-22-11.mp4?raw=true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16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altLang="zh-CN" sz="16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3"/>
              </a:rPr>
              <a:t>github.com/yyang13/ovsconf-2022/blob/main/2022-10-26-15-06-14.mp4?raw=true</a:t>
            </a:r>
            <a:endParaRPr lang="en-US" altLang="zh-CN" sz="16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4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-10-26 15-06-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49137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8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9935800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Performance Bottleneck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42573" y="1044005"/>
            <a:ext cx="834992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0995" indent="-34099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l"/>
              <a:defRPr sz="2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38505" indent="-283845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7411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28775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82800" indent="-265430" algn="l" rtl="0" eaLnBrk="0" fontAlgn="t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3746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6pPr>
            <a:lvl7pPr marL="2992120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7pPr>
            <a:lvl8pPr marL="344614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8pPr>
            <a:lvl9pPr marL="3900805" indent="-265430" algn="l" rtl="0" fontAlgn="t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Kernel data path: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skb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not cache friendly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memory copy, in-kernel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vhost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thread, </a:t>
            </a: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ksoftirqd</a:t>
            </a: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Single queue/single thread does have performance celling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Multiqueue</a:t>
            </a: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will consume too many CPU cores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altLang="zh-CN" sz="20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It’s unacceptable for VM networking to consume precious compute resources.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Font typeface="Wingdings" panose="05000000000000000000" pitchFamily="2" charset="2"/>
              <a:buChar char="Ø"/>
            </a:pPr>
            <a:endParaRPr lang="en-US" altLang="zh-CN" sz="2000" b="1" kern="0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390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>
          <a:xfrm>
            <a:off x="1111573" y="539949"/>
            <a:ext cx="8438246" cy="861401"/>
          </a:xfrm>
        </p:spPr>
        <p:txBody>
          <a:bodyPr/>
          <a:lstStyle/>
          <a:p>
            <a:pPr algn="l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!!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5" name="Picture 5" descr="E:\0科技园S01楼\S01楼照片\IMG_1331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10121"/>
          <a:stretch>
            <a:fillRect/>
          </a:stretch>
        </p:blipFill>
        <p:spPr bwMode="auto">
          <a:xfrm>
            <a:off x="0" y="1676883"/>
            <a:ext cx="12160250" cy="294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7432" t="13137" r="16839" b="7870"/>
          <a:stretch/>
        </p:blipFill>
        <p:spPr>
          <a:xfrm>
            <a:off x="392797" y="1260029"/>
            <a:ext cx="7992889" cy="5400600"/>
          </a:xfrm>
          <a:prstGeom prst="rect">
            <a:avLst/>
          </a:prstGeom>
        </p:spPr>
      </p:pic>
      <p:sp>
        <p:nvSpPr>
          <p:cNvPr id="3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151824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Performance 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Bottleneck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(cont’d)</a:t>
            </a:r>
          </a:p>
        </p:txBody>
      </p:sp>
      <p:sp>
        <p:nvSpPr>
          <p:cNvPr id="4" name="圆角矩形标注 3"/>
          <p:cNvSpPr/>
          <p:nvPr/>
        </p:nvSpPr>
        <p:spPr bwMode="auto">
          <a:xfrm>
            <a:off x="8600405" y="5076453"/>
            <a:ext cx="3240360" cy="936104"/>
          </a:xfrm>
          <a:prstGeom prst="wedgeRoundRectCallout">
            <a:avLst>
              <a:gd name="adj1" fmla="val -132205"/>
              <a:gd name="adj2" fmla="val 19765"/>
              <a:gd name="adj3" fmla="val 16667"/>
            </a:avLst>
          </a:prstGeom>
          <a:solidFill>
            <a:srgbClr val="996633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600" dirty="0" err="1" smtClean="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memcpy</a:t>
            </a:r>
            <a:r>
              <a:rPr lang="en-US" sz="1600" dirty="0" smtClean="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c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62AC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opy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62AC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62AC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from VM to tap port</a:t>
            </a:r>
          </a:p>
          <a:p>
            <a:r>
              <a:rPr lang="en-US" sz="1600" dirty="0" err="1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memcpy</a:t>
            </a:r>
            <a:r>
              <a:rPr lang="en-US" sz="1600" dirty="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copy </a:t>
            </a:r>
            <a:r>
              <a:rPr lang="en-US" sz="1600" dirty="0" smtClean="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to </a:t>
            </a:r>
            <a:r>
              <a:rPr lang="en-US" sz="1600" dirty="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VM </a:t>
            </a:r>
            <a:r>
              <a:rPr lang="en-US" sz="1600" dirty="0" smtClean="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from </a:t>
            </a:r>
            <a:r>
              <a:rPr lang="en-US" sz="1600" dirty="0">
                <a:solidFill>
                  <a:srgbClr val="0062AC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tap port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62AC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13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151824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Performance 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Bottleneck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18403" r="13286" b="8924"/>
          <a:stretch/>
        </p:blipFill>
        <p:spPr>
          <a:xfrm>
            <a:off x="792088" y="1476053"/>
            <a:ext cx="10544621" cy="49685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7477" y="999992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send side: pert top -p &lt;</a:t>
            </a:r>
            <a:r>
              <a:rPr lang="en-US" dirty="0" err="1" smtClean="0"/>
              <a:t>vhost</a:t>
            </a:r>
            <a:r>
              <a:rPr lang="en-US" dirty="0" smtClean="0"/>
              <a:t>-PID&gt;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99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18403" r="20392" b="8924"/>
          <a:stretch/>
        </p:blipFill>
        <p:spPr>
          <a:xfrm>
            <a:off x="1224136" y="1476053"/>
            <a:ext cx="9680525" cy="496855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19485" y="179909"/>
            <a:ext cx="10297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Performance Bottleneck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(cont’d)</a:t>
            </a:r>
          </a:p>
        </p:txBody>
      </p:sp>
      <p:sp>
        <p:nvSpPr>
          <p:cNvPr id="5" name="矩形 4"/>
          <p:cNvSpPr/>
          <p:nvPr/>
        </p:nvSpPr>
        <p:spPr>
          <a:xfrm>
            <a:off x="313730" y="1075943"/>
            <a:ext cx="4929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receive </a:t>
            </a:r>
            <a:r>
              <a:rPr lang="en-US" dirty="0"/>
              <a:t>side: pert top -p &lt;</a:t>
            </a:r>
            <a:r>
              <a:rPr lang="en-US" dirty="0" err="1"/>
              <a:t>vhost</a:t>
            </a:r>
            <a:r>
              <a:rPr lang="en-US" dirty="0"/>
              <a:t>-PID&gt;</a:t>
            </a:r>
          </a:p>
        </p:txBody>
      </p:sp>
    </p:spTree>
    <p:extLst>
      <p:ext uri="{BB962C8B-B14F-4D97-AF65-F5344CB8AC3E}">
        <p14:creationId xmlns:p14="http://schemas.microsoft.com/office/powerpoint/2010/main" val="422714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19456" r="26313" b="8924"/>
          <a:stretch/>
        </p:blipFill>
        <p:spPr>
          <a:xfrm>
            <a:off x="1656184" y="1548061"/>
            <a:ext cx="8960445" cy="48965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9485" y="179909"/>
            <a:ext cx="10297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 b="1" ker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and virtio Performance Bottleneck</a:t>
            </a:r>
            <a:r>
              <a:rPr lang="en-US" altLang="zh-CN" sz="1400" b="1" ker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(cont’d)</a:t>
            </a:r>
            <a:endParaRPr lang="en-US" altLang="zh-CN" sz="14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730" y="1075943"/>
            <a:ext cx="4929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receive </a:t>
            </a:r>
            <a:r>
              <a:rPr lang="en-US" dirty="0"/>
              <a:t>side: pert top -p </a:t>
            </a:r>
            <a:r>
              <a:rPr lang="en-US" dirty="0" smtClean="0"/>
              <a:t>&lt;</a:t>
            </a:r>
            <a:r>
              <a:rPr lang="en-US" dirty="0" err="1" smtClean="0"/>
              <a:t>ksoftirqd</a:t>
            </a:r>
            <a:r>
              <a:rPr lang="en-US" dirty="0" smtClean="0"/>
              <a:t>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09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079816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and </a:t>
            </a:r>
            <a:r>
              <a:rPr lang="en-US" altLang="zh-CN" sz="3200" b="1" kern="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virtio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Performance </a:t>
            </a:r>
            <a:r>
              <a:rPr lang="en-US" altLang="zh-CN" sz="3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Bottleneck</a:t>
            </a:r>
            <a:r>
              <a:rPr lang="en-US" altLang="zh-CN" sz="32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(cont’d)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24660" r="2290" b="21764"/>
          <a:stretch/>
        </p:blipFill>
        <p:spPr>
          <a:xfrm>
            <a:off x="103461" y="1980109"/>
            <a:ext cx="11912773" cy="367240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9485" y="1404045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send side compute node: Linux kernel </a:t>
            </a:r>
            <a:r>
              <a:rPr lang="en-US" dirty="0" err="1" smtClean="0"/>
              <a:t>pktgen</a:t>
            </a:r>
            <a:r>
              <a:rPr lang="en-US" dirty="0" smtClean="0"/>
              <a:t> with 10 </a:t>
            </a:r>
            <a:r>
              <a:rPr lang="en-US" dirty="0" err="1" smtClean="0"/>
              <a:t>Tx</a:t>
            </a:r>
            <a:r>
              <a:rPr lang="en-US" dirty="0" smtClean="0"/>
              <a:t> threads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29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5775" r="2035" b="5764"/>
          <a:stretch/>
        </p:blipFill>
        <p:spPr>
          <a:xfrm>
            <a:off x="144016" y="1620069"/>
            <a:ext cx="11912773" cy="4680521"/>
          </a:xfrm>
          <a:prstGeom prst="rect">
            <a:avLst/>
          </a:prstGeom>
        </p:spPr>
      </p:pic>
      <p:sp>
        <p:nvSpPr>
          <p:cNvPr id="3" name="Text Box 7500"/>
          <p:cNvSpPr txBox="1">
            <a:spLocks noChangeArrowheads="1"/>
          </p:cNvSpPr>
          <p:nvPr/>
        </p:nvSpPr>
        <p:spPr bwMode="auto">
          <a:xfrm>
            <a:off x="392797" y="245195"/>
            <a:ext cx="10079816" cy="5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80" tIns="45455" rIns="90880" bIns="45455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ker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OVS and virtio Performance </a:t>
            </a:r>
            <a:r>
              <a:rPr lang="en-US" altLang="zh-CN" sz="3200" b="1" kern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Bottleneck</a:t>
            </a:r>
            <a:r>
              <a:rPr lang="en-US" altLang="zh-CN" sz="3200" b="1" ker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400" b="1" ker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(cont’d)</a:t>
            </a:r>
            <a:endParaRPr lang="en-US" altLang="zh-CN" sz="1400" b="1" kern="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9671" y="1024697"/>
            <a:ext cx="8905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receive </a:t>
            </a:r>
            <a:r>
              <a:rPr lang="en-US" dirty="0"/>
              <a:t>side </a:t>
            </a:r>
            <a:r>
              <a:rPr lang="en-US" dirty="0" smtClean="0"/>
              <a:t>compute node for Linux kernel </a:t>
            </a:r>
            <a:r>
              <a:rPr lang="en-US" dirty="0" err="1"/>
              <a:t>pktgen</a:t>
            </a:r>
            <a:r>
              <a:rPr lang="en-US" dirty="0"/>
              <a:t> with 10 </a:t>
            </a:r>
            <a:r>
              <a:rPr lang="en-US" dirty="0" err="1" smtClean="0"/>
              <a:t>Tx</a:t>
            </a:r>
            <a:r>
              <a:rPr lang="en-US" dirty="0" smtClean="0"/>
              <a:t> threads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53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今日浪潮（含三大业务群组）中英文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MyriadRegular"/>
        <a:ea typeface="黑体"/>
        <a:cs typeface=""/>
      </a:majorFont>
      <a:minorFont>
        <a:latin typeface="MyriadRegular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6633"/>
        </a:solidFill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>
          <a:outerShdw dist="20000" dir="5400000" rotWithShape="0">
            <a:srgbClr val="000000">
              <a:alpha val="37999"/>
            </a:srgbClr>
          </a:outerShdw>
        </a:effectLst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600" b="0" i="0" u="none" strike="noStrike" cap="none" normalizeH="0" baseline="0" smtClean="0">
            <a:ln>
              <a:noFill/>
            </a:ln>
            <a:solidFill>
              <a:srgbClr val="0062AC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6633"/>
        </a:solidFill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>
          <a:outerShdw dist="20000" dir="5400000" rotWithShape="0">
            <a:srgbClr val="000000">
              <a:alpha val="37999"/>
            </a:srgbClr>
          </a:outerShdw>
        </a:effectLst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600" b="0" i="0" u="none" strike="noStrike" cap="none" normalizeH="0" baseline="0" smtClean="0">
            <a:ln>
              <a:noFill/>
            </a:ln>
            <a:solidFill>
              <a:srgbClr val="0062AC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48002</TotalTime>
  <Words>1191</Words>
  <Application>Microsoft Office PowerPoint</Application>
  <PresentationFormat>自定义</PresentationFormat>
  <Paragraphs>223</Paragraphs>
  <Slides>30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MyriadRegular</vt:lpstr>
      <vt:lpstr>黑体</vt:lpstr>
      <vt:lpstr>宋体</vt:lpstr>
      <vt:lpstr>微软雅黑</vt:lpstr>
      <vt:lpstr>Arial</vt:lpstr>
      <vt:lpstr>Calibri</vt:lpstr>
      <vt:lpstr>Courier New</vt:lpstr>
      <vt:lpstr>Times New Roman</vt:lpstr>
      <vt:lpstr>Verdana</vt:lpstr>
      <vt:lpstr>Wingdings</vt:lpstr>
      <vt:lpstr>今日浪潮（含三大业务群组）中英文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you!!!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Yi Yang (杨燚)-云服务集团</cp:lastModifiedBy>
  <cp:revision>3565</cp:revision>
  <cp:lastPrinted>2015-09-24T09:38:00Z</cp:lastPrinted>
  <dcterms:created xsi:type="dcterms:W3CDTF">2003-12-31T18:58:00Z</dcterms:created>
  <dcterms:modified xsi:type="dcterms:W3CDTF">2022-10-31T02:28:45Z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