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1225" r:id="rId3"/>
    <p:sldId id="1226" r:id="rId4"/>
    <p:sldId id="1228" r:id="rId5"/>
    <p:sldId id="1227" r:id="rId6"/>
    <p:sldId id="1253" r:id="rId7"/>
    <p:sldId id="1243" r:id="rId8"/>
    <p:sldId id="1236" r:id="rId9"/>
    <p:sldId id="1248" r:id="rId10"/>
    <p:sldId id="1249" r:id="rId11"/>
    <p:sldId id="1251" r:id="rId12"/>
    <p:sldId id="1234" r:id="rId13"/>
    <p:sldId id="1254" r:id="rId14"/>
    <p:sldId id="1255" r:id="rId15"/>
    <p:sldId id="1256" r:id="rId16"/>
    <p:sldId id="1257" r:id="rId17"/>
    <p:sldId id="1258" r:id="rId18"/>
    <p:sldId id="1259" r:id="rId19"/>
    <p:sldId id="1260" r:id="rId20"/>
    <p:sldId id="1230" r:id="rId21"/>
    <p:sldId id="1261" r:id="rId22"/>
    <p:sldId id="1240" r:id="rId23"/>
    <p:sldId id="1250" r:id="rId24"/>
    <p:sldId id="1246" r:id="rId25"/>
    <p:sldId id="1238" r:id="rId26"/>
    <p:sldId id="1245" r:id="rId27"/>
    <p:sldId id="123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6211"/>
  </p:normalViewPr>
  <p:slideViewPr>
    <p:cSldViewPr snapToGrid="0" snapToObjects="1">
      <p:cViewPr varScale="1">
        <p:scale>
          <a:sx n="125" d="100"/>
          <a:sy n="125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Packet Processing Rate (Mpps)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Drop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kernel</c:v>
                </c:pt>
                <c:pt idx="1">
                  <c:v>DPDK L2FWD</c:v>
                </c:pt>
                <c:pt idx="2">
                  <c:v>OVS-DPDK</c:v>
                </c:pt>
                <c:pt idx="3">
                  <c:v>XDP_TX</c:v>
                </c:pt>
                <c:pt idx="4">
                  <c:v>rte_flow offload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32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CE-E648-91F9-07719D9CD7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L2FWD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kernel</c:v>
                </c:pt>
                <c:pt idx="1">
                  <c:v>DPDK L2FWD</c:v>
                </c:pt>
                <c:pt idx="2">
                  <c:v>OVS-DPDK</c:v>
                </c:pt>
                <c:pt idx="3">
                  <c:v>XDP_TX</c:v>
                </c:pt>
                <c:pt idx="4">
                  <c:v>rte_flow offload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1.2</c:v>
                </c:pt>
                <c:pt idx="1">
                  <c:v>29</c:v>
                </c:pt>
                <c:pt idx="2">
                  <c:v>23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CE-E648-91F9-07719D9CD76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31377567"/>
        <c:axId val="1231379215"/>
      </c:barChart>
      <c:catAx>
        <c:axId val="1231377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1379215"/>
        <c:crosses val="autoZero"/>
        <c:auto val="1"/>
        <c:lblAlgn val="ctr"/>
        <c:lblOffset val="100"/>
        <c:noMultiLvlLbl val="0"/>
      </c:catAx>
      <c:valAx>
        <c:axId val="1231379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1377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98FFA-B27F-7144-9A1E-39262C6E6DD0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00EC4-EB2A-7647-8186-1557D8DB4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2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openvswitch.org/pipermail/ovs-dev/2021-November/389119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openvswitch.org/pipermail/ovs-dev/2021-November/389119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atchwork.ozlabs.org/project/openvswitch/cover/20210808014931.320242-1-sergey.madaminov@gmail.com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RFC patch: </a:t>
            </a:r>
            <a:r>
              <a:rPr lang="en-US" dirty="0">
                <a:hlinkClick r:id="rId3"/>
              </a:rPr>
              <a:t>https://mail.openvswitch.org/pipermail/ovs-dev/2021-November/389119.html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00EC4-EB2A-7647-8186-1557D8DB46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6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00EC4-EB2A-7647-8186-1557D8DB4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RFC patch: </a:t>
            </a:r>
            <a:r>
              <a:rPr lang="en-US" dirty="0">
                <a:hlinkClick r:id="rId3"/>
              </a:rPr>
              <a:t>https://mail.openvswitch.org/pipermail/ovs-dev/2021-November/389119.html</a:t>
            </a:r>
            <a:endParaRPr lang="en-US" dirty="0"/>
          </a:p>
          <a:p>
            <a:r>
              <a:rPr lang="en-US" dirty="0"/>
              <a:t>[1] </a:t>
            </a:r>
            <a:r>
              <a:rPr lang="en-US" dirty="0">
                <a:hlinkClick r:id="rId4"/>
              </a:rPr>
              <a:t>http://patchwork.ozlabs.org/project/openvswitch/cover/20210808014931.320242-1-sergey.madaminov@gmail.com/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00EC4-EB2A-7647-8186-1557D8DB4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2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12.2.8</a:t>
            </a:r>
          </a:p>
          <a:p>
            <a:r>
              <a:rPr lang="en-US" dirty="0"/>
              <a:t>https://</a:t>
            </a:r>
            <a:r>
              <a:rPr lang="en-US" dirty="0" err="1"/>
              <a:t>doc.dpdk.org</a:t>
            </a:r>
            <a:r>
              <a:rPr lang="en-US" dirty="0"/>
              <a:t>/guides/</a:t>
            </a:r>
            <a:r>
              <a:rPr lang="en-US" dirty="0" err="1"/>
              <a:t>prog_guide</a:t>
            </a:r>
            <a:r>
              <a:rPr lang="en-US" dirty="0"/>
              <a:t>/</a:t>
            </a:r>
            <a:r>
              <a:rPr lang="en-US" dirty="0" err="1"/>
              <a:t>rte_flow.html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Ebpf</a:t>
            </a:r>
            <a:r>
              <a:rPr lang="en-US" dirty="0"/>
              <a:t>-for-windows project</a:t>
            </a:r>
          </a:p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microsoft</a:t>
            </a:r>
            <a:r>
              <a:rPr lang="en-US" dirty="0"/>
              <a:t>/</a:t>
            </a:r>
            <a:r>
              <a:rPr lang="en-US" dirty="0" err="1"/>
              <a:t>ebpf</a:t>
            </a:r>
            <a:r>
              <a:rPr lang="en-US" dirty="0"/>
              <a:t>-for-windows/issues/639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00EC4-EB2A-7647-8186-1557D8DB4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16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00EC4-EB2A-7647-8186-1557D8DB4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3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0F260-DABF-1B4A-86CE-6B348E158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78939-63CA-7242-B9C5-175085E8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1D244-4DE5-4D4B-96B2-BA859473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07A2-941D-F742-9CEF-23F5DE835CC2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6F1A8-580C-0B4E-8137-C8748BD7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5492E-D88F-0149-A0C1-8143BF85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621C-DDA1-C745-84F6-EB207586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4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AAE98-4663-DB47-8D22-B4EC9E8D9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CB9FD-CE13-3140-9510-3076E3425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9CEBB-C6D8-6B44-AE3F-FCE1807E6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07A2-941D-F742-9CEF-23F5DE835CC2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6E3C4-AEEE-EB42-BA2D-BF10EA3A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55B42-2330-4A4C-89C7-5D211334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621C-DDA1-C745-84F6-EB207586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2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281BF0-82A4-B14F-8C50-B612CE99F2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476CF-633C-014F-ACA6-B23061C50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E803D-6AAF-644D-A6A2-0906297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07A2-941D-F742-9CEF-23F5DE835CC2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80582-0605-174C-BD7E-7120ACCD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3DF08-8193-604C-923A-26B7C67F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621C-DDA1-C745-84F6-EB207586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62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666" y="1600201"/>
            <a:ext cx="10975658" cy="4572000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  <a:lvl2pPr>
              <a:spcBef>
                <a:spcPts val="300"/>
              </a:spcBef>
              <a:defRPr/>
            </a:lvl2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E3E8B-0F66-4996-9785-6E9531D89A5A}"/>
              </a:ext>
            </a:extLst>
          </p:cNvPr>
          <p:cNvSpPr txBox="1"/>
          <p:nvPr userDrawn="1"/>
        </p:nvSpPr>
        <p:spPr>
          <a:xfrm>
            <a:off x="11493934" y="6388100"/>
            <a:ext cx="438104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16D2F66-BB7F-4F0E-A224-A105F87676E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3021" y="811831"/>
            <a:ext cx="10990809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24E83-0498-4D8B-94A0-3FF7CDD8F1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One Line Title</a:t>
            </a:r>
          </a:p>
        </p:txBody>
      </p:sp>
    </p:spTree>
    <p:extLst>
      <p:ext uri="{BB962C8B-B14F-4D97-AF65-F5344CB8AC3E}">
        <p14:creationId xmlns:p14="http://schemas.microsoft.com/office/powerpoint/2010/main" val="13280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DB27-02EE-F14B-A173-7EAA1B03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669CF-0C62-1D4B-9DA8-11F430C5D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D79BE-4ADD-E048-AD62-248D1351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07A2-941D-F742-9CEF-23F5DE835CC2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7C3F1-DE96-8F45-91D0-FCA44C0F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A2315-D366-B442-97DF-2408AE9E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621C-DDA1-C745-84F6-EB207586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1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6906-FB86-7B49-BBE1-462F7E9BE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A782C-CB02-1B46-B069-9477DF68F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A8BB-A2EE-6C41-8A3A-DBBB5868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07A2-941D-F742-9CEF-23F5DE835CC2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79ACB-93DE-4749-B515-1CB18F7B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6CC59-B28D-7443-9F2E-57AA25D4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621C-DDA1-C745-84F6-EB207586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5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F170-2568-514E-91D0-921B3CA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8AAC1-1840-EE4A-977D-F040D665F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14E74-B03E-C74C-B533-64B955968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DA0FC-4CAD-1A44-B603-7099544E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07A2-941D-F742-9CEF-23F5DE835CC2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404F8-C61D-B94F-969B-B961EC9A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5B3B3-592B-7543-AF58-158D35B5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621C-DDA1-C745-84F6-EB207586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4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EFA05-E0ED-EB4D-9D32-3DF00A91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CD80A-A599-3D45-BC38-E74A9F1DF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F85BF-E3F0-DA4A-ADFA-13B09B5AC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644F-39BF-094C-97C6-24A9329A9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BAD160-49C8-0C41-8F76-2B8D23879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26F164-2D51-824A-B48A-C17F0C4AE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07A2-941D-F742-9CEF-23F5DE835CC2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BFD52D-3E6C-5343-AAE0-3C7FF7193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8E3573-4CF4-1E48-BB5D-B0ECB972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621C-DDA1-C745-84F6-EB207586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5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8EBE9-82EC-6F45-B507-82E1EE60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CA656-D254-5643-B332-63ABAD28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07A2-941D-F742-9CEF-23F5DE835CC2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EA96BA-9469-384C-82ED-1EF310D7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47EE1-4DCC-4648-9FAE-EB967A84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621C-DDA1-C745-84F6-EB207586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0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C838EB-02A1-4444-8EE1-E4DCE699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07A2-941D-F742-9CEF-23F5DE835CC2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631EF-8643-014F-8ACB-45C4D500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A43D6-D3A7-2F43-9AE2-5E5E552BA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621C-DDA1-C745-84F6-EB207586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40B99-1FCD-6443-8D9A-2417D4B0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7E433-4CB1-F640-B1A7-9E9A53C2B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8A092-0B25-C142-AA81-B509A257A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65699-0A67-7748-9E86-6343F362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07A2-941D-F742-9CEF-23F5DE835CC2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F4611-9466-7647-BCBD-E5552624D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F9DF6-DF50-764B-8D81-DC9B4D7D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621C-DDA1-C745-84F6-EB207586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6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EE5DF-4FB2-3A43-A033-6B982917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7F252C-73DD-2F4D-928A-B3A27405A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C6B47-18FB-B342-8A7A-5982ACB4C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CF978-871A-3746-95AB-1D40B99C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07A2-941D-F742-9CEF-23F5DE835CC2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EE228-7ED3-9544-85A4-6618FA4F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A32B0-93E9-0541-B85F-598B0763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621C-DDA1-C745-84F6-EB207586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9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24ECF3-C80C-1040-84B8-870D24CF5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DEA60-C737-194C-B978-0632E0AD5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E4F4A-2EB4-5D49-B7B2-149E9CB26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907A2-941D-F742-9CEF-23F5DE835CC2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6A4D-824E-3648-BEC7-F5D1F8471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EC185-C484-D94B-998A-BAE951E4A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C621C-DDA1-C745-84F6-EB207586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7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uc@vmwar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microsoft.com/en-us/windows-hardware/test/wpt/windows-performance-analyze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ail.openvswitch.org/pipermail/ovs-dev/2021-November/389119.html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pMG1eCoe6I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cs.openvswitch.org/en/latest/topics/windows/" TargetMode="External"/><Relationship Id="rId5" Type="http://schemas.openxmlformats.org/officeDocument/2006/relationships/hyperlink" Target="https://dl.acm.org/doi/10.1145/3452296.3472914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openvswitch.org/pipermail/ovs-dev/2021-November/389119.html" TargetMode="External"/><Relationship Id="rId7" Type="http://schemas.openxmlformats.org/officeDocument/2006/relationships/hyperlink" Target="http://patchwork.ozlabs.org/project/openvswitch/cover/20210808014931.320242-1-sergey.madaminov@gmail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c.dpdk.org/guides/windows_gsg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Z9hm2jQa2Y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Ew_g4e5sUJ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.dpdk.org/guides/windows_gsg/run_apps.html" TargetMode="External"/><Relationship Id="rId5" Type="http://schemas.openxmlformats.org/officeDocument/2006/relationships/hyperlink" Target="https://doc.dpdk.org/guides/nics/mlx5.html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2BB89-1D5F-A543-92FC-4EA293E38E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OVS-DPDK on Windows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B76E3-55E1-E84B-B34A-F6B6D09305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William Tu, </a:t>
            </a:r>
            <a:r>
              <a:rPr lang="en-US" dirty="0" err="1"/>
              <a:t>Vmware</a:t>
            </a:r>
            <a:endParaRPr lang="en-US" dirty="0"/>
          </a:p>
          <a:p>
            <a:r>
              <a:rPr lang="en-US" dirty="0"/>
              <a:t>OVS Conference 2021</a:t>
            </a:r>
          </a:p>
          <a:p>
            <a:r>
              <a:rPr lang="en-US" dirty="0">
                <a:hlinkClick r:id="rId3"/>
              </a:rPr>
              <a:t>tuc@vmware.com</a:t>
            </a:r>
            <a:endParaRPr lang="en-US" dirty="0"/>
          </a:p>
        </p:txBody>
      </p:sp>
      <p:pic>
        <p:nvPicPr>
          <p:cNvPr id="1026" name="Picture 2" descr="VMware – time to pick a new fight?">
            <a:extLst>
              <a:ext uri="{FF2B5EF4-FFF2-40B4-BE49-F238E27FC236}">
                <a16:creationId xmlns:a16="http://schemas.microsoft.com/office/drawing/2014/main" id="{6CFB3156-8A5C-4C43-B15C-119E919E0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895" y="5118485"/>
            <a:ext cx="1972340" cy="123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65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4A18F-FA26-C244-9852-9D9DEE65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199"/>
            <a:ext cx="10515600" cy="1325563"/>
          </a:xfrm>
        </p:spPr>
        <p:txBody>
          <a:bodyPr/>
          <a:lstStyle/>
          <a:p>
            <a:r>
              <a:rPr lang="en-US" dirty="0"/>
              <a:t>Start OVS-DPDK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540FF-F0F0-FE4F-9E52-5F2096BC7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652"/>
            <a:ext cx="10515600" cy="4870175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b="1" dirty="0" err="1"/>
              <a:t>ovsdb</a:t>
            </a:r>
            <a:r>
              <a:rPr lang="en-US" sz="4000" b="1" dirty="0"/>
              <a:t> and </a:t>
            </a:r>
            <a:r>
              <a:rPr lang="en-US" sz="4000" b="1" dirty="0" err="1"/>
              <a:t>ovs-vswitchd</a:t>
            </a:r>
            <a:endParaRPr lang="en-US" sz="4000" b="1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ovs-vsctl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--no-wait set 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Open_vSwitch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. \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other_config:</a:t>
            </a:r>
            <a:r>
              <a:rPr lang="en-US" sz="2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dpdk-init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600" b="1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ovs-vsctl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set 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Open_vSwitch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. \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other_config:</a:t>
            </a:r>
            <a:r>
              <a:rPr lang="en-US" sz="2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hw-offload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ovs-vswitchd.exe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--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pidfile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vfile:info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--log-file </a:t>
            </a:r>
            <a:r>
              <a:rPr lang="en-US" sz="26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--disable-system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	--</a:t>
            </a:r>
            <a:r>
              <a:rPr lang="en-US" sz="2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dummy-</a:t>
            </a:r>
            <a:r>
              <a:rPr lang="en-US" sz="26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numa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=”0,0,0,0,0,0,0,0,0,0,0,0” </a:t>
            </a:r>
          </a:p>
          <a:p>
            <a:pPr marL="0" indent="0">
              <a:buNone/>
            </a:pPr>
            <a:endParaRPr lang="en-US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1500"/>
              </a:spcBef>
              <a:buNone/>
            </a:pPr>
            <a:r>
              <a:rPr lang="en-US" sz="3400" b="1" dirty="0"/>
              <a:t>Create bridge and port</a:t>
            </a:r>
          </a:p>
          <a:p>
            <a:pPr marL="0" indent="0">
              <a:buNone/>
            </a:pPr>
            <a:r>
              <a:rPr lang="en-US" sz="29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900" dirty="0" err="1">
                <a:latin typeface="Consolas" panose="020B0609020204030204" pitchFamily="49" charset="0"/>
                <a:cs typeface="Consolas" panose="020B0609020204030204" pitchFamily="49" charset="0"/>
              </a:rPr>
              <a:t>ovs-vsctl</a:t>
            </a:r>
            <a:r>
              <a:rPr lang="en-US" sz="2900" dirty="0">
                <a:latin typeface="Consolas" panose="020B0609020204030204" pitchFamily="49" charset="0"/>
                <a:cs typeface="Consolas" panose="020B0609020204030204" pitchFamily="49" charset="0"/>
              </a:rPr>
              <a:t> add-</a:t>
            </a:r>
            <a:r>
              <a:rPr lang="en-US" sz="2900" dirty="0" err="1">
                <a:latin typeface="Consolas" panose="020B0609020204030204" pitchFamily="49" charset="0"/>
                <a:cs typeface="Consolas" panose="020B0609020204030204" pitchFamily="49" charset="0"/>
              </a:rPr>
              <a:t>br</a:t>
            </a:r>
            <a:r>
              <a:rPr lang="en-US" sz="2900" dirty="0">
                <a:latin typeface="Consolas" panose="020B0609020204030204" pitchFamily="49" charset="0"/>
                <a:cs typeface="Consolas" panose="020B0609020204030204" pitchFamily="49" charset="0"/>
              </a:rPr>
              <a:t> br0 --set Bridge br0 </a:t>
            </a:r>
            <a:r>
              <a:rPr lang="en-US" sz="29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datapath_type</a:t>
            </a:r>
            <a:r>
              <a:rPr lang="en-US" sz="29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900" b="1" dirty="0" err="1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netdev</a:t>
            </a:r>
            <a:r>
              <a:rPr lang="en-US" sz="2900" b="1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900" b="1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900" dirty="0" err="1">
                <a:latin typeface="Consolas" panose="020B0609020204030204" pitchFamily="49" charset="0"/>
                <a:cs typeface="Consolas" panose="020B0609020204030204" pitchFamily="49" charset="0"/>
              </a:rPr>
              <a:t>other_config:pmd-cpu-mask</a:t>
            </a:r>
            <a:r>
              <a:rPr lang="en-US" sz="2900" dirty="0">
                <a:latin typeface="Consolas" panose="020B0609020204030204" pitchFamily="49" charset="0"/>
                <a:cs typeface="Consolas" panose="020B0609020204030204" pitchFamily="49" charset="0"/>
              </a:rPr>
              <a:t>=0xfff </a:t>
            </a:r>
            <a:endParaRPr lang="en-US" sz="2900" b="1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ovs-vsctl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add-port br0 p0 -- set int p0 type=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dpdk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\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options:dpdk-devargs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=0000:02:00.0</a:t>
            </a:r>
          </a:p>
        </p:txBody>
      </p:sp>
    </p:spTree>
    <p:extLst>
      <p:ext uri="{BB962C8B-B14F-4D97-AF65-F5344CB8AC3E}">
        <p14:creationId xmlns:p14="http://schemas.microsoft.com/office/powerpoint/2010/main" val="748087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9CBD08-A75C-CF4D-9DE9-294F9D56AD22}"/>
              </a:ext>
            </a:extLst>
          </p:cNvPr>
          <p:cNvSpPr txBox="1"/>
          <p:nvPr/>
        </p:nvSpPr>
        <p:spPr>
          <a:xfrm>
            <a:off x="838200" y="1915765"/>
            <a:ext cx="9955696" cy="3765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2800" b="1" dirty="0"/>
              <a:t>Add OpenFlow rules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dirty="0" err="1"/>
              <a:t>rxdrop</a:t>
            </a:r>
            <a:r>
              <a:rPr lang="en-US" dirty="0"/>
              <a:t>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$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ovs-ofctl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add-flows br0 "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in_port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=p0, actions=drop"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dirty="0"/>
              <a:t>l2fwd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$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ovs-ofctl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add-flows br0 "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in_port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=p0, actions=output:p1" 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2800" b="1" dirty="0"/>
              <a:t>Start traffic-gen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$ ./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dpdk-testpmd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-a 0000:02:00.0 -- -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--port-topology=chained \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--forward-mode=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txonly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--eth-peer=0,1C:34:DA:64:3B:A8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50527F-EF12-254B-98F3-43FB02E81DF5}"/>
              </a:ext>
            </a:extLst>
          </p:cNvPr>
          <p:cNvSpPr txBox="1">
            <a:spLocks/>
          </p:cNvSpPr>
          <p:nvPr/>
        </p:nvSpPr>
        <p:spPr>
          <a:xfrm>
            <a:off x="838200" y="2981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Start OVS-DPDK (2/2)</a:t>
            </a:r>
          </a:p>
        </p:txBody>
      </p:sp>
    </p:spTree>
    <p:extLst>
      <p:ext uri="{BB962C8B-B14F-4D97-AF65-F5344CB8AC3E}">
        <p14:creationId xmlns:p14="http://schemas.microsoft.com/office/powerpoint/2010/main" val="105718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6D3D-36E7-EC48-AD9D-21BF5B5BA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dirty="0"/>
              <a:t>OVS-DPDK on Windows Performance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7BF91F-162E-6A4C-BC29-A8010E6826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877613"/>
              </p:ext>
            </p:extLst>
          </p:nvPr>
        </p:nvGraphicFramePr>
        <p:xfrm>
          <a:off x="604450" y="1116691"/>
          <a:ext cx="10983097" cy="4842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000DA7B-7211-7245-B8A6-7F5E5883EA90}"/>
              </a:ext>
            </a:extLst>
          </p:cNvPr>
          <p:cNvSpPr txBox="1"/>
          <p:nvPr/>
        </p:nvSpPr>
        <p:spPr>
          <a:xfrm>
            <a:off x="6227169" y="6147307"/>
            <a:ext cx="5360378" cy="523220"/>
          </a:xfrm>
          <a:prstGeom prst="rect">
            <a:avLst/>
          </a:prstGeom>
          <a:solidFill>
            <a:schemeClr val="bg2">
              <a:lumMod val="90000"/>
              <a:alpha val="89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XDP_TX: using </a:t>
            </a:r>
            <a:r>
              <a:rPr lang="en-US" sz="1400" dirty="0" err="1"/>
              <a:t>reflect_packet.o</a:t>
            </a:r>
            <a:r>
              <a:rPr lang="en-US" sz="1400" dirty="0"/>
              <a:t> from </a:t>
            </a:r>
            <a:r>
              <a:rPr lang="en-US" sz="1400" dirty="0" err="1"/>
              <a:t>ebpf</a:t>
            </a:r>
            <a:r>
              <a:rPr lang="en-US" sz="1400" dirty="0"/>
              <a:t>-for-windows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rte_flow</a:t>
            </a:r>
            <a:r>
              <a:rPr lang="en-US" sz="1400" dirty="0"/>
              <a:t> offload: Need action: DROP, COUNT, and PORT_ID support</a:t>
            </a:r>
          </a:p>
        </p:txBody>
      </p:sp>
    </p:spTree>
    <p:extLst>
      <p:ext uri="{BB962C8B-B14F-4D97-AF65-F5344CB8AC3E}">
        <p14:creationId xmlns:p14="http://schemas.microsoft.com/office/powerpoint/2010/main" val="323733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20D65-DD7E-4F4A-AB74-3DE78E80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95" y="256337"/>
            <a:ext cx="10515600" cy="1325563"/>
          </a:xfrm>
        </p:spPr>
        <p:txBody>
          <a:bodyPr/>
          <a:lstStyle/>
          <a:p>
            <a:r>
              <a:rPr lang="en-US" dirty="0"/>
              <a:t>Performance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F1A0B-4ABC-2D4C-8F8F-E4F1F49E7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95" y="1563644"/>
            <a:ext cx="5350475" cy="4351338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/>
              <a:t>Using Windows Performance Toolkit: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PS&gt; Start OVS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PS&gt; </a:t>
            </a:r>
            <a:r>
              <a:rPr lang="en-US" sz="26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xperf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-start –on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DiagEasy+Profile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–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stackwalk</a:t>
            </a:r>
            <a:endParaRPr lang="en-US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   profile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PS&gt; </a:t>
            </a:r>
            <a:r>
              <a:rPr lang="en-US" sz="26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xperf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-stop -d c:\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trace.etl</a:t>
            </a:r>
            <a:endParaRPr lang="en-US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PS&gt; Stop OVS</a:t>
            </a:r>
            <a:b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/>
              <a:t>Compare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OVS kernel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OVS-DPDK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327D1ED-2295-1941-8221-42466AF2A5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463" b="45327"/>
          <a:stretch/>
        </p:blipFill>
        <p:spPr>
          <a:xfrm>
            <a:off x="6096000" y="1022822"/>
            <a:ext cx="5491205" cy="543298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36FA88-C7CC-2749-885D-8CC48C47EF1C}"/>
              </a:ext>
            </a:extLst>
          </p:cNvPr>
          <p:cNvSpPr txBox="1"/>
          <p:nvPr/>
        </p:nvSpPr>
        <p:spPr>
          <a:xfrm>
            <a:off x="604795" y="6455805"/>
            <a:ext cx="7451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https://docs.microsoft.com/en-us/windows-hardware/test/wpt/windows-performance-analyzer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057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2BE01E30-9EED-F74F-BBAC-22AA93A61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2526"/>
          <a:stretch/>
        </p:blipFill>
        <p:spPr>
          <a:xfrm>
            <a:off x="108380" y="1459473"/>
            <a:ext cx="11975239" cy="5050078"/>
          </a:xfr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F1CCC5-97B5-0741-A5F3-82C78656F1F8}"/>
              </a:ext>
            </a:extLst>
          </p:cNvPr>
          <p:cNvSpPr txBox="1"/>
          <p:nvPr/>
        </p:nvSpPr>
        <p:spPr>
          <a:xfrm>
            <a:off x="926755" y="915776"/>
            <a:ext cx="1579728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CPU Utilization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F887A9-6564-DC4B-928A-6130331FC815}"/>
              </a:ext>
            </a:extLst>
          </p:cNvPr>
          <p:cNvCxnSpPr>
            <a:stCxn id="6" idx="2"/>
          </p:cNvCxnSpPr>
          <p:nvPr/>
        </p:nvCxnSpPr>
        <p:spPr>
          <a:xfrm flipH="1">
            <a:off x="691978" y="1285108"/>
            <a:ext cx="1024641" cy="1434754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8C0590B-E8F8-014B-ABAD-126F5DB43114}"/>
              </a:ext>
            </a:extLst>
          </p:cNvPr>
          <p:cNvSpPr txBox="1"/>
          <p:nvPr/>
        </p:nvSpPr>
        <p:spPr>
          <a:xfrm>
            <a:off x="318991" y="5244760"/>
            <a:ext cx="1770613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ovs-vswitchd.exe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B9CD42-1B2C-E346-AD5B-7506EE6EC99F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1204298" y="5614092"/>
            <a:ext cx="327940" cy="428368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8DB689E-9679-1D41-959E-E3DB6FAAB7A7}"/>
              </a:ext>
            </a:extLst>
          </p:cNvPr>
          <p:cNvSpPr txBox="1"/>
          <p:nvPr/>
        </p:nvSpPr>
        <p:spPr>
          <a:xfrm>
            <a:off x="5799438" y="1022867"/>
            <a:ext cx="1132704" cy="3693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OVS?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E85968-6583-E549-9EDF-7CC144513782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5523470" y="1392199"/>
            <a:ext cx="842320" cy="980304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42B8257-3A6B-9244-908B-92608A5E28F8}"/>
              </a:ext>
            </a:extLst>
          </p:cNvPr>
          <p:cNvSpPr txBox="1"/>
          <p:nvPr/>
        </p:nvSpPr>
        <p:spPr>
          <a:xfrm>
            <a:off x="6932142" y="1022867"/>
            <a:ext cx="413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system has 12 cores, 100% / 12 = 8.33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021248-A841-D44E-BF04-C59C6678A6B9}"/>
              </a:ext>
            </a:extLst>
          </p:cNvPr>
          <p:cNvSpPr txBox="1"/>
          <p:nvPr/>
        </p:nvSpPr>
        <p:spPr>
          <a:xfrm>
            <a:off x="108380" y="140616"/>
            <a:ext cx="3013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OVS Kernel Module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1E491B-11AC-D943-A334-6EC73947DCE1}"/>
              </a:ext>
            </a:extLst>
          </p:cNvPr>
          <p:cNvSpPr txBox="1"/>
          <p:nvPr/>
        </p:nvSpPr>
        <p:spPr>
          <a:xfrm>
            <a:off x="9658865" y="6392159"/>
            <a:ext cx="1132704" cy="3693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Only 0.01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200E8B9-0687-8448-812C-D8DBCC282700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10791569" y="6324885"/>
            <a:ext cx="490150" cy="25194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76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5E1E2CE4-E47C-CC43-8C7D-22FD6FDA6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93" b="20884"/>
          <a:stretch/>
        </p:blipFill>
        <p:spPr>
          <a:xfrm>
            <a:off x="1789972" y="718533"/>
            <a:ext cx="10284442" cy="5858292"/>
          </a:xfr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4A3210-1893-6D48-B283-3F68B7AD8723}"/>
              </a:ext>
            </a:extLst>
          </p:cNvPr>
          <p:cNvSpPr txBox="1"/>
          <p:nvPr/>
        </p:nvSpPr>
        <p:spPr>
          <a:xfrm>
            <a:off x="87104" y="128039"/>
            <a:ext cx="3013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OVS Kernel Module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51338-2AA5-8340-B205-09F9C71CF5F4}"/>
              </a:ext>
            </a:extLst>
          </p:cNvPr>
          <p:cNvSpPr txBox="1"/>
          <p:nvPr/>
        </p:nvSpPr>
        <p:spPr>
          <a:xfrm>
            <a:off x="117586" y="2209515"/>
            <a:ext cx="1557478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Kernel module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2C8D58-9399-F94A-9E1C-AEB299A04D91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896325" y="1594022"/>
            <a:ext cx="778739" cy="615493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2C647D7-854A-C442-9EA8-6C2696E6802B}"/>
              </a:ext>
            </a:extLst>
          </p:cNvPr>
          <p:cNvSpPr txBox="1"/>
          <p:nvPr/>
        </p:nvSpPr>
        <p:spPr>
          <a:xfrm>
            <a:off x="1208941" y="5626040"/>
            <a:ext cx="1911443" cy="3693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mlx5 kernel driver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734240-FB1C-C348-A162-41E290B1F949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120384" y="5558770"/>
            <a:ext cx="490150" cy="251936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163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23A606-10F5-7547-B851-A36F1E305697}"/>
              </a:ext>
            </a:extLst>
          </p:cNvPr>
          <p:cNvSpPr txBox="1"/>
          <p:nvPr/>
        </p:nvSpPr>
        <p:spPr>
          <a:xfrm>
            <a:off x="136530" y="115683"/>
            <a:ext cx="1707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OVS-DPDK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BA1B1B1-0681-734B-9133-0167863D6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018"/>
          <a:stretch/>
        </p:blipFill>
        <p:spPr>
          <a:xfrm>
            <a:off x="1113825" y="1119993"/>
            <a:ext cx="10972800" cy="56223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5654C8-E7C6-7B4C-A997-978642332604}"/>
              </a:ext>
            </a:extLst>
          </p:cNvPr>
          <p:cNvSpPr txBox="1"/>
          <p:nvPr/>
        </p:nvSpPr>
        <p:spPr>
          <a:xfrm>
            <a:off x="73372" y="3670643"/>
            <a:ext cx="1770613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ovs-vswitchd.exe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279AE9-9746-E04D-85A5-722EA5BCEF93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958679" y="2458997"/>
            <a:ext cx="1623883" cy="1211646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0CCB909-A5D2-3D40-A24D-DEC69E98E6F1}"/>
              </a:ext>
            </a:extLst>
          </p:cNvPr>
          <p:cNvSpPr txBox="1"/>
          <p:nvPr/>
        </p:nvSpPr>
        <p:spPr>
          <a:xfrm>
            <a:off x="228518" y="4882289"/>
            <a:ext cx="1770613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OVS PMD thread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3A1B72-8634-2240-8A92-26C3E6DB6978}"/>
              </a:ext>
            </a:extLst>
          </p:cNvPr>
          <p:cNvCxnSpPr>
            <a:cxnSpLocks/>
          </p:cNvCxnSpPr>
          <p:nvPr/>
        </p:nvCxnSpPr>
        <p:spPr>
          <a:xfrm>
            <a:off x="1999131" y="5066955"/>
            <a:ext cx="2140383" cy="184666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F13ECB-F665-8F45-9634-D2A97B67E4B9}"/>
              </a:ext>
            </a:extLst>
          </p:cNvPr>
          <p:cNvSpPr txBox="1"/>
          <p:nvPr/>
        </p:nvSpPr>
        <p:spPr>
          <a:xfrm>
            <a:off x="6682984" y="454237"/>
            <a:ext cx="1911443" cy="3693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OVS PMD thread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C73EDF-F4D7-5A4E-869E-0222DC6C2FF0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7154562" y="823569"/>
            <a:ext cx="484144" cy="1178226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189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F448D129-CB8B-B643-8E79-AE63A81BD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29" y="1188527"/>
            <a:ext cx="11948160" cy="3794760"/>
          </a:xfr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53840F-4D0A-3940-A740-E3AD52C99DDD}"/>
              </a:ext>
            </a:extLst>
          </p:cNvPr>
          <p:cNvSpPr txBox="1"/>
          <p:nvPr/>
        </p:nvSpPr>
        <p:spPr>
          <a:xfrm>
            <a:off x="136530" y="115683"/>
            <a:ext cx="1707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OVS-DPDK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AAE5C-E4C9-E343-852C-C39C06D3D4F9}"/>
              </a:ext>
            </a:extLst>
          </p:cNvPr>
          <p:cNvSpPr txBox="1"/>
          <p:nvPr/>
        </p:nvSpPr>
        <p:spPr>
          <a:xfrm>
            <a:off x="136529" y="729049"/>
            <a:ext cx="282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stack of </a:t>
            </a:r>
            <a:r>
              <a:rPr lang="en-US" dirty="0" err="1"/>
              <a:t>ovs</a:t>
            </a:r>
            <a:r>
              <a:rPr lang="en-US" dirty="0"/>
              <a:t> </a:t>
            </a:r>
            <a:r>
              <a:rPr lang="en-US" dirty="0" err="1"/>
              <a:t>pmd</a:t>
            </a:r>
            <a:r>
              <a:rPr lang="en-US" dirty="0"/>
              <a:t> thread</a:t>
            </a:r>
          </a:p>
        </p:txBody>
      </p:sp>
    </p:spTree>
    <p:extLst>
      <p:ext uri="{BB962C8B-B14F-4D97-AF65-F5344CB8AC3E}">
        <p14:creationId xmlns:p14="http://schemas.microsoft.com/office/powerpoint/2010/main" val="29644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F80C-B4A3-6D4F-A934-828182BB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6037"/>
            <a:ext cx="10515600" cy="1325563"/>
          </a:xfrm>
        </p:spPr>
        <p:txBody>
          <a:bodyPr/>
          <a:lstStyle/>
          <a:p>
            <a:r>
              <a:rPr lang="en-US" dirty="0"/>
              <a:t>Conclusion and Future Work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F10CF-2108-DA4B-8C10-A1351954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2721"/>
            <a:ext cx="10703561" cy="5151120"/>
          </a:xfrm>
        </p:spPr>
        <p:txBody>
          <a:bodyPr>
            <a:normAutofit/>
          </a:bodyPr>
          <a:lstStyle/>
          <a:p>
            <a:pPr>
              <a:buFont typeface="System Font Regular"/>
              <a:buChar char="✅"/>
            </a:pPr>
            <a:r>
              <a:rPr lang="en-US" dirty="0"/>
              <a:t> Write once, run everywhere?</a:t>
            </a:r>
          </a:p>
          <a:p>
            <a:pPr lvl="1"/>
            <a:r>
              <a:rPr lang="en-US" dirty="0"/>
              <a:t>DPDK library as an abstraction layer for device driver</a:t>
            </a:r>
          </a:p>
          <a:p>
            <a:pPr lvl="1"/>
            <a:r>
              <a:rPr lang="en-US" dirty="0"/>
              <a:t>Need to test all existing datapath features on both platforms </a:t>
            </a:r>
          </a:p>
          <a:p>
            <a:pPr>
              <a:buFont typeface="System Font Regular"/>
              <a:buChar char="✅"/>
            </a:pPr>
            <a:endParaRPr lang="en-US" dirty="0"/>
          </a:p>
          <a:p>
            <a:pPr>
              <a:buFont typeface="System Font Regular"/>
              <a:buChar char="✅"/>
            </a:pPr>
            <a:r>
              <a:rPr lang="en-US" dirty="0"/>
              <a:t> OVS-DPDK shows </a:t>
            </a:r>
            <a:r>
              <a:rPr lang="en-US" b="1" dirty="0">
                <a:solidFill>
                  <a:srgbClr val="C00000"/>
                </a:solidFill>
              </a:rPr>
              <a:t>x10</a:t>
            </a:r>
            <a:r>
              <a:rPr lang="en-US" dirty="0"/>
              <a:t> better performance than kernel</a:t>
            </a:r>
          </a:p>
          <a:p>
            <a:pPr lvl="1"/>
            <a:r>
              <a:rPr lang="en-US" dirty="0"/>
              <a:t>But that’s packet forwarding, what if we need </a:t>
            </a:r>
            <a:r>
              <a:rPr lang="en-US" dirty="0" err="1"/>
              <a:t>tcp</a:t>
            </a:r>
            <a:r>
              <a:rPr lang="en-US" dirty="0"/>
              <a:t>/</a:t>
            </a:r>
            <a:r>
              <a:rPr lang="en-US" dirty="0" err="1"/>
              <a:t>ip</a:t>
            </a:r>
            <a:r>
              <a:rPr lang="en-US" dirty="0"/>
              <a:t> stack?</a:t>
            </a:r>
          </a:p>
          <a:p>
            <a:pPr lvl="1"/>
            <a:r>
              <a:rPr lang="en-US" dirty="0"/>
              <a:t>CPU utilization is high, interrupt-mode support is WIP</a:t>
            </a:r>
          </a:p>
          <a:p>
            <a:pPr lvl="1"/>
            <a:r>
              <a:rPr lang="en-US" dirty="0"/>
              <a:t>HW offload: show high performance with low CPU</a:t>
            </a:r>
          </a:p>
          <a:p>
            <a:pPr lvl="1"/>
            <a:endParaRPr lang="en-US" dirty="0"/>
          </a:p>
          <a:p>
            <a:pPr>
              <a:buFont typeface="System Font Regular"/>
              <a:buChar char="❎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46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F80C-B4A3-6D4F-A934-828182BB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6037"/>
            <a:ext cx="10515600" cy="1325563"/>
          </a:xfrm>
        </p:spPr>
        <p:txBody>
          <a:bodyPr/>
          <a:lstStyle/>
          <a:p>
            <a:r>
              <a:rPr lang="en-US" dirty="0"/>
              <a:t>Conclusion and Future Work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F10CF-2108-DA4B-8C10-A1351954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2721"/>
            <a:ext cx="10703561" cy="515112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>
              <a:buFont typeface="System Font Regular"/>
              <a:buChar char="❎"/>
            </a:pPr>
            <a:r>
              <a:rPr lang="en-US" dirty="0"/>
              <a:t> Interface to connect to VM or Container (WIP)</a:t>
            </a:r>
          </a:p>
          <a:p>
            <a:pPr lvl="1"/>
            <a:r>
              <a:rPr lang="en-US" dirty="0"/>
              <a:t>Windows AF_XDP support for Windows</a:t>
            </a:r>
          </a:p>
          <a:p>
            <a:pPr lvl="1"/>
            <a:r>
              <a:rPr lang="en-US" dirty="0"/>
              <a:t>Containers Connect through Windows Host </a:t>
            </a:r>
            <a:r>
              <a:rPr lang="en-US" dirty="0" err="1"/>
              <a:t>vNIC</a:t>
            </a:r>
            <a:r>
              <a:rPr lang="en-US" dirty="0"/>
              <a:t> PMD</a:t>
            </a:r>
          </a:p>
          <a:p>
            <a:pPr lvl="1"/>
            <a:endParaRPr lang="en-US" dirty="0"/>
          </a:p>
          <a:p>
            <a:pPr>
              <a:buFont typeface="System Font Regular"/>
              <a:buChar char="❎"/>
            </a:pPr>
            <a:r>
              <a:rPr lang="en-US" dirty="0"/>
              <a:t> Deploy OVS-DPDK on the Cloud</a:t>
            </a:r>
          </a:p>
          <a:p>
            <a:pPr lvl="1"/>
            <a:r>
              <a:rPr lang="en-US" dirty="0"/>
              <a:t>Azure: mlx5 VF, AF_XDP</a:t>
            </a:r>
          </a:p>
          <a:p>
            <a:pPr lvl="1"/>
            <a:r>
              <a:rPr lang="en-US" dirty="0"/>
              <a:t>Amazon EC2: </a:t>
            </a:r>
            <a:r>
              <a:rPr lang="en-US" dirty="0" err="1"/>
              <a:t>ixgbevf</a:t>
            </a:r>
            <a:r>
              <a:rPr lang="en-US" dirty="0"/>
              <a:t>, </a:t>
            </a:r>
            <a:r>
              <a:rPr lang="en-US" dirty="0" err="1"/>
              <a:t>ena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Google cloud: </a:t>
            </a:r>
            <a:r>
              <a:rPr lang="en-US" dirty="0" err="1"/>
              <a:t>virtio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2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55A9AA-41B1-A744-B35D-D52F4256D2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45314" y="2848723"/>
            <a:ext cx="4642818" cy="2948847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OVS Datapath: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packet I/O channel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cache of processing results from OpenFlow tables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Key to end-to-end performance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23FBFC-5822-6644-BE65-0A5ACD30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78" y="32459"/>
            <a:ext cx="10515600" cy="1325563"/>
          </a:xfrm>
        </p:spPr>
        <p:txBody>
          <a:bodyPr/>
          <a:lstStyle/>
          <a:p>
            <a:r>
              <a:rPr lang="en-US" dirty="0"/>
              <a:t>Open </a:t>
            </a:r>
            <a:r>
              <a:rPr lang="en-US" dirty="0" err="1"/>
              <a:t>vSwitch</a:t>
            </a:r>
            <a:r>
              <a:rPr lang="en-US" dirty="0"/>
              <a:t> and its </a:t>
            </a:r>
            <a:r>
              <a:rPr lang="en-US" dirty="0" err="1"/>
              <a:t>Datapaths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5F99EA-09AA-5149-8D37-95FA20A67F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275" y="5908543"/>
            <a:ext cx="867103" cy="57627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90600D-BE56-B344-800A-0008258EBB56}"/>
              </a:ext>
            </a:extLst>
          </p:cNvPr>
          <p:cNvCxnSpPr/>
          <p:nvPr/>
        </p:nvCxnSpPr>
        <p:spPr>
          <a:xfrm>
            <a:off x="1056343" y="4020357"/>
            <a:ext cx="6388971" cy="15606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D960A1E-2B7F-2C44-BC20-0D6E223346DD}"/>
              </a:ext>
            </a:extLst>
          </p:cNvPr>
          <p:cNvSpPr txBox="1"/>
          <p:nvPr/>
        </p:nvSpPr>
        <p:spPr>
          <a:xfrm>
            <a:off x="748232" y="4324893"/>
            <a:ext cx="1717443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Fast Path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79B6D1-1C60-7E48-9A79-59664AC431BC}"/>
              </a:ext>
            </a:extLst>
          </p:cNvPr>
          <p:cNvSpPr txBox="1"/>
          <p:nvPr/>
        </p:nvSpPr>
        <p:spPr>
          <a:xfrm>
            <a:off x="699575" y="3208344"/>
            <a:ext cx="2144871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Slow Path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FBB51DD-4B94-6B41-BA38-FB5BE44C6CC9}"/>
              </a:ext>
            </a:extLst>
          </p:cNvPr>
          <p:cNvSpPr/>
          <p:nvPr/>
        </p:nvSpPr>
        <p:spPr>
          <a:xfrm>
            <a:off x="3451858" y="4412131"/>
            <a:ext cx="3210726" cy="9524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799" b="1" dirty="0">
                <a:solidFill>
                  <a:srgbClr val="002060"/>
                </a:solidFill>
                <a:latin typeface="Calibri" panose="020F0502020204030204"/>
              </a:rPr>
              <a:t>Datapath</a:t>
            </a:r>
          </a:p>
        </p:txBody>
      </p:sp>
      <p:sp>
        <p:nvSpPr>
          <p:cNvPr id="16" name="Up-Down Arrow 15">
            <a:extLst>
              <a:ext uri="{FF2B5EF4-FFF2-40B4-BE49-F238E27FC236}">
                <a16:creationId xmlns:a16="http://schemas.microsoft.com/office/drawing/2014/main" id="{F495018D-725D-FF45-8B8A-093B53714970}"/>
              </a:ext>
            </a:extLst>
          </p:cNvPr>
          <p:cNvSpPr/>
          <p:nvPr/>
        </p:nvSpPr>
        <p:spPr>
          <a:xfrm>
            <a:off x="4899187" y="3778331"/>
            <a:ext cx="251049" cy="4840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CDA0FC-F608-AE44-9C2D-0FBD537DA5DE}"/>
              </a:ext>
            </a:extLst>
          </p:cNvPr>
          <p:cNvSpPr txBox="1"/>
          <p:nvPr/>
        </p:nvSpPr>
        <p:spPr>
          <a:xfrm>
            <a:off x="3982420" y="1648039"/>
            <a:ext cx="2078811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n-US" sz="2399" b="1" dirty="0">
                <a:solidFill>
                  <a:prstClr val="black"/>
                </a:solidFill>
                <a:latin typeface="Calibri" panose="020F0502020204030204"/>
              </a:rPr>
              <a:t>SDN Controller</a:t>
            </a:r>
          </a:p>
        </p:txBody>
      </p:sp>
      <p:sp>
        <p:nvSpPr>
          <p:cNvPr id="18" name="Up-Down Arrow 17">
            <a:extLst>
              <a:ext uri="{FF2B5EF4-FFF2-40B4-BE49-F238E27FC236}">
                <a16:creationId xmlns:a16="http://schemas.microsoft.com/office/drawing/2014/main" id="{A13ABAF9-8F7E-664D-A9ED-938B088284E5}"/>
              </a:ext>
            </a:extLst>
          </p:cNvPr>
          <p:cNvSpPr/>
          <p:nvPr/>
        </p:nvSpPr>
        <p:spPr>
          <a:xfrm>
            <a:off x="4899187" y="2100756"/>
            <a:ext cx="251049" cy="4840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Up-Down Arrow 18">
            <a:extLst>
              <a:ext uri="{FF2B5EF4-FFF2-40B4-BE49-F238E27FC236}">
                <a16:creationId xmlns:a16="http://schemas.microsoft.com/office/drawing/2014/main" id="{B76DA506-BCB4-3747-8846-7D3ED5D09805}"/>
              </a:ext>
            </a:extLst>
          </p:cNvPr>
          <p:cNvSpPr/>
          <p:nvPr/>
        </p:nvSpPr>
        <p:spPr>
          <a:xfrm>
            <a:off x="4896302" y="5504281"/>
            <a:ext cx="251049" cy="4840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120DCC-C00A-0F42-B4BB-EC78A148B4EB}"/>
              </a:ext>
            </a:extLst>
          </p:cNvPr>
          <p:cNvSpPr txBox="1"/>
          <p:nvPr/>
        </p:nvSpPr>
        <p:spPr>
          <a:xfrm>
            <a:off x="5147351" y="2124730"/>
            <a:ext cx="1140465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n-US" sz="1799" dirty="0">
                <a:solidFill>
                  <a:prstClr val="black"/>
                </a:solidFill>
                <a:latin typeface="Calibri" panose="020F0502020204030204"/>
              </a:rPr>
              <a:t>OpenFlow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B966F4B-AF30-9D42-BF33-9841344B1F5B}"/>
              </a:ext>
            </a:extLst>
          </p:cNvPr>
          <p:cNvSpPr/>
          <p:nvPr/>
        </p:nvSpPr>
        <p:spPr>
          <a:xfrm>
            <a:off x="3451858" y="2714082"/>
            <a:ext cx="3210726" cy="934976"/>
          </a:xfrm>
          <a:prstGeom prst="roundRect">
            <a:avLst/>
          </a:prstGeom>
          <a:solidFill>
            <a:srgbClr val="4472C4">
              <a:lumMod val="60000"/>
              <a:lumOff val="40000"/>
            </a:srgbClr>
          </a:solidFill>
          <a:ln w="508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r>
              <a:rPr lang="en-US" sz="2799" b="1" kern="0" dirty="0" err="1">
                <a:solidFill>
                  <a:sysClr val="windowText" lastClr="000000"/>
                </a:solidFill>
                <a:latin typeface="Calibri" panose="020F0502020204030204"/>
              </a:rPr>
              <a:t>ovs-vswitchd</a:t>
            </a:r>
            <a:endParaRPr lang="en-US" sz="2799" b="1" kern="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DFBEC8-49BA-F742-B36F-77F68D4628DB}"/>
              </a:ext>
            </a:extLst>
          </p:cNvPr>
          <p:cNvSpPr txBox="1"/>
          <p:nvPr/>
        </p:nvSpPr>
        <p:spPr>
          <a:xfrm>
            <a:off x="3009077" y="5598689"/>
            <a:ext cx="1371850" cy="21544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packet I/O channel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B2285-7273-B84F-91FD-94EFEEDE485B}"/>
              </a:ext>
            </a:extLst>
          </p:cNvPr>
          <p:cNvSpPr txBox="1"/>
          <p:nvPr/>
        </p:nvSpPr>
        <p:spPr>
          <a:xfrm>
            <a:off x="268356" y="1163592"/>
            <a:ext cx="5563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software switch like Linux bridge / Hyper-V switch</a:t>
            </a:r>
          </a:p>
        </p:txBody>
      </p:sp>
    </p:spTree>
    <p:extLst>
      <p:ext uri="{BB962C8B-B14F-4D97-AF65-F5344CB8AC3E}">
        <p14:creationId xmlns:p14="http://schemas.microsoft.com/office/powerpoint/2010/main" val="141291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36B7F5-05B9-6947-8F17-E3657905F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2AACE0-D103-A540-8F82-A6FDB806B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try it out:</a:t>
            </a:r>
          </a:p>
          <a:p>
            <a:r>
              <a:rPr lang="en-US" sz="2000" dirty="0">
                <a:hlinkClick r:id="rId2"/>
              </a:rPr>
              <a:t>https://mail.openvswitch.org/pipermail/ovs-dev/2021-November/389119.html</a:t>
            </a:r>
            <a:endParaRPr lang="en-US" sz="2000" dirty="0"/>
          </a:p>
          <a:p>
            <a:endParaRPr lang="en-US" dirty="0"/>
          </a:p>
        </p:txBody>
      </p:sp>
      <p:pic>
        <p:nvPicPr>
          <p:cNvPr id="2050" name="Picture 2" descr="VMware – time to pick a new fight?">
            <a:extLst>
              <a:ext uri="{FF2B5EF4-FFF2-40B4-BE49-F238E27FC236}">
                <a16:creationId xmlns:a16="http://schemas.microsoft.com/office/drawing/2014/main" id="{18C2EFCD-B485-F749-97AC-3E68912A5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551" y="4589463"/>
            <a:ext cx="3176805" cy="19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937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7A313-BA78-8D43-AE52-85D98DB83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85BF5-1D60-BE43-8DA5-6486655B4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18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177C276-6AF8-0D4B-9EAA-819FAD8F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275" y="2489905"/>
            <a:ext cx="11161554" cy="41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A4CCB6-00EF-754D-BA6E-6E73A253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96"/>
            <a:ext cx="10515600" cy="1325563"/>
          </a:xfrm>
        </p:spPr>
        <p:txBody>
          <a:bodyPr/>
          <a:lstStyle/>
          <a:p>
            <a:r>
              <a:rPr lang="en-US" dirty="0"/>
              <a:t>Configuration and Topology on Azure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DDC18-D5D9-0541-863D-F52124444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275" y="1126394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Standard D2sv3 VM with ConnectX-4</a:t>
            </a:r>
          </a:p>
          <a:p>
            <a:r>
              <a:rPr lang="en-US" sz="2400" dirty="0" err="1">
                <a:solidFill>
                  <a:schemeClr val="accent2"/>
                </a:solidFill>
              </a:rPr>
              <a:t>dpdk</a:t>
            </a:r>
            <a:r>
              <a:rPr lang="en-US" sz="2400" dirty="0">
                <a:solidFill>
                  <a:schemeClr val="accent2"/>
                </a:solidFill>
              </a:rPr>
              <a:t>-ubuntu</a:t>
            </a:r>
            <a:r>
              <a:rPr lang="en-US" sz="2400" dirty="0"/>
              <a:t> runs Linux as pkt-gen, </a:t>
            </a:r>
            <a:r>
              <a:rPr lang="en-US" sz="2400" dirty="0" err="1">
                <a:solidFill>
                  <a:schemeClr val="accent2"/>
                </a:solidFill>
              </a:rPr>
              <a:t>dpdk</a:t>
            </a:r>
            <a:r>
              <a:rPr lang="en-US" sz="2400" dirty="0">
                <a:solidFill>
                  <a:schemeClr val="accent2"/>
                </a:solidFill>
              </a:rPr>
              <a:t>-wins</a:t>
            </a:r>
            <a:r>
              <a:rPr lang="en-US" sz="2400" dirty="0"/>
              <a:t> runs Windows OVS-DPDK</a:t>
            </a:r>
          </a:p>
          <a:p>
            <a:r>
              <a:rPr lang="en-US" sz="2400" dirty="0"/>
              <a:t>Each VM has two interfaces: one for </a:t>
            </a:r>
            <a:r>
              <a:rPr lang="en-US" sz="2400" dirty="0" err="1"/>
              <a:t>mgmt</a:t>
            </a:r>
            <a:r>
              <a:rPr lang="en-US" sz="2400" dirty="0"/>
              <a:t> (</a:t>
            </a:r>
            <a:r>
              <a:rPr lang="en-US" sz="2400" dirty="0" err="1"/>
              <a:t>netvsc</a:t>
            </a:r>
            <a:r>
              <a:rPr lang="en-US" sz="2400" dirty="0"/>
              <a:t>) . and one for DPDK (mlx5), each has its own subnet</a:t>
            </a:r>
          </a:p>
        </p:txBody>
      </p:sp>
    </p:spTree>
    <p:extLst>
      <p:ext uri="{BB962C8B-B14F-4D97-AF65-F5344CB8AC3E}">
        <p14:creationId xmlns:p14="http://schemas.microsoft.com/office/powerpoint/2010/main" val="1008423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724FDE52-85E7-5A49-A7BD-9B53ADC6A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43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D3AFE05-61F1-5542-8E78-8A55FA0D9E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08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62F030-5A8A-1549-90E5-303C303585F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8171" y="1470992"/>
            <a:ext cx="10975658" cy="4572000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/>
              <a:t>Q: Are all features available </a:t>
            </a:r>
          </a:p>
          <a:p>
            <a:pPr marL="0" indent="0" fontAlgn="base">
              <a:buNone/>
            </a:pPr>
            <a:r>
              <a:rPr lang="en-US" dirty="0"/>
              <a:t>with all </a:t>
            </a:r>
            <a:r>
              <a:rPr lang="en-US" dirty="0" err="1"/>
              <a:t>datapaths</a:t>
            </a:r>
            <a:r>
              <a:rPr lang="en-US" dirty="0"/>
              <a:t>?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4704B9-AFF2-3A49-A0B0-FF219BB9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Datapath Features Mismatch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003F0-3EC0-3744-BAD4-889506C7F71E}"/>
              </a:ext>
            </a:extLst>
          </p:cNvPr>
          <p:cNvSpPr txBox="1"/>
          <p:nvPr/>
        </p:nvSpPr>
        <p:spPr>
          <a:xfrm>
            <a:off x="616666" y="6308209"/>
            <a:ext cx="521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docs.openvswitch.org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/latest/</a:t>
            </a:r>
            <a:r>
              <a:rPr lang="en-US" dirty="0" err="1"/>
              <a:t>faq</a:t>
            </a:r>
            <a:r>
              <a:rPr lang="en-US" dirty="0"/>
              <a:t>/releases/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77FED70F-3D73-B44D-AAB6-EC5F17E38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871" y="1294456"/>
            <a:ext cx="6333944" cy="53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E436CE-F1BF-7648-A934-DAA98BFD1B3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4BA635-7A9C-A242-A6BF-BF59D576E94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55000" lnSpcReduction="20000"/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680D27-350B-0B4E-A247-A34B5938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311AECF-7136-1A45-8E91-9E7E6250D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400" y="0"/>
            <a:ext cx="909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0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7FFEEF-5658-A448-B568-1AE35F53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 </a:t>
            </a:r>
            <a:r>
              <a:rPr lang="en-US" dirty="0" err="1"/>
              <a:t>netuio</a:t>
            </a:r>
            <a:r>
              <a:rPr lang="en-US" dirty="0"/>
              <a:t> and load l2fwd.exe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2F50D-EEEB-D741-B5D7-515BEE8D8CA0}"/>
              </a:ext>
            </a:extLst>
          </p:cNvPr>
          <p:cNvSpPr txBox="1"/>
          <p:nvPr/>
        </p:nvSpPr>
        <p:spPr>
          <a:xfrm>
            <a:off x="815546" y="2273643"/>
            <a:ext cx="50815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EAL: PCI device 0000:1b:00.0 on NUMA socket 0</a:t>
            </a:r>
            <a:br>
              <a:rPr lang="en-US" dirty="0"/>
            </a:br>
            <a:r>
              <a:rPr lang="en-US" dirty="0"/>
              <a:t>EAL: probe driver: 15ad:7b0 net_</a:t>
            </a:r>
            <a:r>
              <a:rPr lang="en-US" dirty="0">
                <a:solidFill>
                  <a:srgbClr val="C00000"/>
                </a:solidFill>
              </a:rPr>
              <a:t>vmxnet3</a:t>
            </a:r>
            <a:br>
              <a:rPr lang="en-US" dirty="0"/>
            </a:br>
            <a:r>
              <a:rPr lang="en-US" dirty="0"/>
              <a:t>EAL: Requested device </a:t>
            </a:r>
            <a:r>
              <a:rPr lang="en-US" dirty="0">
                <a:solidFill>
                  <a:srgbClr val="C00000"/>
                </a:solidFill>
              </a:rPr>
              <a:t>0000:1b:00.0</a:t>
            </a:r>
            <a:r>
              <a:rPr lang="en-US" dirty="0"/>
              <a:t> cannot be used</a:t>
            </a:r>
            <a:br>
              <a:rPr lang="en-US" dirty="0"/>
            </a:br>
            <a:r>
              <a:rPr lang="en-US" dirty="0"/>
              <a:t>MAC updating enabled</a:t>
            </a:r>
            <a:br>
              <a:rPr lang="en-US" dirty="0"/>
            </a:br>
            <a:r>
              <a:rPr lang="en-US" dirty="0"/>
              <a:t>EAL: Error - exiting with code: 1</a:t>
            </a:r>
            <a:br>
              <a:rPr lang="en-US" dirty="0"/>
            </a:br>
            <a:r>
              <a:rPr lang="en-US" dirty="0"/>
              <a:t>Cause: No Ethernet ports - bye</a:t>
            </a:r>
            <a:br>
              <a:rPr lang="en-US" dirty="0"/>
            </a:br>
            <a:r>
              <a:rPr lang="en-US" dirty="0"/>
              <a:t>PS C:\</a:t>
            </a:r>
            <a:r>
              <a:rPr lang="en-US" dirty="0" err="1"/>
              <a:t>dpdk</a:t>
            </a:r>
            <a:r>
              <a:rPr lang="en-US" dirty="0"/>
              <a:t>\build2\examples&gt;</a:t>
            </a:r>
          </a:p>
        </p:txBody>
      </p:sp>
      <p:pic>
        <p:nvPicPr>
          <p:cNvPr id="1026" name="Picture 2" descr="Screen Shot 2021-06-22 at 8 49 36 PM">
            <a:extLst>
              <a:ext uri="{FF2B5EF4-FFF2-40B4-BE49-F238E27FC236}">
                <a16:creationId xmlns:a16="http://schemas.microsoft.com/office/drawing/2014/main" id="{DBBF3BFB-2C14-A746-BD4C-566052242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9707" y="1690688"/>
            <a:ext cx="3810000" cy="494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8C00C6-DD21-9240-BA7D-B1C464181D76}"/>
              </a:ext>
            </a:extLst>
          </p:cNvPr>
          <p:cNvSpPr txBox="1"/>
          <p:nvPr/>
        </p:nvSpPr>
        <p:spPr>
          <a:xfrm>
            <a:off x="2676940" y="6308209"/>
            <a:ext cx="378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Video: </a:t>
            </a:r>
            <a:r>
              <a:rPr lang="en-US" dirty="0">
                <a:hlinkClick r:id="rId3" tooltip="https://youtu.be/ipMG1eCoe6I"/>
              </a:rPr>
              <a:t>https://youtu.be/ipMG1eCoe6I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6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CDCAAB-1297-B24A-9EFF-2A7A9BF39F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666" y="1600201"/>
            <a:ext cx="10515600" cy="4572000"/>
          </a:xfrm>
        </p:spPr>
        <p:txBody>
          <a:bodyPr/>
          <a:lstStyle/>
          <a:p>
            <a:r>
              <a:rPr lang="en-US" dirty="0"/>
              <a:t>Linux kernel: </a:t>
            </a:r>
            <a:r>
              <a:rPr lang="en-US" dirty="0" err="1"/>
              <a:t>openvswitch.ko</a:t>
            </a:r>
            <a:r>
              <a:rPr lang="en-US" baseline="30000" dirty="0"/>
              <a:t>[1]</a:t>
            </a:r>
          </a:p>
          <a:p>
            <a:r>
              <a:rPr lang="en-US" dirty="0"/>
              <a:t>Windows kernel module: </a:t>
            </a:r>
            <a:r>
              <a:rPr lang="en-US" dirty="0" err="1"/>
              <a:t>hyper-v</a:t>
            </a:r>
            <a:r>
              <a:rPr lang="en-US" dirty="0"/>
              <a:t> extension</a:t>
            </a:r>
            <a:r>
              <a:rPr lang="en-US" baseline="30000" dirty="0"/>
              <a:t>[2]</a:t>
            </a:r>
          </a:p>
          <a:p>
            <a:r>
              <a:rPr lang="en-US" dirty="0"/>
              <a:t>Userspace datapath: part of </a:t>
            </a:r>
            <a:r>
              <a:rPr lang="en-US" dirty="0" err="1"/>
              <a:t>ovs-vswitchd</a:t>
            </a:r>
            <a:r>
              <a:rPr lang="en-US" dirty="0"/>
              <a:t>, used by DPDK or AF_XDP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AA13DA-261A-6042-9F88-AB6657E16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Datapath Implementations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C5F4598-292D-6444-9072-CA8580EA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680" y="4137844"/>
            <a:ext cx="1200543" cy="105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inux Logo | Symbol, History, PNG (3840*2160)">
            <a:extLst>
              <a:ext uri="{FF2B5EF4-FFF2-40B4-BE49-F238E27FC236}">
                <a16:creationId xmlns:a16="http://schemas.microsoft.com/office/drawing/2014/main" id="{A295A250-29F7-464C-A588-9A3CFF5B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278" y="3838989"/>
            <a:ext cx="2946188" cy="16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PDK: Getting Ready for Network Primetime">
            <a:extLst>
              <a:ext uri="{FF2B5EF4-FFF2-40B4-BE49-F238E27FC236}">
                <a16:creationId xmlns:a16="http://schemas.microsoft.com/office/drawing/2014/main" id="{8BA9EDE5-3A39-6442-9E56-E67E6FAA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5521" y="4243307"/>
            <a:ext cx="4308389" cy="112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ACFBE5-D544-0249-B39D-9722670C78BC}"/>
              </a:ext>
            </a:extLst>
          </p:cNvPr>
          <p:cNvSpPr txBox="1"/>
          <p:nvPr/>
        </p:nvSpPr>
        <p:spPr>
          <a:xfrm>
            <a:off x="7101840" y="5958304"/>
            <a:ext cx="45945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[1] </a:t>
            </a:r>
            <a:r>
              <a:rPr lang="en-US" sz="1400" dirty="0">
                <a:hlinkClick r:id="rId5"/>
              </a:rPr>
              <a:t>https://dl.acm.org/doi/10.1145/3452296.3472914</a:t>
            </a:r>
            <a:endParaRPr lang="en-US" sz="1400" dirty="0"/>
          </a:p>
          <a:p>
            <a:r>
              <a:rPr lang="en-US" sz="1400" dirty="0"/>
              <a:t>[2] </a:t>
            </a:r>
            <a:r>
              <a:rPr lang="en-US" sz="1400" dirty="0">
                <a:hlinkClick r:id="rId6"/>
              </a:rPr>
              <a:t>https://docs.openvswitch.org/en/latest/topics/windows/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C83396-7771-D64E-A96E-AA3F85A0C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06" y="195219"/>
            <a:ext cx="10515600" cy="1325563"/>
          </a:xfrm>
        </p:spPr>
        <p:txBody>
          <a:bodyPr/>
          <a:lstStyle/>
          <a:p>
            <a:r>
              <a:rPr lang="en-US" dirty="0"/>
              <a:t>Userspace Datapath with DPDK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C84BCF-98AB-B040-8B3F-73A0A63752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177" y="5756632"/>
            <a:ext cx="867329" cy="576423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FCDB188-828B-0A4E-9574-22B64FE4ABFA}"/>
              </a:ext>
            </a:extLst>
          </p:cNvPr>
          <p:cNvSpPr/>
          <p:nvPr/>
        </p:nvSpPr>
        <p:spPr>
          <a:xfrm>
            <a:off x="3105465" y="4132831"/>
            <a:ext cx="3211562" cy="952706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508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srgbClr val="002060"/>
                </a:solidFill>
                <a:latin typeface="Calibri" panose="020F0502020204030204"/>
              </a:rPr>
              <a:t>Userspace Datapath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80327F2-224E-654E-9906-AEA272764D36}"/>
              </a:ext>
            </a:extLst>
          </p:cNvPr>
          <p:cNvSpPr/>
          <p:nvPr/>
        </p:nvSpPr>
        <p:spPr>
          <a:xfrm>
            <a:off x="3105465" y="2507427"/>
            <a:ext cx="3211562" cy="935220"/>
          </a:xfrm>
          <a:prstGeom prst="roundRect">
            <a:avLst/>
          </a:prstGeom>
          <a:solidFill>
            <a:srgbClr val="4472C4">
              <a:lumMod val="60000"/>
              <a:lumOff val="40000"/>
            </a:srgbClr>
          </a:solidFill>
          <a:ln w="508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err="1">
                <a:solidFill>
                  <a:sysClr val="windowText" lastClr="000000"/>
                </a:solidFill>
                <a:latin typeface="Calibri" panose="020F0502020204030204"/>
              </a:rPr>
              <a:t>ovs-vswitchd</a:t>
            </a:r>
            <a:endParaRPr lang="en-US" sz="2800" b="1" kern="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1" name="Up-Down Arrow 20">
            <a:extLst>
              <a:ext uri="{FF2B5EF4-FFF2-40B4-BE49-F238E27FC236}">
                <a16:creationId xmlns:a16="http://schemas.microsoft.com/office/drawing/2014/main" id="{38B32FB7-1A9B-4D43-832F-B1B5B7DF8152}"/>
              </a:ext>
            </a:extLst>
          </p:cNvPr>
          <p:cNvSpPr/>
          <p:nvPr/>
        </p:nvSpPr>
        <p:spPr>
          <a:xfrm>
            <a:off x="4553170" y="3549665"/>
            <a:ext cx="251114" cy="484181"/>
          </a:xfrm>
          <a:prstGeom prst="up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2003E5-CEE5-554C-8A3D-9408BEC08169}"/>
              </a:ext>
            </a:extLst>
          </p:cNvPr>
          <p:cNvSpPr txBox="1"/>
          <p:nvPr/>
        </p:nvSpPr>
        <p:spPr>
          <a:xfrm>
            <a:off x="3639051" y="1390453"/>
            <a:ext cx="207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prstClr val="black"/>
                </a:solidFill>
                <a:latin typeface="Calibri" panose="020F0502020204030204"/>
              </a:rPr>
              <a:t>SDN Controller</a:t>
            </a: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Up-Down Arrow 23">
            <a:extLst>
              <a:ext uri="{FF2B5EF4-FFF2-40B4-BE49-F238E27FC236}">
                <a16:creationId xmlns:a16="http://schemas.microsoft.com/office/drawing/2014/main" id="{D5797598-27CF-9F45-9193-026307AE4CF2}"/>
              </a:ext>
            </a:extLst>
          </p:cNvPr>
          <p:cNvSpPr/>
          <p:nvPr/>
        </p:nvSpPr>
        <p:spPr>
          <a:xfrm>
            <a:off x="4553170" y="1947853"/>
            <a:ext cx="251114" cy="484181"/>
          </a:xfrm>
          <a:prstGeom prst="up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Up-Down Arrow 24">
            <a:extLst>
              <a:ext uri="{FF2B5EF4-FFF2-40B4-BE49-F238E27FC236}">
                <a16:creationId xmlns:a16="http://schemas.microsoft.com/office/drawing/2014/main" id="{A87727F3-5A53-E542-BB40-D5D82A00977D}"/>
              </a:ext>
            </a:extLst>
          </p:cNvPr>
          <p:cNvSpPr/>
          <p:nvPr/>
        </p:nvSpPr>
        <p:spPr>
          <a:xfrm>
            <a:off x="4550284" y="5352265"/>
            <a:ext cx="251114" cy="484181"/>
          </a:xfrm>
          <a:prstGeom prst="up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2DF02B-893A-2E48-A53D-2EB5A1C26F05}"/>
              </a:ext>
            </a:extLst>
          </p:cNvPr>
          <p:cNvCxnSpPr/>
          <p:nvPr/>
        </p:nvCxnSpPr>
        <p:spPr>
          <a:xfrm>
            <a:off x="709325" y="5624737"/>
            <a:ext cx="6390635" cy="15610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50000"/>
              </a:srgbClr>
            </a:solidFill>
            <a:prstDash val="dash"/>
            <a:miter lim="800000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6AF9451-636B-DD44-B51A-58280FA7A605}"/>
              </a:ext>
            </a:extLst>
          </p:cNvPr>
          <p:cNvSpPr txBox="1"/>
          <p:nvPr/>
        </p:nvSpPr>
        <p:spPr>
          <a:xfrm>
            <a:off x="401134" y="5697540"/>
            <a:ext cx="171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Hardware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3E1D58-0D81-5D41-A3B7-6824E65980AE}"/>
              </a:ext>
            </a:extLst>
          </p:cNvPr>
          <p:cNvSpPr txBox="1"/>
          <p:nvPr/>
        </p:nvSpPr>
        <p:spPr>
          <a:xfrm>
            <a:off x="2454190" y="5209461"/>
            <a:ext cx="16675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DPDK library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9C5376-441D-6B4E-BCDB-7E62FFFE1FF0}"/>
              </a:ext>
            </a:extLst>
          </p:cNvPr>
          <p:cNvSpPr txBox="1"/>
          <p:nvPr/>
        </p:nvSpPr>
        <p:spPr>
          <a:xfrm>
            <a:off x="366863" y="4794108"/>
            <a:ext cx="2643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Userspace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C3C81D-6376-7E40-AE17-0BB0B7ACEBCD}"/>
              </a:ext>
            </a:extLst>
          </p:cNvPr>
          <p:cNvSpPr/>
          <p:nvPr/>
        </p:nvSpPr>
        <p:spPr>
          <a:xfrm>
            <a:off x="6615194" y="2059982"/>
            <a:ext cx="53882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Also called </a:t>
            </a:r>
            <a:r>
              <a:rPr lang="en-US" sz="2400" dirty="0">
                <a:solidFill>
                  <a:srgbClr val="C00000"/>
                </a:solidFill>
              </a:rPr>
              <a:t>OVS-DPDK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Fast due to kernel by-pass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Usually for appliance with dedicated HW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Work on </a:t>
            </a:r>
            <a:r>
              <a:rPr lang="en-US" sz="2400" dirty="0">
                <a:solidFill>
                  <a:srgbClr val="C00000"/>
                </a:solidFill>
              </a:rPr>
              <a:t>Linux only</a:t>
            </a:r>
          </a:p>
        </p:txBody>
      </p:sp>
      <p:pic>
        <p:nvPicPr>
          <p:cNvPr id="1028" name="Picture 4" descr="Linux Logo | Symbol, History, PNG (3840*2160)">
            <a:extLst>
              <a:ext uri="{FF2B5EF4-FFF2-40B4-BE49-F238E27FC236}">
                <a16:creationId xmlns:a16="http://schemas.microsoft.com/office/drawing/2014/main" id="{1F1BF018-9B25-D844-B4F8-66DC7D998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37" y="4342178"/>
            <a:ext cx="1200543" cy="67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Linux Logo | Symbol, History, PNG (3840*2160)">
            <a:extLst>
              <a:ext uri="{FF2B5EF4-FFF2-40B4-BE49-F238E27FC236}">
                <a16:creationId xmlns:a16="http://schemas.microsoft.com/office/drawing/2014/main" id="{96936BDC-5A2C-0D44-AEC6-076D1420C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257" y="4933351"/>
            <a:ext cx="1200543" cy="67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2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A28D8A-8B70-0846-9AB5-126D4B9807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666" y="1600201"/>
            <a:ext cx="8140924" cy="489267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Flexibility &amp; Maintainability</a:t>
            </a:r>
          </a:p>
          <a:p>
            <a:pPr lvl="1"/>
            <a:r>
              <a:rPr lang="en-US" dirty="0"/>
              <a:t>Share most of the datapath code, using the same configuration tools</a:t>
            </a:r>
          </a:p>
          <a:p>
            <a:pPr lvl="1"/>
            <a:r>
              <a:rPr lang="en-US" dirty="0"/>
              <a:t>New datapath features can be added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cross-platform</a:t>
            </a:r>
          </a:p>
          <a:p>
            <a:pPr lvl="1"/>
            <a:r>
              <a:rPr lang="en-US" dirty="0"/>
              <a:t>Bugs can be fixed easier than in kernel module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Performance</a:t>
            </a:r>
          </a:p>
          <a:p>
            <a:pPr lvl="1"/>
            <a:r>
              <a:rPr lang="en-US" dirty="0"/>
              <a:t>DPDK packet I/O is way faster than kernel</a:t>
            </a:r>
          </a:p>
          <a:p>
            <a:pPr lvl="1"/>
            <a:r>
              <a:rPr lang="en-US" dirty="0"/>
              <a:t>Userspace datapath has more optimizations</a:t>
            </a:r>
          </a:p>
          <a:p>
            <a:pPr lvl="1"/>
            <a:r>
              <a:rPr lang="en-US" dirty="0"/>
              <a:t>Flow offload interface using </a:t>
            </a:r>
            <a:r>
              <a:rPr lang="en-US" dirty="0" err="1"/>
              <a:t>rte_flow</a:t>
            </a:r>
            <a:r>
              <a:rPr lang="en-US" dirty="0"/>
              <a:t> API / </a:t>
            </a:r>
            <a:r>
              <a:rPr lang="en-US" dirty="0" err="1"/>
              <a:t>tc</a:t>
            </a:r>
            <a:r>
              <a:rPr lang="en-US" dirty="0"/>
              <a:t>-flower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1154ED-AE1D-EB49-B74C-A608093D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OVS-DPDK on Windows/Linux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AEB41-391D-9144-9192-270FA152E4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025" y="5729639"/>
            <a:ext cx="867103" cy="57627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9E9F51B-E486-AC43-8396-1D84C349965A}"/>
              </a:ext>
            </a:extLst>
          </p:cNvPr>
          <p:cNvSpPr/>
          <p:nvPr/>
        </p:nvSpPr>
        <p:spPr>
          <a:xfrm>
            <a:off x="8574615" y="4663097"/>
            <a:ext cx="2630117" cy="5762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Flow Processing</a:t>
            </a:r>
          </a:p>
        </p:txBody>
      </p:sp>
      <p:sp>
        <p:nvSpPr>
          <p:cNvPr id="7" name="Up-Down Arrow 6">
            <a:extLst>
              <a:ext uri="{FF2B5EF4-FFF2-40B4-BE49-F238E27FC236}">
                <a16:creationId xmlns:a16="http://schemas.microsoft.com/office/drawing/2014/main" id="{28A806FD-0AC8-A046-AF21-65DE40724DB4}"/>
              </a:ext>
            </a:extLst>
          </p:cNvPr>
          <p:cNvSpPr/>
          <p:nvPr/>
        </p:nvSpPr>
        <p:spPr>
          <a:xfrm>
            <a:off x="9809052" y="5325377"/>
            <a:ext cx="251049" cy="4840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553CA-979F-9F4D-AC65-968BAC2EF8DC}"/>
              </a:ext>
            </a:extLst>
          </p:cNvPr>
          <p:cNvSpPr txBox="1"/>
          <p:nvPr/>
        </p:nvSpPr>
        <p:spPr>
          <a:xfrm>
            <a:off x="8574615" y="5353779"/>
            <a:ext cx="1080424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packet I/O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DFFA7F-D8DA-9E4A-A387-8B5F9E07F989}"/>
              </a:ext>
            </a:extLst>
          </p:cNvPr>
          <p:cNvSpPr txBox="1"/>
          <p:nvPr/>
        </p:nvSpPr>
        <p:spPr>
          <a:xfrm>
            <a:off x="8866700" y="4207759"/>
            <a:ext cx="204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Userspace datapath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1FCB23-1C88-484E-9935-FC9137F7EC5C}"/>
              </a:ext>
            </a:extLst>
          </p:cNvPr>
          <p:cNvSpPr txBox="1"/>
          <p:nvPr/>
        </p:nvSpPr>
        <p:spPr>
          <a:xfrm>
            <a:off x="8495003" y="6059789"/>
            <a:ext cx="135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offload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2B585EB-3BA1-654A-91A7-286FE4661E88}"/>
              </a:ext>
            </a:extLst>
          </p:cNvPr>
          <p:cNvSpPr/>
          <p:nvPr/>
        </p:nvSpPr>
        <p:spPr>
          <a:xfrm>
            <a:off x="8480502" y="1892819"/>
            <a:ext cx="2630117" cy="5762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Code / Bug Fixes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14FCEB5-65A6-7045-B956-F9172E129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4087" y="2917664"/>
            <a:ext cx="652977" cy="57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inux Logo | Symbol, History, PNG (3840*2160)">
            <a:extLst>
              <a:ext uri="{FF2B5EF4-FFF2-40B4-BE49-F238E27FC236}">
                <a16:creationId xmlns:a16="http://schemas.microsoft.com/office/drawing/2014/main" id="{94AE4E4D-859C-B246-ABCB-0BF68E5FB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6326" y="2791125"/>
            <a:ext cx="1366643" cy="76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Up-Down Arrow 12">
            <a:extLst>
              <a:ext uri="{FF2B5EF4-FFF2-40B4-BE49-F238E27FC236}">
                <a16:creationId xmlns:a16="http://schemas.microsoft.com/office/drawing/2014/main" id="{397018B0-1F3C-3C4B-A70F-743E69E05698}"/>
              </a:ext>
            </a:extLst>
          </p:cNvPr>
          <p:cNvSpPr/>
          <p:nvPr/>
        </p:nvSpPr>
        <p:spPr>
          <a:xfrm rot="2623018">
            <a:off x="9477064" y="2474592"/>
            <a:ext cx="251049" cy="4840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Up-Down Arrow 13">
            <a:extLst>
              <a:ext uri="{FF2B5EF4-FFF2-40B4-BE49-F238E27FC236}">
                <a16:creationId xmlns:a16="http://schemas.microsoft.com/office/drawing/2014/main" id="{2CB42209-5FD3-B545-A4FE-CC1E74D382A9}"/>
              </a:ext>
            </a:extLst>
          </p:cNvPr>
          <p:cNvSpPr/>
          <p:nvPr/>
        </p:nvSpPr>
        <p:spPr>
          <a:xfrm rot="19051826">
            <a:off x="9947448" y="2472988"/>
            <a:ext cx="251049" cy="4840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527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F29908-63A8-6441-A546-A9FA8076429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666" y="1723771"/>
            <a:ext cx="10975658" cy="4572000"/>
          </a:xfrm>
        </p:spPr>
        <p:txBody>
          <a:bodyPr/>
          <a:lstStyle/>
          <a:p>
            <a:r>
              <a:rPr lang="en-US" dirty="0"/>
              <a:t>Build System</a:t>
            </a:r>
          </a:p>
          <a:p>
            <a:pPr lvl="1"/>
            <a:r>
              <a:rPr lang="en-US" dirty="0"/>
              <a:t>Add windows support for Meson</a:t>
            </a:r>
            <a:r>
              <a:rPr lang="en-US" baseline="30000" dirty="0"/>
              <a:t>[1]</a:t>
            </a:r>
            <a:r>
              <a:rPr lang="en-US" dirty="0"/>
              <a:t> (See Sergey’s talk)</a:t>
            </a:r>
          </a:p>
          <a:p>
            <a:pPr lvl="1"/>
            <a:endParaRPr lang="en-US" dirty="0"/>
          </a:p>
          <a:p>
            <a:r>
              <a:rPr lang="en-US" dirty="0"/>
              <a:t>Features that need port/replace to Windows</a:t>
            </a:r>
          </a:p>
          <a:p>
            <a:pPr lvl="1"/>
            <a:r>
              <a:rPr lang="en-US" dirty="0"/>
              <a:t>POSIX </a:t>
            </a:r>
            <a:r>
              <a:rPr lang="en-US" dirty="0" err="1"/>
              <a:t>open_memstream</a:t>
            </a:r>
            <a:r>
              <a:rPr lang="en-US" dirty="0"/>
              <a:t>, </a:t>
            </a:r>
            <a:r>
              <a:rPr lang="en-US" dirty="0" err="1"/>
              <a:t>fopencookies</a:t>
            </a:r>
            <a:r>
              <a:rPr lang="en-US" dirty="0"/>
              <a:t> are used to redirect DPDK logs</a:t>
            </a:r>
          </a:p>
          <a:p>
            <a:pPr lvl="1"/>
            <a:r>
              <a:rPr lang="en-US" dirty="0" err="1"/>
              <a:t>vhostuser</a:t>
            </a:r>
            <a:r>
              <a:rPr lang="en-US" dirty="0"/>
              <a:t> protocol to connect VM/container</a:t>
            </a:r>
          </a:p>
          <a:p>
            <a:pPr lvl="1"/>
            <a:r>
              <a:rPr lang="en-US" dirty="0" err="1"/>
              <a:t>dpdk</a:t>
            </a:r>
            <a:r>
              <a:rPr lang="en-US" dirty="0"/>
              <a:t>-socket-mem configuration</a:t>
            </a:r>
          </a:p>
          <a:p>
            <a:pPr lvl="1"/>
            <a:r>
              <a:rPr lang="en-US" dirty="0"/>
              <a:t>Detecting </a:t>
            </a:r>
            <a:r>
              <a:rPr lang="en-US" dirty="0" err="1"/>
              <a:t>numa</a:t>
            </a:r>
            <a:r>
              <a:rPr lang="en-US" dirty="0"/>
              <a:t> node and </a:t>
            </a:r>
            <a:r>
              <a:rPr lang="en-US" dirty="0" err="1"/>
              <a:t>numa</a:t>
            </a:r>
            <a:r>
              <a:rPr lang="en-US" dirty="0"/>
              <a:t> information</a:t>
            </a:r>
          </a:p>
          <a:p>
            <a:pPr lvl="1"/>
            <a:r>
              <a:rPr lang="en-US" dirty="0"/>
              <a:t>Detecting system/</a:t>
            </a:r>
            <a:r>
              <a:rPr lang="en-US" dirty="0" err="1"/>
              <a:t>cpu</a:t>
            </a:r>
            <a:r>
              <a:rPr lang="en-US" dirty="0"/>
              <a:t>/memory info from /proc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C1CBFA-E76D-CC45-B5D7-21B30DDD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DDD24-712D-4648-9151-5C78D2CFFCC0}"/>
              </a:ext>
            </a:extLst>
          </p:cNvPr>
          <p:cNvSpPr txBox="1"/>
          <p:nvPr/>
        </p:nvSpPr>
        <p:spPr>
          <a:xfrm>
            <a:off x="838200" y="5538394"/>
            <a:ext cx="865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RFC patch: </a:t>
            </a:r>
            <a:r>
              <a:rPr lang="en-US" dirty="0">
                <a:hlinkClick r:id="rId3"/>
              </a:rPr>
              <a:t>https://mail.openvswitch.org/pipermail/ovs-dev/2021-November/389119.html</a:t>
            </a: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15EE1F2-50E9-7D41-ADB6-5A8A1B740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6647" y="4018817"/>
            <a:ext cx="1034118" cy="91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inux Logo | Symbol, History, PNG (3840*2160)">
            <a:extLst>
              <a:ext uri="{FF2B5EF4-FFF2-40B4-BE49-F238E27FC236}">
                <a16:creationId xmlns:a16="http://schemas.microsoft.com/office/drawing/2014/main" id="{D4E80D27-83EB-9846-8777-321283B07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9767" y="3842952"/>
            <a:ext cx="1935128" cy="108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C520D51E-7F87-774A-81D8-1BB9584EC0C9}"/>
              </a:ext>
            </a:extLst>
          </p:cNvPr>
          <p:cNvSpPr/>
          <p:nvPr/>
        </p:nvSpPr>
        <p:spPr>
          <a:xfrm>
            <a:off x="9260040" y="4394003"/>
            <a:ext cx="47375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mesonbuild/meson - Giters">
            <a:extLst>
              <a:ext uri="{FF2B5EF4-FFF2-40B4-BE49-F238E27FC236}">
                <a16:creationId xmlns:a16="http://schemas.microsoft.com/office/drawing/2014/main" id="{BCE21D15-62F2-BB4F-9DB0-0C2786C31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9382" y="1690688"/>
            <a:ext cx="1035897" cy="103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5E5ACC-12FD-7448-9054-6920062A8B6C}"/>
              </a:ext>
            </a:extLst>
          </p:cNvPr>
          <p:cNvSpPr txBox="1"/>
          <p:nvPr/>
        </p:nvSpPr>
        <p:spPr>
          <a:xfrm>
            <a:off x="1883537" y="6200487"/>
            <a:ext cx="9015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[1] </a:t>
            </a:r>
            <a:r>
              <a:rPr lang="en-US" sz="1400" dirty="0">
                <a:hlinkClick r:id="rId7"/>
              </a:rPr>
              <a:t>http://patchwork.ozlabs.org/project/openvswitch/cover/20210808014931.320242-1-sergey.madaminov@gmail.com/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3646AE-C3C2-1148-A827-154D929C912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9332" y="3279912"/>
            <a:ext cx="4412534" cy="269350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Build Linux-DPDK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$ export DPDK_BUILD=$DPDK_DIR/build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$ meson build &amp;&amp; ninja -C build </a:t>
            </a:r>
          </a:p>
          <a:p>
            <a:pPr marL="0" indent="0">
              <a:spcBef>
                <a:spcPts val="500"/>
              </a:spcBef>
              <a:buNone/>
            </a:pPr>
            <a:endParaRPr lang="en-US" sz="20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Build OVS with DPDK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$ ./configure --with-</a:t>
            </a:r>
            <a:r>
              <a:rPr lang="en-US" sz="2000" dirty="0" err="1"/>
              <a:t>dpdk</a:t>
            </a:r>
            <a:r>
              <a:rPr lang="en-US" sz="2000" dirty="0"/>
              <a:t>=static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$ make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52B830-B702-7844-A006-16F58B72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 and Link using Meson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16C509F-AB87-E949-A332-99D9C27850B9}"/>
              </a:ext>
            </a:extLst>
          </p:cNvPr>
          <p:cNvSpPr txBox="1">
            <a:spLocks/>
          </p:cNvSpPr>
          <p:nvPr/>
        </p:nvSpPr>
        <p:spPr>
          <a:xfrm>
            <a:off x="6096000" y="3279912"/>
            <a:ext cx="5446607" cy="30612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z="2000" dirty="0"/>
              <a:t>Build Windows-DPDK</a:t>
            </a:r>
          </a:p>
          <a:p>
            <a:pPr marL="0" indent="0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z="2000" dirty="0"/>
              <a:t>    $ meson build</a:t>
            </a:r>
          </a:p>
          <a:p>
            <a:pPr marL="0" indent="0">
              <a:spcBef>
                <a:spcPts val="50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z="2000" dirty="0"/>
              <a:t>Build OVS with DPDK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100" dirty="0"/>
              <a:t>    $ meson build -</a:t>
            </a:r>
            <a:r>
              <a:rPr lang="en-US" sz="2100" dirty="0" err="1"/>
              <a:t>Dwith-pthread</a:t>
            </a:r>
            <a:r>
              <a:rPr lang="en-US" sz="2100" dirty="0"/>
              <a:t>=C:\PTHREADS-BUILT \  -</a:t>
            </a:r>
            <a:r>
              <a:rPr lang="en-US" sz="2100" dirty="0" err="1"/>
              <a:t>Dwith-dpdk</a:t>
            </a:r>
            <a:r>
              <a:rPr lang="en-US" sz="2100" dirty="0"/>
              <a:t>=C:\</a:t>
            </a:r>
            <a:r>
              <a:rPr lang="en-US" sz="2100" dirty="0" err="1"/>
              <a:t>dpdk</a:t>
            </a:r>
            <a:r>
              <a:rPr lang="en-US" sz="2100" dirty="0"/>
              <a:t>\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100" dirty="0"/>
              <a:t>    $ ninja -C build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0D5B7-EE39-5D4F-8AAB-BEFB5BDC1A88}"/>
              </a:ext>
            </a:extLst>
          </p:cNvPr>
          <p:cNvSpPr txBox="1"/>
          <p:nvPr/>
        </p:nvSpPr>
        <p:spPr>
          <a:xfrm>
            <a:off x="6026426" y="6321703"/>
            <a:ext cx="4292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https://doc.dpdk.org/guides/windows_gsg/</a:t>
            </a:r>
            <a:endParaRPr lang="en-US" dirty="0"/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586F07-BC87-3E45-BC37-068541BFB7E4}"/>
              </a:ext>
            </a:extLst>
          </p:cNvPr>
          <p:cNvGrpSpPr/>
          <p:nvPr/>
        </p:nvGrpSpPr>
        <p:grpSpPr>
          <a:xfrm>
            <a:off x="6147911" y="1779228"/>
            <a:ext cx="6074427" cy="913571"/>
            <a:chOff x="5644166" y="1937086"/>
            <a:chExt cx="6074427" cy="913571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5AA332D-12AD-A143-8C44-FA98047D8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166" y="1937086"/>
              <a:ext cx="1014259" cy="89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99FCDF-AC16-5842-A7F0-196D437DA378}"/>
                </a:ext>
              </a:extLst>
            </p:cNvPr>
            <p:cNvSpPr txBox="1"/>
            <p:nvPr/>
          </p:nvSpPr>
          <p:spPr>
            <a:xfrm>
              <a:off x="6658425" y="1955540"/>
              <a:ext cx="5060168" cy="895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US" sz="2400" dirty="0"/>
                <a:t>Meson build for both DPDK and OVS</a:t>
              </a:r>
            </a:p>
            <a:p>
              <a:pPr marL="342900" indent="-342900"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US" sz="2400" dirty="0"/>
                <a:t>Support only clang compiler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8FC079-4D25-6748-9671-89F5CA6749B6}"/>
              </a:ext>
            </a:extLst>
          </p:cNvPr>
          <p:cNvGrpSpPr/>
          <p:nvPr/>
        </p:nvGrpSpPr>
        <p:grpSpPr>
          <a:xfrm>
            <a:off x="-416913" y="1631970"/>
            <a:ext cx="6564824" cy="1328569"/>
            <a:chOff x="-416913" y="1690688"/>
            <a:chExt cx="6564824" cy="1328569"/>
          </a:xfrm>
        </p:grpSpPr>
        <p:pic>
          <p:nvPicPr>
            <p:cNvPr id="7" name="Picture 4" descr="Linux Logo | Symbol, History, PNG (3840*2160)">
              <a:extLst>
                <a:ext uri="{FF2B5EF4-FFF2-40B4-BE49-F238E27FC236}">
                  <a16:creationId xmlns:a16="http://schemas.microsoft.com/office/drawing/2014/main" id="{511029EC-30E2-C14F-8451-C255147AA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6913" y="1711137"/>
              <a:ext cx="1955135" cy="1099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9006CF-1EE3-124F-B268-B4B01624BA0D}"/>
                </a:ext>
              </a:extLst>
            </p:cNvPr>
            <p:cNvSpPr txBox="1"/>
            <p:nvPr/>
          </p:nvSpPr>
          <p:spPr>
            <a:xfrm>
              <a:off x="981560" y="1690688"/>
              <a:ext cx="5166351" cy="1328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US" sz="2400" dirty="0"/>
                <a:t>Meson build for DPDK</a:t>
              </a:r>
            </a:p>
            <a:p>
              <a:pPr marL="342900" indent="-342900"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US" sz="2400" dirty="0" err="1"/>
                <a:t>autotools</a:t>
              </a:r>
              <a:r>
                <a:rPr lang="en-US" sz="2400" dirty="0"/>
                <a:t> for OVS and link with DPDK</a:t>
              </a:r>
            </a:p>
            <a:p>
              <a:pPr marL="342900" indent="-342900"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US" sz="2400" dirty="0"/>
                <a:t>Support multiple compilers</a:t>
              </a:r>
            </a:p>
          </p:txBody>
        </p:sp>
      </p:grpSp>
      <p:pic>
        <p:nvPicPr>
          <p:cNvPr id="5124" name="Picture 4" descr="mesonbuild/meson - Giters">
            <a:extLst>
              <a:ext uri="{FF2B5EF4-FFF2-40B4-BE49-F238E27FC236}">
                <a16:creationId xmlns:a16="http://schemas.microsoft.com/office/drawing/2014/main" id="{3C856F34-C545-4249-A424-CC459C1C2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3406" y="490388"/>
            <a:ext cx="1035897" cy="103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8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61C4-2982-834A-B319-EE4B8F03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641"/>
            <a:ext cx="10515600" cy="1325563"/>
          </a:xfrm>
        </p:spPr>
        <p:txBody>
          <a:bodyPr/>
          <a:lstStyle/>
          <a:p>
            <a:r>
              <a:rPr lang="en-US" dirty="0"/>
              <a:t>Run OVS-DPDK: PMD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5332-4440-2B43-976B-8B97D8A0C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162" y="1724192"/>
            <a:ext cx="10515600" cy="46517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OVS relies on DPDK PMD driver for packet I/O</a:t>
            </a:r>
          </a:p>
          <a:p>
            <a:pPr lvl="1"/>
            <a:r>
              <a:rPr lang="en-US" dirty="0"/>
              <a:t>Not all of the DPDK </a:t>
            </a:r>
            <a:r>
              <a:rPr lang="en-US" dirty="0" err="1"/>
              <a:t>pmd</a:t>
            </a:r>
            <a:r>
              <a:rPr lang="en-US" dirty="0"/>
              <a:t> drivers are ported to Windows</a:t>
            </a:r>
          </a:p>
          <a:p>
            <a:r>
              <a:rPr lang="en-US" dirty="0">
                <a:solidFill>
                  <a:srgbClr val="002060"/>
                </a:solidFill>
              </a:rPr>
              <a:t>PMD support:</a:t>
            </a:r>
          </a:p>
          <a:p>
            <a:pPr lvl="1"/>
            <a:r>
              <a:rPr lang="en-US" dirty="0"/>
              <a:t>Physical Device: ice, i40e, </a:t>
            </a:r>
            <a:r>
              <a:rPr lang="en-US" dirty="0">
                <a:solidFill>
                  <a:srgbClr val="C00000"/>
                </a:solidFill>
              </a:rPr>
              <a:t>mlx5</a:t>
            </a:r>
            <a:r>
              <a:rPr lang="en-US" dirty="0"/>
              <a:t>, </a:t>
            </a:r>
            <a:r>
              <a:rPr lang="en-US" dirty="0" err="1"/>
              <a:t>ixgbe</a:t>
            </a:r>
            <a:endParaRPr lang="en-US" dirty="0"/>
          </a:p>
          <a:p>
            <a:pPr lvl="1"/>
            <a:r>
              <a:rPr lang="en-US" dirty="0"/>
              <a:t>Virtual Function: </a:t>
            </a:r>
            <a:r>
              <a:rPr lang="en-US" dirty="0" err="1"/>
              <a:t>ixgbevf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mlx5</a:t>
            </a:r>
            <a:r>
              <a:rPr lang="en-US" dirty="0"/>
              <a:t>, ice</a:t>
            </a:r>
          </a:p>
          <a:p>
            <a:pPr lvl="1"/>
            <a:r>
              <a:rPr lang="en-US" dirty="0"/>
              <a:t>Virtual Device: e1000, vmxnet3</a:t>
            </a:r>
          </a:p>
          <a:p>
            <a:r>
              <a:rPr lang="en-US" dirty="0">
                <a:solidFill>
                  <a:srgbClr val="002060"/>
                </a:solidFill>
              </a:rPr>
              <a:t>Host Configurations</a:t>
            </a:r>
          </a:p>
          <a:p>
            <a:pPr lvl="1"/>
            <a:r>
              <a:rPr lang="en-US" dirty="0"/>
              <a:t>Mellanox: </a:t>
            </a:r>
            <a:r>
              <a:rPr lang="en-US" dirty="0" err="1">
                <a:solidFill>
                  <a:srgbClr val="C00000"/>
                </a:solidFill>
              </a:rPr>
              <a:t>DevX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WINOF2</a:t>
            </a:r>
            <a:r>
              <a:rPr lang="en-US" baseline="30000" dirty="0">
                <a:solidFill>
                  <a:srgbClr val="C00000"/>
                </a:solidFill>
              </a:rPr>
              <a:t>[1</a:t>
            </a:r>
            <a:r>
              <a:rPr lang="en-US" baseline="30000" dirty="0"/>
              <a:t>]</a:t>
            </a:r>
          </a:p>
          <a:p>
            <a:pPr lvl="1"/>
            <a:r>
              <a:rPr lang="en-US" dirty="0"/>
              <a:t>Intel and others: </a:t>
            </a:r>
            <a:r>
              <a:rPr lang="en-US" dirty="0" err="1"/>
              <a:t>netuio</a:t>
            </a:r>
            <a:r>
              <a:rPr lang="en-US" dirty="0"/>
              <a:t> and virt2phys</a:t>
            </a:r>
            <a:r>
              <a:rPr lang="en-US" baseline="30000" dirty="0"/>
              <a:t>[2]</a:t>
            </a:r>
          </a:p>
          <a:p>
            <a:pPr lvl="1"/>
            <a:r>
              <a:rPr lang="en-US" dirty="0"/>
              <a:t>Demo DPDK using e1000/vmxnet3</a:t>
            </a:r>
            <a:r>
              <a:rPr lang="en-US" baseline="30000" dirty="0"/>
              <a:t>[3]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704E12-8338-5843-B55B-FC1C2F0F5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3988" y="4360292"/>
            <a:ext cx="1200543" cy="105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inux Logo | Symbol, History, PNG (3840*2160)">
            <a:extLst>
              <a:ext uri="{FF2B5EF4-FFF2-40B4-BE49-F238E27FC236}">
                <a16:creationId xmlns:a16="http://schemas.microsoft.com/office/drawing/2014/main" id="{B93C1B6A-BB59-1E4D-BFF1-FB170111E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530" y="4227821"/>
            <a:ext cx="2946188" cy="16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2F22B2F-5147-E746-AE2D-D2677049867F}"/>
              </a:ext>
            </a:extLst>
          </p:cNvPr>
          <p:cNvSpPr/>
          <p:nvPr/>
        </p:nvSpPr>
        <p:spPr>
          <a:xfrm>
            <a:off x="8019631" y="2673589"/>
            <a:ext cx="3211562" cy="818839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508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200" b="1" kern="0" dirty="0">
                <a:solidFill>
                  <a:srgbClr val="002060"/>
                </a:solidFill>
                <a:latin typeface="Calibri" panose="020F0502020204030204"/>
              </a:rPr>
              <a:t>OVS Userspace Datapath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30CFB68-5CB9-7749-8D52-9F06AFE079ED}"/>
              </a:ext>
            </a:extLst>
          </p:cNvPr>
          <p:cNvSpPr/>
          <p:nvPr/>
        </p:nvSpPr>
        <p:spPr>
          <a:xfrm>
            <a:off x="8097970" y="4038804"/>
            <a:ext cx="3133223" cy="285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DPDK PMD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04801E-F513-4A45-B652-356E0ED32F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979" y="5347974"/>
            <a:ext cx="867103" cy="5762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E815AC-DB85-464E-AA4B-A685A879E3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8625" y="5402443"/>
            <a:ext cx="867103" cy="576273"/>
          </a:xfrm>
          <a:prstGeom prst="rect">
            <a:avLst/>
          </a:prstGeom>
        </p:spPr>
      </p:pic>
      <p:sp>
        <p:nvSpPr>
          <p:cNvPr id="10" name="Up-Down Arrow 9">
            <a:extLst>
              <a:ext uri="{FF2B5EF4-FFF2-40B4-BE49-F238E27FC236}">
                <a16:creationId xmlns:a16="http://schemas.microsoft.com/office/drawing/2014/main" id="{43F20278-C5DF-0C47-981A-5B26CC76F7E5}"/>
              </a:ext>
            </a:extLst>
          </p:cNvPr>
          <p:cNvSpPr/>
          <p:nvPr/>
        </p:nvSpPr>
        <p:spPr>
          <a:xfrm>
            <a:off x="9519697" y="4451391"/>
            <a:ext cx="251049" cy="4840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Up-Down Arrow 10">
            <a:extLst>
              <a:ext uri="{FF2B5EF4-FFF2-40B4-BE49-F238E27FC236}">
                <a16:creationId xmlns:a16="http://schemas.microsoft.com/office/drawing/2014/main" id="{AE4AEDEB-618F-614B-93B9-51D1DF7F7614}"/>
              </a:ext>
            </a:extLst>
          </p:cNvPr>
          <p:cNvSpPr/>
          <p:nvPr/>
        </p:nvSpPr>
        <p:spPr>
          <a:xfrm>
            <a:off x="9484368" y="3548874"/>
            <a:ext cx="251049" cy="4840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2048A9-C365-A348-B6C7-8B3705F6E2DE}"/>
              </a:ext>
            </a:extLst>
          </p:cNvPr>
          <p:cNvSpPr txBox="1"/>
          <p:nvPr/>
        </p:nvSpPr>
        <p:spPr>
          <a:xfrm>
            <a:off x="4651663" y="6043711"/>
            <a:ext cx="6845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[1] </a:t>
            </a:r>
            <a:r>
              <a:rPr lang="en-US" sz="1200" dirty="0">
                <a:hlinkClick r:id="rId5"/>
              </a:rPr>
              <a:t>https://doc.dpdk.org/guides/nics/mlx5.html</a:t>
            </a:r>
            <a:endParaRPr lang="en-US" sz="1200" dirty="0"/>
          </a:p>
          <a:p>
            <a:r>
              <a:rPr lang="en-US" sz="1200" dirty="0"/>
              <a:t>[2] </a:t>
            </a:r>
            <a:r>
              <a:rPr lang="en-US" sz="1200" dirty="0">
                <a:hlinkClick r:id="rId6"/>
              </a:rPr>
              <a:t>https://doc.dpdk.org/guides/windows_gsg/run_apps.html</a:t>
            </a:r>
            <a:endParaRPr lang="en-US" sz="1200" dirty="0"/>
          </a:p>
          <a:p>
            <a:r>
              <a:rPr lang="en-US" sz="1200" dirty="0"/>
              <a:t>[3] </a:t>
            </a:r>
            <a:r>
              <a:rPr lang="en-US" sz="1200" dirty="0">
                <a:hlinkClick r:id="rId7"/>
              </a:rPr>
              <a:t>https://www.youtube.com/watch?v=Ew_g4e5sUJ0</a:t>
            </a:r>
            <a:r>
              <a:rPr lang="en-US" sz="1200" dirty="0"/>
              <a:t>, </a:t>
            </a:r>
            <a:r>
              <a:rPr lang="en-US" sz="1200" dirty="0">
                <a:hlinkClick r:id="rId8"/>
              </a:rPr>
              <a:t>https://www.youtube.com/watch?v=UZ9hm2jQa2Y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6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2528-42AB-1E4D-ABBB-61147423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Testbed and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C7E70-D3CF-194F-B29E-317DD298D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3137"/>
            <a:ext cx="10515600" cy="22638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Datapath Performance Comparison</a:t>
            </a:r>
          </a:p>
          <a:p>
            <a:r>
              <a:rPr lang="en-US" dirty="0"/>
              <a:t>Kernel: The OVS Windows kernel module</a:t>
            </a:r>
          </a:p>
          <a:p>
            <a:r>
              <a:rPr lang="en-US" dirty="0"/>
              <a:t>DPDK L2FWD: The example program from DPDK</a:t>
            </a:r>
          </a:p>
          <a:p>
            <a:r>
              <a:rPr lang="en-US" dirty="0"/>
              <a:t>XDP_TX</a:t>
            </a:r>
            <a:r>
              <a:rPr lang="en-US" baseline="30000" dirty="0"/>
              <a:t>[1]</a:t>
            </a:r>
            <a:r>
              <a:rPr lang="en-US" dirty="0"/>
              <a:t>: The </a:t>
            </a:r>
            <a:r>
              <a:rPr lang="en-US" dirty="0" err="1"/>
              <a:t>reflect_packet.o</a:t>
            </a:r>
            <a:r>
              <a:rPr lang="en-US" dirty="0"/>
              <a:t> from </a:t>
            </a:r>
            <a:r>
              <a:rPr lang="en-US" dirty="0" err="1"/>
              <a:t>ebpf</a:t>
            </a:r>
            <a:r>
              <a:rPr lang="en-US" dirty="0"/>
              <a:t>-for-windows project</a:t>
            </a:r>
          </a:p>
          <a:p>
            <a:r>
              <a:rPr lang="en-US" dirty="0" err="1"/>
              <a:t>rte_flow</a:t>
            </a:r>
            <a:r>
              <a:rPr lang="en-US" dirty="0"/>
              <a:t> offload: Process flow entirely in hardware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20B701-A00A-3F45-AB50-40844EB4C45A}"/>
              </a:ext>
            </a:extLst>
          </p:cNvPr>
          <p:cNvGrpSpPr/>
          <p:nvPr/>
        </p:nvGrpSpPr>
        <p:grpSpPr>
          <a:xfrm>
            <a:off x="2219026" y="1546520"/>
            <a:ext cx="6857960" cy="1993727"/>
            <a:chOff x="612648" y="1608301"/>
            <a:chExt cx="6857960" cy="199372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6E5724-A63D-9E45-86D4-4DD442021675}"/>
                </a:ext>
              </a:extLst>
            </p:cNvPr>
            <p:cNvSpPr/>
            <p:nvPr/>
          </p:nvSpPr>
          <p:spPr>
            <a:xfrm>
              <a:off x="612648" y="2196139"/>
              <a:ext cx="2504378" cy="12003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12-core Intel Xeon </a:t>
              </a:r>
            </a:p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E5 2650 2.4GHz </a:t>
              </a:r>
            </a:p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32GB memory</a:t>
              </a:r>
            </a:p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DPDK packet generator</a:t>
              </a:r>
            </a:p>
          </p:txBody>
        </p:sp>
        <p:pic>
          <p:nvPicPr>
            <p:cNvPr id="16" name="Picture 15" descr="MC900434845.PNG">
              <a:extLst>
                <a:ext uri="{FF2B5EF4-FFF2-40B4-BE49-F238E27FC236}">
                  <a16:creationId xmlns:a16="http://schemas.microsoft.com/office/drawing/2014/main" id="{072E1F8F-907F-7A48-A994-98245C627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4092" y="1608301"/>
              <a:ext cx="838200" cy="8382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CC1088-735F-D24F-B65D-A5D87C4F5D35}"/>
                </a:ext>
              </a:extLst>
            </p:cNvPr>
            <p:cNvSpPr txBox="1"/>
            <p:nvPr/>
          </p:nvSpPr>
          <p:spPr>
            <a:xfrm>
              <a:off x="3444166" y="2678698"/>
              <a:ext cx="2760564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Mellanox ConnectX-6 </a:t>
              </a:r>
              <a:r>
                <a:rPr lang="en-US" dirty="0" err="1">
                  <a:solidFill>
                    <a:prstClr val="black"/>
                  </a:solidFill>
                </a:rPr>
                <a:t>Dx</a:t>
              </a:r>
              <a:endParaRPr lang="en-US" dirty="0">
                <a:solidFill>
                  <a:prstClr val="black"/>
                </a:solidFill>
              </a:endParaRPr>
            </a:p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Dual port 25G NIC</a:t>
              </a:r>
            </a:p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Installed </a:t>
              </a:r>
              <a:r>
                <a:rPr lang="en-US" dirty="0" err="1">
                  <a:solidFill>
                    <a:prstClr val="black"/>
                  </a:solidFill>
                </a:rPr>
                <a:t>DevX</a:t>
              </a:r>
              <a:r>
                <a:rPr lang="en-US" dirty="0">
                  <a:solidFill>
                    <a:prstClr val="black"/>
                  </a:solidFill>
                </a:rPr>
                <a:t> and WINOF2</a:t>
              </a:r>
            </a:p>
          </p:txBody>
        </p:sp>
        <p:pic>
          <p:nvPicPr>
            <p:cNvPr id="18" name="Picture 17" descr="nic.jpeg">
              <a:extLst>
                <a:ext uri="{FF2B5EF4-FFF2-40B4-BE49-F238E27FC236}">
                  <a16:creationId xmlns:a16="http://schemas.microsoft.com/office/drawing/2014/main" id="{D2BA569C-E983-2D40-A294-2C07BFECB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7081" y="2020644"/>
              <a:ext cx="1170805" cy="714191"/>
            </a:xfrm>
            <a:prstGeom prst="rect">
              <a:avLst/>
            </a:prstGeom>
          </p:spPr>
        </p:pic>
        <p:pic>
          <p:nvPicPr>
            <p:cNvPr id="19" name="Picture 18" descr="MC900434845.PNG">
              <a:extLst>
                <a:ext uri="{FF2B5EF4-FFF2-40B4-BE49-F238E27FC236}">
                  <a16:creationId xmlns:a16="http://schemas.microsoft.com/office/drawing/2014/main" id="{7E7D9292-FE1A-D64B-BFA8-FE0AE6FA5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2408" y="1608301"/>
              <a:ext cx="838200" cy="838200"/>
            </a:xfrm>
            <a:prstGeom prst="rect">
              <a:avLst/>
            </a:prstGeom>
          </p:spPr>
        </p:pic>
        <p:pic>
          <p:nvPicPr>
            <p:cNvPr id="20" name="Picture 19" descr="nic.jpeg">
              <a:extLst>
                <a:ext uri="{FF2B5EF4-FFF2-40B4-BE49-F238E27FC236}">
                  <a16:creationId xmlns:a16="http://schemas.microsoft.com/office/drawing/2014/main" id="{CA0CE6FC-6975-2648-A91D-86209489E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9744" y="2020644"/>
              <a:ext cx="1170805" cy="714191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D3AFF74-3752-0D47-A844-9EEFAA10077E}"/>
                </a:ext>
              </a:extLst>
            </p:cNvPr>
            <p:cNvCxnSpPr/>
            <p:nvPr/>
          </p:nvCxnSpPr>
          <p:spPr>
            <a:xfrm flipV="1">
              <a:off x="4087540" y="2085260"/>
              <a:ext cx="979368" cy="12887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E065C25-2A71-5D4D-A0A2-FB4880F09DF9}"/>
                </a:ext>
              </a:extLst>
            </p:cNvPr>
            <p:cNvCxnSpPr/>
            <p:nvPr/>
          </p:nvCxnSpPr>
          <p:spPr>
            <a:xfrm flipH="1">
              <a:off x="4056195" y="2390907"/>
              <a:ext cx="1048981" cy="8476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 descr="vswitch-crop.pdf">
              <a:extLst>
                <a:ext uri="{FF2B5EF4-FFF2-40B4-BE49-F238E27FC236}">
                  <a16:creationId xmlns:a16="http://schemas.microsoft.com/office/drawing/2014/main" id="{69ADEE83-F5A5-E646-9F1D-C0D0ECC82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4700" y="2585961"/>
              <a:ext cx="973180" cy="420684"/>
            </a:xfrm>
            <a:prstGeom prst="rect">
              <a:avLst/>
            </a:prstGeom>
          </p:spPr>
        </p:pic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BA44B31-7E9B-0A4F-9D60-0D6D4C12C80C}"/>
                </a:ext>
              </a:extLst>
            </p:cNvPr>
            <p:cNvSpPr/>
            <p:nvPr/>
          </p:nvSpPr>
          <p:spPr>
            <a:xfrm>
              <a:off x="6226880" y="2020644"/>
              <a:ext cx="553460" cy="378739"/>
            </a:xfrm>
            <a:custGeom>
              <a:avLst/>
              <a:gdLst>
                <a:gd name="connsiteX0" fmla="*/ 0 w 971567"/>
                <a:gd name="connsiteY0" fmla="*/ 0 h 628650"/>
                <a:gd name="connsiteX1" fmla="*/ 971550 w 971567"/>
                <a:gd name="connsiteY1" fmla="*/ 328613 h 628650"/>
                <a:gd name="connsiteX2" fmla="*/ 28575 w 971567"/>
                <a:gd name="connsiteY2" fmla="*/ 6286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67" h="628650">
                  <a:moveTo>
                    <a:pt x="0" y="0"/>
                  </a:moveTo>
                  <a:cubicBezTo>
                    <a:pt x="483393" y="111919"/>
                    <a:pt x="966787" y="223838"/>
                    <a:pt x="971550" y="328613"/>
                  </a:cubicBezTo>
                  <a:cubicBezTo>
                    <a:pt x="976313" y="433388"/>
                    <a:pt x="28575" y="628650"/>
                    <a:pt x="28575" y="62865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">
            <a:extLst>
              <a:ext uri="{FF2B5EF4-FFF2-40B4-BE49-F238E27FC236}">
                <a16:creationId xmlns:a16="http://schemas.microsoft.com/office/drawing/2014/main" id="{060499A0-1DB8-C341-A207-DE8CFCEAD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4982" y="2494260"/>
            <a:ext cx="934093" cy="82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Linux Logo | Symbol, History, PNG (3840*2160)">
            <a:extLst>
              <a:ext uri="{FF2B5EF4-FFF2-40B4-BE49-F238E27FC236}">
                <a16:creationId xmlns:a16="http://schemas.microsoft.com/office/drawing/2014/main" id="{5C33963B-2329-6F43-B26A-76588F942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078" y="2544885"/>
            <a:ext cx="2209616" cy="124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FE82673-1AA8-404F-A055-0EC58B26BF73}"/>
              </a:ext>
            </a:extLst>
          </p:cNvPr>
          <p:cNvSpPr txBox="1"/>
          <p:nvPr/>
        </p:nvSpPr>
        <p:spPr>
          <a:xfrm>
            <a:off x="899709" y="6242075"/>
            <a:ext cx="4394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[1] https://</a:t>
            </a:r>
            <a:r>
              <a:rPr lang="en-US" sz="1400" dirty="0" err="1"/>
              <a:t>github.com</a:t>
            </a:r>
            <a:r>
              <a:rPr lang="en-US" sz="1400" dirty="0"/>
              <a:t>/</a:t>
            </a:r>
            <a:r>
              <a:rPr lang="en-US" sz="1400" dirty="0" err="1"/>
              <a:t>microsoft</a:t>
            </a:r>
            <a:r>
              <a:rPr lang="en-US" sz="1400" dirty="0"/>
              <a:t>/</a:t>
            </a:r>
            <a:r>
              <a:rPr lang="en-US" sz="1400" dirty="0" err="1"/>
              <a:t>ebpf</a:t>
            </a:r>
            <a:r>
              <a:rPr lang="en-US" sz="1400" dirty="0"/>
              <a:t>-for-windows/issues</a:t>
            </a:r>
          </a:p>
        </p:txBody>
      </p:sp>
    </p:spTree>
    <p:extLst>
      <p:ext uri="{BB962C8B-B14F-4D97-AF65-F5344CB8AC3E}">
        <p14:creationId xmlns:p14="http://schemas.microsoft.com/office/powerpoint/2010/main" val="1064920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8457</TotalTime>
  <Words>1456</Words>
  <Application>Microsoft Macintosh PowerPoint</Application>
  <PresentationFormat>Widescreen</PresentationFormat>
  <Paragraphs>213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System Font Regular</vt:lpstr>
      <vt:lpstr>Arial</vt:lpstr>
      <vt:lpstr>Calibri</vt:lpstr>
      <vt:lpstr>Calibri Light</vt:lpstr>
      <vt:lpstr>Consolas</vt:lpstr>
      <vt:lpstr>Office Theme</vt:lpstr>
      <vt:lpstr>OVS-DPDK on Windows</vt:lpstr>
      <vt:lpstr>Open vSwitch and its Datapaths</vt:lpstr>
      <vt:lpstr>Datapath Implementations</vt:lpstr>
      <vt:lpstr>Userspace Datapath with DPDK</vt:lpstr>
      <vt:lpstr>Benefits of OVS-DPDK on Windows/Linux</vt:lpstr>
      <vt:lpstr>Implementations</vt:lpstr>
      <vt:lpstr>Compile and Link using Meson</vt:lpstr>
      <vt:lpstr>Run OVS-DPDK: PMD support</vt:lpstr>
      <vt:lpstr>Testbed and Configuration</vt:lpstr>
      <vt:lpstr>Start OVS-DPDK (1/2)</vt:lpstr>
      <vt:lpstr>PowerPoint Presentation</vt:lpstr>
      <vt:lpstr>OVS-DPDK on Windows Performance</vt:lpstr>
      <vt:lpstr>Performance Analysis</vt:lpstr>
      <vt:lpstr>PowerPoint Presentation</vt:lpstr>
      <vt:lpstr>PowerPoint Presentation</vt:lpstr>
      <vt:lpstr>PowerPoint Presentation</vt:lpstr>
      <vt:lpstr>PowerPoint Presentation</vt:lpstr>
      <vt:lpstr>Conclusion and Future Work (1/2)</vt:lpstr>
      <vt:lpstr>Conclusion and Future Work (2/2)</vt:lpstr>
      <vt:lpstr>Thank you</vt:lpstr>
      <vt:lpstr>Backup Slides</vt:lpstr>
      <vt:lpstr>Configuration and Topology on Azure</vt:lpstr>
      <vt:lpstr>PowerPoint Presentation</vt:lpstr>
      <vt:lpstr>PowerPoint Presentation</vt:lpstr>
      <vt:lpstr>Datapath Features Mismatch</vt:lpstr>
      <vt:lpstr>PowerPoint Presentation</vt:lpstr>
      <vt:lpstr>Assign netuio and load l2fwd.exe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OVS-DPDK on Windows</dc:title>
  <dc:creator>Cheng-Chun William Tu</dc:creator>
  <cp:lastModifiedBy>Cheng-Chun William Tu</cp:lastModifiedBy>
  <cp:revision>396</cp:revision>
  <dcterms:created xsi:type="dcterms:W3CDTF">2021-07-20T19:47:05Z</dcterms:created>
  <dcterms:modified xsi:type="dcterms:W3CDTF">2021-11-30T15:00:00Z</dcterms:modified>
</cp:coreProperties>
</file>