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329" r:id="rId3"/>
    <p:sldId id="330" r:id="rId4"/>
    <p:sldId id="279" r:id="rId5"/>
    <p:sldId id="328" r:id="rId6"/>
    <p:sldId id="276" r:id="rId7"/>
    <p:sldId id="304" r:id="rId8"/>
    <p:sldId id="319" r:id="rId9"/>
    <p:sldId id="320" r:id="rId10"/>
    <p:sldId id="280" r:id="rId11"/>
    <p:sldId id="275" r:id="rId12"/>
    <p:sldId id="331" r:id="rId13"/>
    <p:sldId id="322" r:id="rId14"/>
    <p:sldId id="323" r:id="rId15"/>
    <p:sldId id="324" r:id="rId16"/>
    <p:sldId id="325" r:id="rId17"/>
    <p:sldId id="326" r:id="rId18"/>
    <p:sldId id="288" r:id="rId19"/>
    <p:sldId id="327" r:id="rId20"/>
    <p:sldId id="273" r:id="rId21"/>
    <p:sldId id="289" r:id="rId22"/>
    <p:sldId id="312" r:id="rId23"/>
    <p:sldId id="29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6"/>
    <p:restoredTop sz="86834"/>
  </p:normalViewPr>
  <p:slideViewPr>
    <p:cSldViewPr snapToGrid="0" snapToObjects="1">
      <p:cViewPr varScale="1">
        <p:scale>
          <a:sx n="90" d="100"/>
          <a:sy n="90" d="100"/>
        </p:scale>
        <p:origin x="51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Throughput (Mbps)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aes256-sha256</c:v>
                </c:pt>
                <c:pt idx="1">
                  <c:v>aes-gcm</c:v>
                </c:pt>
                <c:pt idx="2">
                  <c:v>no encryption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530.6</c:v>
                </c:pt>
                <c:pt idx="1">
                  <c:v>2220.0</c:v>
                </c:pt>
                <c:pt idx="2">
                  <c:v>9410.0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F27-5E48-BE46-06C5C77504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44803552"/>
        <c:axId val="-2044800288"/>
      </c:barChart>
      <c:catAx>
        <c:axId val="-2044803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44800288"/>
        <c:crosses val="autoZero"/>
        <c:auto val="1"/>
        <c:lblAlgn val="ctr"/>
        <c:lblOffset val="100"/>
        <c:noMultiLvlLbl val="0"/>
      </c:catAx>
      <c:valAx>
        <c:axId val="-2044800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44803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tx1"/>
                </a:solidFill>
              </a:rPr>
              <a:t>CPU Usage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iperf-client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aes256-sha256</c:v>
                </c:pt>
                <c:pt idx="1">
                  <c:v>aes-gcm</c:v>
                </c:pt>
                <c:pt idx="2">
                  <c:v>no encryption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0.89</c:v>
                </c:pt>
                <c:pt idx="1">
                  <c:v>0.96</c:v>
                </c:pt>
                <c:pt idx="2" formatCode="0.00%">
                  <c:v>0.196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409-1847-B0A1-C365F7DD367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iperf-server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aes256-sha256</c:v>
                </c:pt>
                <c:pt idx="1">
                  <c:v>aes-gcm</c:v>
                </c:pt>
                <c:pt idx="2">
                  <c:v>no encryption</c:v>
                </c:pt>
              </c:strCache>
            </c:strRef>
          </c:cat>
          <c:val>
            <c:numRef>
              <c:f>Sheet1!$C$2:$C$4</c:f>
              <c:numCache>
                <c:formatCode>0.00%</c:formatCode>
                <c:ptCount val="3"/>
                <c:pt idx="0">
                  <c:v>0.696</c:v>
                </c:pt>
                <c:pt idx="1">
                  <c:v>0.646</c:v>
                </c:pt>
                <c:pt idx="2">
                  <c:v>0.421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409-1847-B0A1-C365F7DD36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44247152"/>
        <c:axId val="-2044243520"/>
      </c:barChart>
      <c:catAx>
        <c:axId val="-2044247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44243520"/>
        <c:crosses val="autoZero"/>
        <c:auto val="1"/>
        <c:lblAlgn val="ctr"/>
        <c:lblOffset val="100"/>
        <c:noMultiLvlLbl val="0"/>
      </c:catAx>
      <c:valAx>
        <c:axId val="-2044243520"/>
        <c:scaling>
          <c:orientation val="minMax"/>
          <c:max val="1.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44247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D7BDE-F5A9-0046-A652-30E8CC6CA3E8}" type="datetimeFigureOut">
              <a:rPr lang="en-US" smtClean="0"/>
              <a:t>12/5/18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295C15-F8EA-9A4A-9A10-CC5B9132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121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Introduce myself in the talk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0768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5514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2317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1973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1643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084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7836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6289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5103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4972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35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an overview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698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a </a:t>
            </a:r>
            <a:r>
              <a:rPr lang="en-US" dirty="0" err="1"/>
              <a:t>Ipsec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3248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Status of the current project.</a:t>
            </a:r>
          </a:p>
          <a:p>
            <a:r>
              <a:rPr lang="en-US" dirty="0"/>
              <a:t>Both works on </a:t>
            </a:r>
            <a:r>
              <a:rPr lang="en-US" dirty="0" err="1"/>
              <a:t>LibreSwan</a:t>
            </a:r>
            <a:r>
              <a:rPr lang="en-US" dirty="0"/>
              <a:t> and </a:t>
            </a:r>
            <a:r>
              <a:rPr lang="en-US" dirty="0" err="1"/>
              <a:t>StrongSwan</a:t>
            </a:r>
            <a:r>
              <a:rPr lang="en-US" dirty="0"/>
              <a:t>.</a:t>
            </a:r>
          </a:p>
          <a:p>
            <a:r>
              <a:rPr lang="en-US" dirty="0"/>
              <a:t>Fedora and ubuntu packages.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7804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5724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28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an overview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8190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an overview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3110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an overview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70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5122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5149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653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95C15-F8EA-9A4A-9A10-CC5B9132F31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994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A1264B-2087-2149-969F-05978ED9F8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2395285-2849-C848-B994-21D5E7483D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9DF7E69-A3BE-AE46-A8FA-0DC7D0013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0496-9652-7149-8F13-62E466E542AF}" type="datetimeFigureOut">
              <a:rPr lang="en-US" smtClean="0"/>
              <a:t>12/5/18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27D98FF-238D-644E-A632-BAB9C6939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02ED3B4-7F1E-8C42-A508-FA1B2707D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5689C-B43F-104E-883D-C597F4E7D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794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CC2D56-D7EE-F549-A6EB-DCFF2715E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9A9F687-E12B-DA4F-B36E-F2606BCC4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56BB6A7-8E34-0A4D-87D5-1D3BE7218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0496-9652-7149-8F13-62E466E542AF}" type="datetimeFigureOut">
              <a:rPr lang="en-US" smtClean="0"/>
              <a:t>12/5/18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D1AF500-CDB9-B741-8932-8B381FF72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6960A01-8F8B-5747-B0E7-32D63571C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5689C-B43F-104E-883D-C597F4E7D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8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CE11A95-2EF1-8241-863D-AC9282EAD5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E7A828A-B288-D948-A794-F6E86F0C9D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D91F0E-F15B-F142-910F-98C129E83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0496-9652-7149-8F13-62E466E542AF}" type="datetimeFigureOut">
              <a:rPr lang="en-US" smtClean="0"/>
              <a:t>12/5/18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0692879-4DE6-2A4F-AEC8-624B9DDB7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88FD219-2BC1-5E43-AD6F-AB2F3E68A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5689C-B43F-104E-883D-C597F4E7D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612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287F39-F455-7B45-80AD-91ED2A289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C8318F-6F70-204E-B7E2-325376230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08049CB-F6CC-1246-B6D9-64260127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0496-9652-7149-8F13-62E466E542AF}" type="datetimeFigureOut">
              <a:rPr lang="en-US" smtClean="0"/>
              <a:t>12/5/18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8B75DC9-1492-E84C-90F8-456E86C59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AA1DF06-E64A-4A4E-B8A0-5751EFB1E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5689C-B43F-104E-883D-C597F4E7D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767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AE08B7-BD80-E245-9286-FD1B7C565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E76B402-DEE3-1842-9283-18F85FEFF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608A4A-D7BF-AD45-92B0-D926414E2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0496-9652-7149-8F13-62E466E542AF}" type="datetimeFigureOut">
              <a:rPr lang="en-US" smtClean="0"/>
              <a:t>12/5/18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8F6B6BF-30E4-0946-AC9D-46D56C9C9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3AA83DC-1F7F-7349-ACC6-4150FB9F6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5689C-B43F-104E-883D-C597F4E7D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178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59C33C-80AE-464F-8998-5F970D06D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42FE407-FD2F-3244-8243-C27B4C48EA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484D859-67A6-0641-A98C-F53EECBCB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FE96924-E2DC-674F-9AAE-27D530DEB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0496-9652-7149-8F13-62E466E542AF}" type="datetimeFigureOut">
              <a:rPr lang="en-US" smtClean="0"/>
              <a:t>12/5/18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7E12B0B-5AE7-A14E-89B1-76EFD3A4E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ADFCE78-47B0-1245-B796-98C42882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5689C-B43F-104E-883D-C597F4E7D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142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5B12F8-9CC3-8A4B-99A2-938888ECE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884F598-F670-6F48-BA7E-CC0B1BD156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F231FBF-6693-724A-93D8-AFA3236484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1AB55F5-88A5-9345-98F3-7AAC30BA3C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98C3792-250D-6947-B60A-2439313DEB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4554EFD-7F14-6742-B225-47BD94BCD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0496-9652-7149-8F13-62E466E542AF}" type="datetimeFigureOut">
              <a:rPr lang="en-US" smtClean="0"/>
              <a:t>12/5/18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3AAFB54-2AFC-B442-8FCF-1E9E524EF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CD153C5-1FF4-9248-9316-E188481D9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5689C-B43F-104E-883D-C597F4E7D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349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F3AEA4-9E14-2B48-955B-A9A4E4EC2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DE50196-9C2E-3B41-870B-FECF83E53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0496-9652-7149-8F13-62E466E542AF}" type="datetimeFigureOut">
              <a:rPr lang="en-US" smtClean="0"/>
              <a:t>12/5/18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7E1891E-D55F-E64A-AB15-6E2483860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48BD3DC-54AA-E145-9918-27AF62AEB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5689C-B43F-104E-883D-C597F4E7D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314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8642988-DD67-B64D-A115-68C076F30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0496-9652-7149-8F13-62E466E542AF}" type="datetimeFigureOut">
              <a:rPr lang="en-US" smtClean="0"/>
              <a:t>12/5/18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FEA7C69-20DA-314E-A601-C65C72D6D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822CA9E-B312-AA47-8051-DAA5B48EA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5689C-B43F-104E-883D-C597F4E7D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330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E3CD7F-EBC5-764F-A0B9-E07558FBF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BC85F84-B844-544A-B08A-94A7ACDCF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0EDAF99-0218-A74F-BC0F-E1762F6FBC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556CB23-D00F-0D4F-B455-F1EDCE52B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0496-9652-7149-8F13-62E466E542AF}" type="datetimeFigureOut">
              <a:rPr lang="en-US" smtClean="0"/>
              <a:t>12/5/18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ECC5EE2-D610-3D4B-89D1-E7D3A963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DB996C7-A541-134B-A722-98834848A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5689C-B43F-104E-883D-C597F4E7D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360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BE6EA4-DD15-7943-B1EB-7D44998CE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331FFF9-739D-5E41-82F0-6C3680152D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F8FF86B-8556-2443-9F92-F08FB3AEB3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05FF776-C5AD-6B46-9A20-DAB7B5576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0496-9652-7149-8F13-62E466E542AF}" type="datetimeFigureOut">
              <a:rPr lang="en-US" smtClean="0"/>
              <a:t>12/5/18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087059C-1D49-C14D-B95B-80B51AEF3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6C0D03D-F772-174A-9C8C-C0C6DBA22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5689C-B43F-104E-883D-C597F4E7D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375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9318DD6-5855-8341-B0FD-FD8B6D6DB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40E42D3-F66A-CA4D-A1D0-D8DC59946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560EDF5-DC1E-A845-BF3B-5647511033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20496-9652-7149-8F13-62E466E542AF}" type="datetimeFigureOut">
              <a:rPr lang="en-US" smtClean="0"/>
              <a:t>12/5/18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83103D0-C2FB-8044-B2F7-4D8CF1FA1C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35A8FE2-2914-D54C-854D-55499D6963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5689C-B43F-104E-883D-C597F4E7D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89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FD67D0-8CD4-8846-91A9-F068C5D3B4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Encrypting OVN tunnels </a:t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>with IPsec</a:t>
            </a:r>
            <a:endParaRPr lang="en-US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D991C86-BD2E-5A43-8F96-220E49406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60094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sz="4000" dirty="0" smtClean="0">
                <a:latin typeface="+mj-lt"/>
              </a:rPr>
              <a:t>Qiuyu Xiao</a:t>
            </a:r>
          </a:p>
          <a:p>
            <a:r>
              <a:rPr lang="en-US" sz="2800" dirty="0" err="1" smtClean="0">
                <a:latin typeface="+mj-lt"/>
              </a:rPr>
              <a:t>qiuyu.xiao.qyx@gmail.com</a:t>
            </a:r>
            <a:endParaRPr lang="en-US" sz="28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The University of North Carolina at Chapel Hill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395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xmlns="" id="{EFAC7B3B-50AC-F546-8978-13C1FD0DF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622" y="6311900"/>
            <a:ext cx="27432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tx1"/>
                </a:solidFill>
              </a:rPr>
              <a:t>7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1285027E-13FB-7242-A67B-7EC6D9590564}"/>
              </a:ext>
            </a:extLst>
          </p:cNvPr>
          <p:cNvSpPr/>
          <p:nvPr/>
        </p:nvSpPr>
        <p:spPr>
          <a:xfrm>
            <a:off x="868996" y="1846100"/>
            <a:ext cx="57166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IPsec kernel stack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Encryption and decryption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Checks integrity and authenticity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xmlns="" id="{51B8CEE2-FFC5-DC4E-AD3A-6A399982AF0A}"/>
              </a:ext>
            </a:extLst>
          </p:cNvPr>
          <p:cNvCxnSpPr>
            <a:cxnSpLocks/>
          </p:cNvCxnSpPr>
          <p:nvPr/>
        </p:nvCxnSpPr>
        <p:spPr>
          <a:xfrm>
            <a:off x="7894016" y="2782110"/>
            <a:ext cx="0" cy="145914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xmlns="" id="{98660BFA-2FF2-A247-8C86-F8A497640FE5}"/>
              </a:ext>
            </a:extLst>
          </p:cNvPr>
          <p:cNvSpPr/>
          <p:nvPr/>
        </p:nvSpPr>
        <p:spPr>
          <a:xfrm>
            <a:off x="7110576" y="2051786"/>
            <a:ext cx="2009125" cy="636048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IKE daemon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xmlns="" id="{92A086B1-C307-A448-BB54-A51DF0741BD1}"/>
              </a:ext>
            </a:extLst>
          </p:cNvPr>
          <p:cNvCxnSpPr/>
          <p:nvPr/>
        </p:nvCxnSpPr>
        <p:spPr>
          <a:xfrm flipV="1">
            <a:off x="7110576" y="3076700"/>
            <a:ext cx="3786040" cy="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xmlns="" id="{FC6EB946-02D8-334F-AC95-66B756397F71}"/>
              </a:ext>
            </a:extLst>
          </p:cNvPr>
          <p:cNvSpPr/>
          <p:nvPr/>
        </p:nvSpPr>
        <p:spPr>
          <a:xfrm>
            <a:off x="7110576" y="4321010"/>
            <a:ext cx="2009125" cy="831281"/>
          </a:xfrm>
          <a:prstGeom prst="roundRect">
            <a:avLst/>
          </a:prstGeom>
          <a:ln w="1905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IPsec kernel stack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A9D7ABC5-2331-8448-8969-25F5B865C5D6}"/>
              </a:ext>
            </a:extLst>
          </p:cNvPr>
          <p:cNvSpPr txBox="1"/>
          <p:nvPr/>
        </p:nvSpPr>
        <p:spPr>
          <a:xfrm>
            <a:off x="8024866" y="3673460"/>
            <a:ext cx="19736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sng" dirty="0">
                <a:latin typeface="Arial" charset="0"/>
                <a:ea typeface="Arial" charset="0"/>
                <a:cs typeface="Arial" charset="0"/>
              </a:rPr>
              <a:t>security association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ABBCB355-D1A0-8547-96C0-1D832B69DCD4}"/>
              </a:ext>
            </a:extLst>
          </p:cNvPr>
          <p:cNvSpPr txBox="1"/>
          <p:nvPr/>
        </p:nvSpPr>
        <p:spPr>
          <a:xfrm>
            <a:off x="8024866" y="3333687"/>
            <a:ext cx="14718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sng" dirty="0">
                <a:latin typeface="Arial" charset="0"/>
                <a:ea typeface="Arial" charset="0"/>
                <a:cs typeface="Arial" charset="0"/>
              </a:rPr>
              <a:t>security policy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xmlns="" id="{8E6E31B8-AC71-CF4D-8089-FA8C8AEF0DFF}"/>
              </a:ext>
            </a:extLst>
          </p:cNvPr>
          <p:cNvCxnSpPr/>
          <p:nvPr/>
        </p:nvCxnSpPr>
        <p:spPr>
          <a:xfrm>
            <a:off x="9262321" y="2315182"/>
            <a:ext cx="1608359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xmlns="" id="{B19E46D2-0691-194F-84EC-1354C4ED1A64}"/>
              </a:ext>
            </a:extLst>
          </p:cNvPr>
          <p:cNvCxnSpPr/>
          <p:nvPr/>
        </p:nvCxnSpPr>
        <p:spPr>
          <a:xfrm>
            <a:off x="9262321" y="2535676"/>
            <a:ext cx="1608359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CE1B54A1-C320-B748-BEFD-323B8A142503}"/>
              </a:ext>
            </a:extLst>
          </p:cNvPr>
          <p:cNvSpPr txBox="1"/>
          <p:nvPr/>
        </p:nvSpPr>
        <p:spPr>
          <a:xfrm>
            <a:off x="9394740" y="1990274"/>
            <a:ext cx="13019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IKE protocol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xmlns="" id="{9FCDE8F8-D7E8-CB49-8E1F-E6A8FF2FD712}"/>
              </a:ext>
            </a:extLst>
          </p:cNvPr>
          <p:cNvCxnSpPr/>
          <p:nvPr/>
        </p:nvCxnSpPr>
        <p:spPr>
          <a:xfrm>
            <a:off x="9288257" y="4588217"/>
            <a:ext cx="1608359" cy="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xmlns="" id="{E9628526-7CB9-1740-9D9C-EB0D5B0B1759}"/>
              </a:ext>
            </a:extLst>
          </p:cNvPr>
          <p:cNvCxnSpPr/>
          <p:nvPr/>
        </p:nvCxnSpPr>
        <p:spPr>
          <a:xfrm>
            <a:off x="9288257" y="4808711"/>
            <a:ext cx="1608359" cy="0"/>
          </a:xfrm>
          <a:prstGeom prst="straightConnector1">
            <a:avLst/>
          </a:prstGeom>
          <a:ln w="12700">
            <a:solidFill>
              <a:srgbClr val="C0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586F006B-C8C5-404A-A1FD-FC67DB7A62F6}"/>
              </a:ext>
            </a:extLst>
          </p:cNvPr>
          <p:cNvSpPr txBox="1"/>
          <p:nvPr/>
        </p:nvSpPr>
        <p:spPr>
          <a:xfrm>
            <a:off x="7092991" y="2745728"/>
            <a:ext cx="12218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User space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8C379A94-2498-B141-B30A-C2A8A1A050B8}"/>
              </a:ext>
            </a:extLst>
          </p:cNvPr>
          <p:cNvSpPr txBox="1"/>
          <p:nvPr/>
        </p:nvSpPr>
        <p:spPr>
          <a:xfrm>
            <a:off x="7110576" y="3064975"/>
            <a:ext cx="776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Kernel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AFD79493-2FEA-A742-84D7-FAD3D16D98C3}"/>
              </a:ext>
            </a:extLst>
          </p:cNvPr>
          <p:cNvSpPr txBox="1"/>
          <p:nvPr/>
        </p:nvSpPr>
        <p:spPr>
          <a:xfrm>
            <a:off x="9262321" y="4244528"/>
            <a:ext cx="17219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ESP/AH protocol</a:t>
            </a:r>
          </a:p>
        </p:txBody>
      </p:sp>
      <p:sp>
        <p:nvSpPr>
          <p:cNvPr id="55" name="Title 1">
            <a:extLst>
              <a:ext uri="{FF2B5EF4-FFF2-40B4-BE49-F238E27FC236}">
                <a16:creationId xmlns:a16="http://schemas.microsoft.com/office/drawing/2014/main" xmlns="" id="{FB21AE22-F5BE-D24A-A152-4067EC8EA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IPsec in Linux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2180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21AE22-F5BE-D24A-A152-4067EC8EA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OVS IPsec Tunnel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xmlns="" id="{D27190B2-079C-D34C-8F75-2FC2FB07E39D}"/>
              </a:ext>
            </a:extLst>
          </p:cNvPr>
          <p:cNvSpPr/>
          <p:nvPr/>
        </p:nvSpPr>
        <p:spPr>
          <a:xfrm>
            <a:off x="9856515" y="1974717"/>
            <a:ext cx="1525621" cy="731520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IKE daemon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xmlns="" id="{90EDB75F-A837-504C-80D3-1648FA867FF5}"/>
              </a:ext>
            </a:extLst>
          </p:cNvPr>
          <p:cNvSpPr/>
          <p:nvPr/>
        </p:nvSpPr>
        <p:spPr>
          <a:xfrm>
            <a:off x="9462605" y="4118899"/>
            <a:ext cx="2020150" cy="731520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IPsec kernel stack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xmlns="" id="{0BC9926E-CCA2-C14A-B2C8-AA27C014C55F}"/>
              </a:ext>
            </a:extLst>
          </p:cNvPr>
          <p:cNvCxnSpPr>
            <a:cxnSpLocks/>
          </p:cNvCxnSpPr>
          <p:nvPr/>
        </p:nvCxnSpPr>
        <p:spPr>
          <a:xfrm flipH="1">
            <a:off x="10527380" y="2867866"/>
            <a:ext cx="4022" cy="116445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xmlns="" id="{BE995AD2-7A42-A740-9C6C-756F92408E0E}"/>
              </a:ext>
            </a:extLst>
          </p:cNvPr>
          <p:cNvSpPr/>
          <p:nvPr/>
        </p:nvSpPr>
        <p:spPr>
          <a:xfrm>
            <a:off x="5943600" y="1974717"/>
            <a:ext cx="1128428" cy="732824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ovsdb</a:t>
            </a:r>
            <a:endParaRPr lang="en-US" sz="2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xmlns="" id="{5E8BAD0A-8066-114B-9726-814CB65C4BBB}"/>
              </a:ext>
            </a:extLst>
          </p:cNvPr>
          <p:cNvSpPr/>
          <p:nvPr/>
        </p:nvSpPr>
        <p:spPr>
          <a:xfrm>
            <a:off x="7466065" y="1974717"/>
            <a:ext cx="1926076" cy="732824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OVS IPsec daemon 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xmlns="" id="{EC366709-5719-2A43-9A20-F79D6C3ACF73}"/>
              </a:ext>
            </a:extLst>
          </p:cNvPr>
          <p:cNvCxnSpPr/>
          <p:nvPr/>
        </p:nvCxnSpPr>
        <p:spPr>
          <a:xfrm>
            <a:off x="9487986" y="2349355"/>
            <a:ext cx="298189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xmlns="" id="{5D1A1E25-2B37-0D40-8003-1D35E8946EDA}"/>
              </a:ext>
            </a:extLst>
          </p:cNvPr>
          <p:cNvSpPr/>
          <p:nvPr/>
        </p:nvSpPr>
        <p:spPr>
          <a:xfrm>
            <a:off x="6091155" y="4145915"/>
            <a:ext cx="1467255" cy="731520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ovs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datapath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xmlns="" id="{69D40D5D-ABF1-A24B-8F37-EC6F9C791D67}"/>
              </a:ext>
            </a:extLst>
          </p:cNvPr>
          <p:cNvCxnSpPr>
            <a:cxnSpLocks/>
          </p:cNvCxnSpPr>
          <p:nvPr/>
        </p:nvCxnSpPr>
        <p:spPr>
          <a:xfrm>
            <a:off x="7672288" y="4626395"/>
            <a:ext cx="1657757" cy="1528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B7692A02-2D72-A040-A7C0-6007CAE75D54}"/>
              </a:ext>
            </a:extLst>
          </p:cNvPr>
          <p:cNvCxnSpPr>
            <a:cxnSpLocks/>
          </p:cNvCxnSpPr>
          <p:nvPr/>
        </p:nvCxnSpPr>
        <p:spPr>
          <a:xfrm flipV="1">
            <a:off x="6097658" y="5117123"/>
            <a:ext cx="538509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xmlns="" id="{19B3E03E-EFCF-F447-930E-05CE034775FF}"/>
              </a:ext>
            </a:extLst>
          </p:cNvPr>
          <p:cNvCxnSpPr>
            <a:cxnSpLocks/>
          </p:cNvCxnSpPr>
          <p:nvPr/>
        </p:nvCxnSpPr>
        <p:spPr>
          <a:xfrm>
            <a:off x="10463749" y="4970838"/>
            <a:ext cx="0" cy="622566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xmlns="" id="{0C2EE354-6255-B644-B827-C455D225CADA}"/>
              </a:ext>
            </a:extLst>
          </p:cNvPr>
          <p:cNvCxnSpPr>
            <a:cxnSpLocks/>
          </p:cNvCxnSpPr>
          <p:nvPr/>
        </p:nvCxnSpPr>
        <p:spPr>
          <a:xfrm>
            <a:off x="10686135" y="4970838"/>
            <a:ext cx="0" cy="62256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xmlns="" id="{37FCBEC0-E450-AE4E-BEA0-3ACE6E799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622" y="6311900"/>
            <a:ext cx="27432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tx1"/>
                </a:solidFill>
              </a:rPr>
              <a:t>8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586F006B-C8C5-404A-A1FD-FC67DB7A62F6}"/>
              </a:ext>
            </a:extLst>
          </p:cNvPr>
          <p:cNvSpPr txBox="1"/>
          <p:nvPr/>
        </p:nvSpPr>
        <p:spPr>
          <a:xfrm>
            <a:off x="5943600" y="2749025"/>
            <a:ext cx="12218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User space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8C379A94-2498-B141-B30A-C2A8A1A050B8}"/>
              </a:ext>
            </a:extLst>
          </p:cNvPr>
          <p:cNvSpPr txBox="1"/>
          <p:nvPr/>
        </p:nvSpPr>
        <p:spPr>
          <a:xfrm>
            <a:off x="5943600" y="3066117"/>
            <a:ext cx="776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Kernel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xmlns="" id="{69D40D5D-ABF1-A24B-8F37-EC6F9C791D67}"/>
              </a:ext>
            </a:extLst>
          </p:cNvPr>
          <p:cNvCxnSpPr>
            <a:cxnSpLocks/>
          </p:cNvCxnSpPr>
          <p:nvPr/>
        </p:nvCxnSpPr>
        <p:spPr>
          <a:xfrm>
            <a:off x="7666425" y="4409518"/>
            <a:ext cx="1657757" cy="1528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xmlns="" id="{EC366709-5719-2A43-9A20-F79D6C3ACF73}"/>
              </a:ext>
            </a:extLst>
          </p:cNvPr>
          <p:cNvCxnSpPr/>
          <p:nvPr/>
        </p:nvCxnSpPr>
        <p:spPr>
          <a:xfrm>
            <a:off x="7125782" y="2378660"/>
            <a:ext cx="298189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xmlns="" id="{B7692A02-2D72-A040-A7C0-6007CAE75D54}"/>
              </a:ext>
            </a:extLst>
          </p:cNvPr>
          <p:cNvCxnSpPr>
            <a:cxnSpLocks/>
          </p:cNvCxnSpPr>
          <p:nvPr/>
        </p:nvCxnSpPr>
        <p:spPr>
          <a:xfrm flipV="1">
            <a:off x="5997039" y="3083702"/>
            <a:ext cx="538509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204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21AE22-F5BE-D24A-A152-4067EC8EA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OVS IPsec Tunnel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xmlns="" id="{D27190B2-079C-D34C-8F75-2FC2FB07E39D}"/>
              </a:ext>
            </a:extLst>
          </p:cNvPr>
          <p:cNvSpPr/>
          <p:nvPr/>
        </p:nvSpPr>
        <p:spPr>
          <a:xfrm>
            <a:off x="9856515" y="1974717"/>
            <a:ext cx="1525621" cy="731520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IKE daemon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xmlns="" id="{90EDB75F-A837-504C-80D3-1648FA867FF5}"/>
              </a:ext>
            </a:extLst>
          </p:cNvPr>
          <p:cNvSpPr/>
          <p:nvPr/>
        </p:nvSpPr>
        <p:spPr>
          <a:xfrm>
            <a:off x="9462605" y="4118899"/>
            <a:ext cx="2020150" cy="731520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IPsec kernel stack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xmlns="" id="{0BC9926E-CCA2-C14A-B2C8-AA27C014C55F}"/>
              </a:ext>
            </a:extLst>
          </p:cNvPr>
          <p:cNvCxnSpPr>
            <a:cxnSpLocks/>
          </p:cNvCxnSpPr>
          <p:nvPr/>
        </p:nvCxnSpPr>
        <p:spPr>
          <a:xfrm flipH="1">
            <a:off x="10527380" y="2867866"/>
            <a:ext cx="4022" cy="116445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xmlns="" id="{BE995AD2-7A42-A740-9C6C-756F92408E0E}"/>
              </a:ext>
            </a:extLst>
          </p:cNvPr>
          <p:cNvSpPr/>
          <p:nvPr/>
        </p:nvSpPr>
        <p:spPr>
          <a:xfrm>
            <a:off x="5943600" y="1974717"/>
            <a:ext cx="1128428" cy="732824"/>
          </a:xfrm>
          <a:prstGeom prst="roundRect">
            <a:avLst/>
          </a:prstGeom>
          <a:ln w="1905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ovsdb</a:t>
            </a:r>
            <a:endParaRPr lang="en-US" sz="2400" dirty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xmlns="" id="{5E8BAD0A-8066-114B-9726-814CB65C4BBB}"/>
              </a:ext>
            </a:extLst>
          </p:cNvPr>
          <p:cNvSpPr/>
          <p:nvPr/>
        </p:nvSpPr>
        <p:spPr>
          <a:xfrm>
            <a:off x="7466065" y="1974717"/>
            <a:ext cx="1926076" cy="732824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OVS IPsec daemon 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xmlns="" id="{EC366709-5719-2A43-9A20-F79D6C3ACF73}"/>
              </a:ext>
            </a:extLst>
          </p:cNvPr>
          <p:cNvCxnSpPr/>
          <p:nvPr/>
        </p:nvCxnSpPr>
        <p:spPr>
          <a:xfrm>
            <a:off x="9487986" y="2349355"/>
            <a:ext cx="298189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xmlns="" id="{5D1A1E25-2B37-0D40-8003-1D35E8946EDA}"/>
              </a:ext>
            </a:extLst>
          </p:cNvPr>
          <p:cNvSpPr/>
          <p:nvPr/>
        </p:nvSpPr>
        <p:spPr>
          <a:xfrm>
            <a:off x="6091155" y="4145915"/>
            <a:ext cx="1467255" cy="731520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ovs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datapath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xmlns="" id="{69D40D5D-ABF1-A24B-8F37-EC6F9C791D67}"/>
              </a:ext>
            </a:extLst>
          </p:cNvPr>
          <p:cNvCxnSpPr>
            <a:cxnSpLocks/>
          </p:cNvCxnSpPr>
          <p:nvPr/>
        </p:nvCxnSpPr>
        <p:spPr>
          <a:xfrm>
            <a:off x="7672288" y="4626395"/>
            <a:ext cx="1657757" cy="1528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B7692A02-2D72-A040-A7C0-6007CAE75D54}"/>
              </a:ext>
            </a:extLst>
          </p:cNvPr>
          <p:cNvCxnSpPr>
            <a:cxnSpLocks/>
          </p:cNvCxnSpPr>
          <p:nvPr/>
        </p:nvCxnSpPr>
        <p:spPr>
          <a:xfrm flipV="1">
            <a:off x="6097658" y="5117123"/>
            <a:ext cx="538509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xmlns="" id="{19B3E03E-EFCF-F447-930E-05CE034775FF}"/>
              </a:ext>
            </a:extLst>
          </p:cNvPr>
          <p:cNvCxnSpPr>
            <a:cxnSpLocks/>
          </p:cNvCxnSpPr>
          <p:nvPr/>
        </p:nvCxnSpPr>
        <p:spPr>
          <a:xfrm>
            <a:off x="10463749" y="4970838"/>
            <a:ext cx="0" cy="622566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xmlns="" id="{0C2EE354-6255-B644-B827-C455D225CADA}"/>
              </a:ext>
            </a:extLst>
          </p:cNvPr>
          <p:cNvCxnSpPr>
            <a:cxnSpLocks/>
          </p:cNvCxnSpPr>
          <p:nvPr/>
        </p:nvCxnSpPr>
        <p:spPr>
          <a:xfrm>
            <a:off x="10686135" y="4970838"/>
            <a:ext cx="0" cy="62256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xmlns="" id="{37FCBEC0-E450-AE4E-BEA0-3ACE6E799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622" y="6311900"/>
            <a:ext cx="27432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tx1"/>
                </a:solidFill>
              </a:rPr>
              <a:t>8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586F006B-C8C5-404A-A1FD-FC67DB7A62F6}"/>
              </a:ext>
            </a:extLst>
          </p:cNvPr>
          <p:cNvSpPr txBox="1"/>
          <p:nvPr/>
        </p:nvSpPr>
        <p:spPr>
          <a:xfrm>
            <a:off x="5943600" y="2749025"/>
            <a:ext cx="12218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User space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8C379A94-2498-B141-B30A-C2A8A1A050B8}"/>
              </a:ext>
            </a:extLst>
          </p:cNvPr>
          <p:cNvSpPr txBox="1"/>
          <p:nvPr/>
        </p:nvSpPr>
        <p:spPr>
          <a:xfrm>
            <a:off x="5943600" y="3066117"/>
            <a:ext cx="776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Kernel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xmlns="" id="{69D40D5D-ABF1-A24B-8F37-EC6F9C791D67}"/>
              </a:ext>
            </a:extLst>
          </p:cNvPr>
          <p:cNvCxnSpPr>
            <a:cxnSpLocks/>
          </p:cNvCxnSpPr>
          <p:nvPr/>
        </p:nvCxnSpPr>
        <p:spPr>
          <a:xfrm>
            <a:off x="7666425" y="4409518"/>
            <a:ext cx="1657757" cy="1528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xmlns="" id="{EC366709-5719-2A43-9A20-F79D6C3ACF73}"/>
              </a:ext>
            </a:extLst>
          </p:cNvPr>
          <p:cNvCxnSpPr/>
          <p:nvPr/>
        </p:nvCxnSpPr>
        <p:spPr>
          <a:xfrm>
            <a:off x="7125782" y="2378660"/>
            <a:ext cx="298189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xmlns="" id="{B7692A02-2D72-A040-A7C0-6007CAE75D54}"/>
              </a:ext>
            </a:extLst>
          </p:cNvPr>
          <p:cNvCxnSpPr>
            <a:cxnSpLocks/>
          </p:cNvCxnSpPr>
          <p:nvPr/>
        </p:nvCxnSpPr>
        <p:spPr>
          <a:xfrm flipV="1">
            <a:off x="5997039" y="3083702"/>
            <a:ext cx="538509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0F4F57D5-82EA-D54D-ABAA-F4720C42B594}"/>
              </a:ext>
            </a:extLst>
          </p:cNvPr>
          <p:cNvSpPr/>
          <p:nvPr/>
        </p:nvSpPr>
        <p:spPr>
          <a:xfrm>
            <a:off x="868181" y="1809339"/>
            <a:ext cx="481275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Configuring IPsec tunnel via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ovsdb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Using pre-shared key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226F53D7-F388-9542-9CD8-CF353999DC73}"/>
              </a:ext>
            </a:extLst>
          </p:cNvPr>
          <p:cNvSpPr/>
          <p:nvPr/>
        </p:nvSpPr>
        <p:spPr>
          <a:xfrm>
            <a:off x="838200" y="3404671"/>
            <a:ext cx="206607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For example</a:t>
            </a:r>
            <a:r>
              <a:rPr lang="en-US" sz="2800" dirty="0" smtClean="0"/>
              <a:t>:</a:t>
            </a:r>
          </a:p>
          <a:p>
            <a:endParaRPr lang="en-US" sz="2800" dirty="0"/>
          </a:p>
        </p:txBody>
      </p:sp>
      <p:sp>
        <p:nvSpPr>
          <p:cNvPr id="13" name="Rounded Rectangle 12"/>
          <p:cNvSpPr/>
          <p:nvPr/>
        </p:nvSpPr>
        <p:spPr>
          <a:xfrm>
            <a:off x="868181" y="4180784"/>
            <a:ext cx="5851594" cy="117056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$ 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ovs-vsctl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</a:t>
            </a:r>
            <a:r>
              <a:rPr lang="en-US" sz="2000" dirty="0" smtClean="0">
                <a:latin typeface="Osaka Regular-Mono" charset="-128"/>
                <a:ea typeface="Osaka Regular-Mono" charset="-128"/>
                <a:cs typeface="Osaka Regular-Mono" charset="-128"/>
              </a:rPr>
              <a:t>set 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interface 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tun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type=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geneve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\</a:t>
            </a:r>
          </a:p>
          <a:p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 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options:remote_ip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=10.33.79.149 \</a:t>
            </a:r>
          </a:p>
          <a:p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 </a:t>
            </a:r>
            <a:r>
              <a:rPr lang="en-US" sz="2000" dirty="0" err="1">
                <a:solidFill>
                  <a:srgbClr val="C00000"/>
                </a:solidFill>
                <a:latin typeface="Osaka Regular-Mono" charset="-128"/>
                <a:ea typeface="Osaka Regular-Mono" charset="-128"/>
                <a:cs typeface="Osaka Regular-Mono" charset="-128"/>
              </a:rPr>
              <a:t>options:psk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=swordfish</a:t>
            </a:r>
          </a:p>
        </p:txBody>
      </p:sp>
    </p:spTree>
    <p:extLst>
      <p:ext uri="{BB962C8B-B14F-4D97-AF65-F5344CB8AC3E}">
        <p14:creationId xmlns:p14="http://schemas.microsoft.com/office/powerpoint/2010/main" val="1042453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21AE22-F5BE-D24A-A152-4067EC8EA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OVS IPsec Tunnel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xmlns="" id="{D27190B2-079C-D34C-8F75-2FC2FB07E39D}"/>
              </a:ext>
            </a:extLst>
          </p:cNvPr>
          <p:cNvSpPr/>
          <p:nvPr/>
        </p:nvSpPr>
        <p:spPr>
          <a:xfrm>
            <a:off x="9856515" y="1974717"/>
            <a:ext cx="1525621" cy="731520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IKE daemon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xmlns="" id="{90EDB75F-A837-504C-80D3-1648FA867FF5}"/>
              </a:ext>
            </a:extLst>
          </p:cNvPr>
          <p:cNvSpPr/>
          <p:nvPr/>
        </p:nvSpPr>
        <p:spPr>
          <a:xfrm>
            <a:off x="9462605" y="4118899"/>
            <a:ext cx="2020150" cy="731520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IPsec kernel stack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xmlns="" id="{0BC9926E-CCA2-C14A-B2C8-AA27C014C55F}"/>
              </a:ext>
            </a:extLst>
          </p:cNvPr>
          <p:cNvCxnSpPr>
            <a:cxnSpLocks/>
          </p:cNvCxnSpPr>
          <p:nvPr/>
        </p:nvCxnSpPr>
        <p:spPr>
          <a:xfrm flipH="1">
            <a:off x="10527380" y="2867866"/>
            <a:ext cx="4022" cy="116445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xmlns="" id="{BE995AD2-7A42-A740-9C6C-756F92408E0E}"/>
              </a:ext>
            </a:extLst>
          </p:cNvPr>
          <p:cNvSpPr/>
          <p:nvPr/>
        </p:nvSpPr>
        <p:spPr>
          <a:xfrm>
            <a:off x="5943600" y="1974717"/>
            <a:ext cx="1128428" cy="732824"/>
          </a:xfrm>
          <a:prstGeom prst="roundRect">
            <a:avLst/>
          </a:prstGeom>
          <a:ln w="1905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ovsdb</a:t>
            </a:r>
            <a:endParaRPr lang="en-US" sz="2400" dirty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xmlns="" id="{5E8BAD0A-8066-114B-9726-814CB65C4BBB}"/>
              </a:ext>
            </a:extLst>
          </p:cNvPr>
          <p:cNvSpPr/>
          <p:nvPr/>
        </p:nvSpPr>
        <p:spPr>
          <a:xfrm>
            <a:off x="7466065" y="1974717"/>
            <a:ext cx="1926076" cy="732824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OVS IPsec daemon 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xmlns="" id="{EC366709-5719-2A43-9A20-F79D6C3ACF73}"/>
              </a:ext>
            </a:extLst>
          </p:cNvPr>
          <p:cNvCxnSpPr/>
          <p:nvPr/>
        </p:nvCxnSpPr>
        <p:spPr>
          <a:xfrm>
            <a:off x="9487986" y="2349355"/>
            <a:ext cx="298189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xmlns="" id="{5D1A1E25-2B37-0D40-8003-1D35E8946EDA}"/>
              </a:ext>
            </a:extLst>
          </p:cNvPr>
          <p:cNvSpPr/>
          <p:nvPr/>
        </p:nvSpPr>
        <p:spPr>
          <a:xfrm>
            <a:off x="6091155" y="4145915"/>
            <a:ext cx="1467255" cy="731520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ovs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datapath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xmlns="" id="{69D40D5D-ABF1-A24B-8F37-EC6F9C791D67}"/>
              </a:ext>
            </a:extLst>
          </p:cNvPr>
          <p:cNvCxnSpPr>
            <a:cxnSpLocks/>
          </p:cNvCxnSpPr>
          <p:nvPr/>
        </p:nvCxnSpPr>
        <p:spPr>
          <a:xfrm>
            <a:off x="7672288" y="4626395"/>
            <a:ext cx="1657757" cy="1528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B7692A02-2D72-A040-A7C0-6007CAE75D54}"/>
              </a:ext>
            </a:extLst>
          </p:cNvPr>
          <p:cNvCxnSpPr>
            <a:cxnSpLocks/>
          </p:cNvCxnSpPr>
          <p:nvPr/>
        </p:nvCxnSpPr>
        <p:spPr>
          <a:xfrm flipV="1">
            <a:off x="6097658" y="5117123"/>
            <a:ext cx="538509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xmlns="" id="{19B3E03E-EFCF-F447-930E-05CE034775FF}"/>
              </a:ext>
            </a:extLst>
          </p:cNvPr>
          <p:cNvCxnSpPr>
            <a:cxnSpLocks/>
          </p:cNvCxnSpPr>
          <p:nvPr/>
        </p:nvCxnSpPr>
        <p:spPr>
          <a:xfrm>
            <a:off x="10463749" y="4970838"/>
            <a:ext cx="0" cy="622566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xmlns="" id="{0C2EE354-6255-B644-B827-C455D225CADA}"/>
              </a:ext>
            </a:extLst>
          </p:cNvPr>
          <p:cNvCxnSpPr>
            <a:cxnSpLocks/>
          </p:cNvCxnSpPr>
          <p:nvPr/>
        </p:nvCxnSpPr>
        <p:spPr>
          <a:xfrm>
            <a:off x="10686135" y="4970838"/>
            <a:ext cx="0" cy="62256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xmlns="" id="{37FCBEC0-E450-AE4E-BEA0-3ACE6E799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622" y="6311900"/>
            <a:ext cx="27432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tx1"/>
                </a:solidFill>
              </a:rPr>
              <a:t>9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586F006B-C8C5-404A-A1FD-FC67DB7A62F6}"/>
              </a:ext>
            </a:extLst>
          </p:cNvPr>
          <p:cNvSpPr txBox="1"/>
          <p:nvPr/>
        </p:nvSpPr>
        <p:spPr>
          <a:xfrm>
            <a:off x="5943600" y="2749025"/>
            <a:ext cx="12218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User space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8C379A94-2498-B141-B30A-C2A8A1A050B8}"/>
              </a:ext>
            </a:extLst>
          </p:cNvPr>
          <p:cNvSpPr txBox="1"/>
          <p:nvPr/>
        </p:nvSpPr>
        <p:spPr>
          <a:xfrm>
            <a:off x="5943600" y="3066117"/>
            <a:ext cx="776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Kernel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xmlns="" id="{69D40D5D-ABF1-A24B-8F37-EC6F9C791D67}"/>
              </a:ext>
            </a:extLst>
          </p:cNvPr>
          <p:cNvCxnSpPr>
            <a:cxnSpLocks/>
          </p:cNvCxnSpPr>
          <p:nvPr/>
        </p:nvCxnSpPr>
        <p:spPr>
          <a:xfrm>
            <a:off x="7666425" y="4409518"/>
            <a:ext cx="1657757" cy="1528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xmlns="" id="{EC366709-5719-2A43-9A20-F79D6C3ACF73}"/>
              </a:ext>
            </a:extLst>
          </p:cNvPr>
          <p:cNvCxnSpPr/>
          <p:nvPr/>
        </p:nvCxnSpPr>
        <p:spPr>
          <a:xfrm>
            <a:off x="7125782" y="2378660"/>
            <a:ext cx="298189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xmlns="" id="{B7692A02-2D72-A040-A7C0-6007CAE75D54}"/>
              </a:ext>
            </a:extLst>
          </p:cNvPr>
          <p:cNvCxnSpPr>
            <a:cxnSpLocks/>
          </p:cNvCxnSpPr>
          <p:nvPr/>
        </p:nvCxnSpPr>
        <p:spPr>
          <a:xfrm flipV="1">
            <a:off x="5997039" y="3083702"/>
            <a:ext cx="538509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0F4F57D5-82EA-D54D-ABAA-F4720C42B594}"/>
              </a:ext>
            </a:extLst>
          </p:cNvPr>
          <p:cNvSpPr/>
          <p:nvPr/>
        </p:nvSpPr>
        <p:spPr>
          <a:xfrm>
            <a:off x="868181" y="1809339"/>
            <a:ext cx="481275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Configuring IPsec tunnel via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ovsdb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Using self-signed certificate</a:t>
            </a:r>
          </a:p>
          <a:p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226F53D7-F388-9542-9CD8-CF353999DC73}"/>
              </a:ext>
            </a:extLst>
          </p:cNvPr>
          <p:cNvSpPr/>
          <p:nvPr/>
        </p:nvSpPr>
        <p:spPr>
          <a:xfrm>
            <a:off x="838200" y="3404671"/>
            <a:ext cx="206607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For example</a:t>
            </a:r>
            <a:r>
              <a:rPr lang="en-US" sz="2800" dirty="0" smtClean="0"/>
              <a:t>:</a:t>
            </a:r>
          </a:p>
          <a:p>
            <a:endParaRPr lang="en-US" sz="2800" dirty="0"/>
          </a:p>
        </p:txBody>
      </p:sp>
      <p:sp>
        <p:nvSpPr>
          <p:cNvPr id="13" name="Rounded Rectangle 12"/>
          <p:cNvSpPr/>
          <p:nvPr/>
        </p:nvSpPr>
        <p:spPr>
          <a:xfrm>
            <a:off x="868181" y="4173984"/>
            <a:ext cx="8372040" cy="217896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$ 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ovs-vsctl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set 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Open_vSwitch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. \</a:t>
            </a:r>
          </a:p>
          <a:p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 </a:t>
            </a:r>
            <a:r>
              <a:rPr lang="en-US" sz="2000" dirty="0" err="1">
                <a:solidFill>
                  <a:srgbClr val="C00000"/>
                </a:solidFill>
                <a:latin typeface="Osaka Regular-Mono" charset="-128"/>
                <a:ea typeface="Osaka Regular-Mono" charset="-128"/>
                <a:cs typeface="Osaka Regular-Mono" charset="-128"/>
              </a:rPr>
              <a:t>other_config:certificate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=/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etc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/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ipsec.d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/certs/vm1-cert.pem</a:t>
            </a:r>
          </a:p>
          <a:p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 </a:t>
            </a:r>
            <a:r>
              <a:rPr lang="en-US" sz="2000" dirty="0" err="1">
                <a:solidFill>
                  <a:srgbClr val="C00000"/>
                </a:solidFill>
                <a:latin typeface="Osaka Regular-Mono" charset="-128"/>
                <a:ea typeface="Osaka Regular-Mono" charset="-128"/>
                <a:cs typeface="Osaka Regular-Mono" charset="-128"/>
              </a:rPr>
              <a:t>other_config:private_key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=/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etc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/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ipsec.d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/certs/vm1-privkey.pem</a:t>
            </a:r>
          </a:p>
          <a:p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$ 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ovs-vsctl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set interface 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tun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type=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geneve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\</a:t>
            </a:r>
          </a:p>
          <a:p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 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options:remote_ip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=10.33.79.149 \</a:t>
            </a:r>
          </a:p>
          <a:p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 </a:t>
            </a:r>
            <a:r>
              <a:rPr lang="en-US" sz="2000" dirty="0" err="1">
                <a:solidFill>
                  <a:srgbClr val="C00000"/>
                </a:solidFill>
                <a:latin typeface="Osaka Regular-Mono" charset="-128"/>
                <a:ea typeface="Osaka Regular-Mono" charset="-128"/>
                <a:cs typeface="Osaka Regular-Mono" charset="-128"/>
              </a:rPr>
              <a:t>options:remote_cert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=/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etc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/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ipsec.d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/certs/vm2-cert.pem</a:t>
            </a:r>
          </a:p>
        </p:txBody>
      </p:sp>
    </p:spTree>
    <p:extLst>
      <p:ext uri="{BB962C8B-B14F-4D97-AF65-F5344CB8AC3E}">
        <p14:creationId xmlns:p14="http://schemas.microsoft.com/office/powerpoint/2010/main" val="626953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21AE22-F5BE-D24A-A152-4067EC8EA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OVS IPsec Tunnel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xmlns="" id="{D27190B2-079C-D34C-8F75-2FC2FB07E39D}"/>
              </a:ext>
            </a:extLst>
          </p:cNvPr>
          <p:cNvSpPr/>
          <p:nvPr/>
        </p:nvSpPr>
        <p:spPr>
          <a:xfrm>
            <a:off x="9856515" y="1974717"/>
            <a:ext cx="1525621" cy="731520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IKE daemon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xmlns="" id="{90EDB75F-A837-504C-80D3-1648FA867FF5}"/>
              </a:ext>
            </a:extLst>
          </p:cNvPr>
          <p:cNvSpPr/>
          <p:nvPr/>
        </p:nvSpPr>
        <p:spPr>
          <a:xfrm>
            <a:off x="9462605" y="4118899"/>
            <a:ext cx="2020150" cy="731520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IPsec kernel stack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xmlns="" id="{0BC9926E-CCA2-C14A-B2C8-AA27C014C55F}"/>
              </a:ext>
            </a:extLst>
          </p:cNvPr>
          <p:cNvCxnSpPr>
            <a:cxnSpLocks/>
          </p:cNvCxnSpPr>
          <p:nvPr/>
        </p:nvCxnSpPr>
        <p:spPr>
          <a:xfrm flipH="1">
            <a:off x="10527380" y="2867866"/>
            <a:ext cx="4022" cy="116445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xmlns="" id="{BE995AD2-7A42-A740-9C6C-756F92408E0E}"/>
              </a:ext>
            </a:extLst>
          </p:cNvPr>
          <p:cNvSpPr/>
          <p:nvPr/>
        </p:nvSpPr>
        <p:spPr>
          <a:xfrm>
            <a:off x="5943600" y="1974717"/>
            <a:ext cx="1128428" cy="732824"/>
          </a:xfrm>
          <a:prstGeom prst="roundRect">
            <a:avLst/>
          </a:prstGeom>
          <a:ln w="1905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ovsdb</a:t>
            </a:r>
            <a:endParaRPr lang="en-US" sz="2400" dirty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xmlns="" id="{5E8BAD0A-8066-114B-9726-814CB65C4BBB}"/>
              </a:ext>
            </a:extLst>
          </p:cNvPr>
          <p:cNvSpPr/>
          <p:nvPr/>
        </p:nvSpPr>
        <p:spPr>
          <a:xfrm>
            <a:off x="7466065" y="1974717"/>
            <a:ext cx="1926076" cy="732824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OVS IPsec daemon 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xmlns="" id="{EC366709-5719-2A43-9A20-F79D6C3ACF73}"/>
              </a:ext>
            </a:extLst>
          </p:cNvPr>
          <p:cNvCxnSpPr/>
          <p:nvPr/>
        </p:nvCxnSpPr>
        <p:spPr>
          <a:xfrm>
            <a:off x="9487986" y="2349355"/>
            <a:ext cx="298189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xmlns="" id="{5D1A1E25-2B37-0D40-8003-1D35E8946EDA}"/>
              </a:ext>
            </a:extLst>
          </p:cNvPr>
          <p:cNvSpPr/>
          <p:nvPr/>
        </p:nvSpPr>
        <p:spPr>
          <a:xfrm>
            <a:off x="6091155" y="4145915"/>
            <a:ext cx="1467255" cy="731520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ovs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datapath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xmlns="" id="{69D40D5D-ABF1-A24B-8F37-EC6F9C791D67}"/>
              </a:ext>
            </a:extLst>
          </p:cNvPr>
          <p:cNvCxnSpPr>
            <a:cxnSpLocks/>
          </p:cNvCxnSpPr>
          <p:nvPr/>
        </p:nvCxnSpPr>
        <p:spPr>
          <a:xfrm>
            <a:off x="7672288" y="4626395"/>
            <a:ext cx="1657757" cy="1528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B7692A02-2D72-A040-A7C0-6007CAE75D54}"/>
              </a:ext>
            </a:extLst>
          </p:cNvPr>
          <p:cNvCxnSpPr>
            <a:cxnSpLocks/>
          </p:cNvCxnSpPr>
          <p:nvPr/>
        </p:nvCxnSpPr>
        <p:spPr>
          <a:xfrm flipV="1">
            <a:off x="6097658" y="5117123"/>
            <a:ext cx="538509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xmlns="" id="{19B3E03E-EFCF-F447-930E-05CE034775FF}"/>
              </a:ext>
            </a:extLst>
          </p:cNvPr>
          <p:cNvCxnSpPr>
            <a:cxnSpLocks/>
          </p:cNvCxnSpPr>
          <p:nvPr/>
        </p:nvCxnSpPr>
        <p:spPr>
          <a:xfrm>
            <a:off x="10463749" y="4970838"/>
            <a:ext cx="0" cy="622566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xmlns="" id="{0C2EE354-6255-B644-B827-C455D225CADA}"/>
              </a:ext>
            </a:extLst>
          </p:cNvPr>
          <p:cNvCxnSpPr>
            <a:cxnSpLocks/>
          </p:cNvCxnSpPr>
          <p:nvPr/>
        </p:nvCxnSpPr>
        <p:spPr>
          <a:xfrm>
            <a:off x="10686135" y="4970838"/>
            <a:ext cx="0" cy="62256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xmlns="" id="{37FCBEC0-E450-AE4E-BEA0-3ACE6E799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622" y="6311900"/>
            <a:ext cx="27432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tx1"/>
                </a:solidFill>
              </a:rPr>
              <a:t>10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586F006B-C8C5-404A-A1FD-FC67DB7A62F6}"/>
              </a:ext>
            </a:extLst>
          </p:cNvPr>
          <p:cNvSpPr txBox="1"/>
          <p:nvPr/>
        </p:nvSpPr>
        <p:spPr>
          <a:xfrm>
            <a:off x="5943600" y="2749025"/>
            <a:ext cx="12218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User space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8C379A94-2498-B141-B30A-C2A8A1A050B8}"/>
              </a:ext>
            </a:extLst>
          </p:cNvPr>
          <p:cNvSpPr txBox="1"/>
          <p:nvPr/>
        </p:nvSpPr>
        <p:spPr>
          <a:xfrm>
            <a:off x="5943600" y="3066117"/>
            <a:ext cx="776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Kernel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xmlns="" id="{69D40D5D-ABF1-A24B-8F37-EC6F9C791D67}"/>
              </a:ext>
            </a:extLst>
          </p:cNvPr>
          <p:cNvCxnSpPr>
            <a:cxnSpLocks/>
          </p:cNvCxnSpPr>
          <p:nvPr/>
        </p:nvCxnSpPr>
        <p:spPr>
          <a:xfrm>
            <a:off x="7666425" y="4409518"/>
            <a:ext cx="1657757" cy="1528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xmlns="" id="{EC366709-5719-2A43-9A20-F79D6C3ACF73}"/>
              </a:ext>
            </a:extLst>
          </p:cNvPr>
          <p:cNvCxnSpPr/>
          <p:nvPr/>
        </p:nvCxnSpPr>
        <p:spPr>
          <a:xfrm>
            <a:off x="7125782" y="2378660"/>
            <a:ext cx="298189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xmlns="" id="{B7692A02-2D72-A040-A7C0-6007CAE75D54}"/>
              </a:ext>
            </a:extLst>
          </p:cNvPr>
          <p:cNvCxnSpPr>
            <a:cxnSpLocks/>
          </p:cNvCxnSpPr>
          <p:nvPr/>
        </p:nvCxnSpPr>
        <p:spPr>
          <a:xfrm flipV="1">
            <a:off x="5997039" y="3083702"/>
            <a:ext cx="538509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0F4F57D5-82EA-D54D-ABAA-F4720C42B594}"/>
              </a:ext>
            </a:extLst>
          </p:cNvPr>
          <p:cNvSpPr/>
          <p:nvPr/>
        </p:nvSpPr>
        <p:spPr>
          <a:xfrm>
            <a:off x="868181" y="1809339"/>
            <a:ext cx="481275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Configuring IPsec tunnel via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ovsdb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Using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CA-signed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certificate</a:t>
            </a:r>
          </a:p>
          <a:p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226F53D7-F388-9542-9CD8-CF353999DC73}"/>
              </a:ext>
            </a:extLst>
          </p:cNvPr>
          <p:cNvSpPr/>
          <p:nvPr/>
        </p:nvSpPr>
        <p:spPr>
          <a:xfrm>
            <a:off x="838200" y="3404671"/>
            <a:ext cx="206607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For example</a:t>
            </a:r>
            <a:r>
              <a:rPr lang="en-US" sz="2800" dirty="0" smtClean="0"/>
              <a:t>:</a:t>
            </a:r>
          </a:p>
          <a:p>
            <a:endParaRPr lang="en-US" sz="2800" dirty="0"/>
          </a:p>
        </p:txBody>
      </p:sp>
      <p:sp>
        <p:nvSpPr>
          <p:cNvPr id="13" name="Rounded Rectangle 12"/>
          <p:cNvSpPr/>
          <p:nvPr/>
        </p:nvSpPr>
        <p:spPr>
          <a:xfrm>
            <a:off x="868181" y="4173984"/>
            <a:ext cx="8372040" cy="240078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$ 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ovs-vsctl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set 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Open_vSwitch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. \</a:t>
            </a:r>
          </a:p>
          <a:p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 </a:t>
            </a:r>
            <a:r>
              <a:rPr lang="en-US" sz="2000" dirty="0" err="1">
                <a:solidFill>
                  <a:srgbClr val="C00000"/>
                </a:solidFill>
                <a:latin typeface="Osaka Regular-Mono" charset="-128"/>
                <a:ea typeface="Osaka Regular-Mono" charset="-128"/>
                <a:cs typeface="Osaka Regular-Mono" charset="-128"/>
              </a:rPr>
              <a:t>other_config:certificate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=/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etc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/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ipsec.d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/certs/vm1-cert.pem</a:t>
            </a:r>
          </a:p>
          <a:p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 </a:t>
            </a:r>
            <a:r>
              <a:rPr lang="en-US" sz="2000" dirty="0" err="1">
                <a:solidFill>
                  <a:srgbClr val="C00000"/>
                </a:solidFill>
                <a:latin typeface="Osaka Regular-Mono" charset="-128"/>
                <a:ea typeface="Osaka Regular-Mono" charset="-128"/>
                <a:cs typeface="Osaka Regular-Mono" charset="-128"/>
              </a:rPr>
              <a:t>other_config:private_key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=/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etc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/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ipsec.d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/certs/vm1-privkey.pem</a:t>
            </a:r>
          </a:p>
          <a:p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 </a:t>
            </a:r>
            <a:r>
              <a:rPr lang="en-US" sz="2000" dirty="0" err="1">
                <a:solidFill>
                  <a:srgbClr val="C00000"/>
                </a:solidFill>
                <a:latin typeface="Osaka Regular-Mono" charset="-128"/>
                <a:ea typeface="Osaka Regular-Mono" charset="-128"/>
                <a:cs typeface="Osaka Regular-Mono" charset="-128"/>
              </a:rPr>
              <a:t>other_config:ca_cert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=/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etc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/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ipsec.d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/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cacerts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/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cacert.pem</a:t>
            </a:r>
            <a:endParaRPr lang="en-US" sz="2000" dirty="0">
              <a:latin typeface="Osaka Regular-Mono" charset="-128"/>
              <a:ea typeface="Osaka Regular-Mono" charset="-128"/>
              <a:cs typeface="Osaka Regular-Mono" charset="-128"/>
            </a:endParaRPr>
          </a:p>
          <a:p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$ 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ovs-vsctl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set interface 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tun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type=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geneve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\</a:t>
            </a:r>
          </a:p>
          <a:p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 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options:remote_ip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=10.33.79.149 \</a:t>
            </a:r>
          </a:p>
          <a:p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 </a:t>
            </a:r>
            <a:r>
              <a:rPr lang="en-US" sz="2000" dirty="0" err="1">
                <a:solidFill>
                  <a:srgbClr val="C00000"/>
                </a:solidFill>
                <a:latin typeface="Osaka Regular-Mono" charset="-128"/>
                <a:ea typeface="Osaka Regular-Mono" charset="-128"/>
                <a:cs typeface="Osaka Regular-Mono" charset="-128"/>
              </a:rPr>
              <a:t>options:remote_name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=vm2</a:t>
            </a:r>
          </a:p>
        </p:txBody>
      </p:sp>
    </p:spTree>
    <p:extLst>
      <p:ext uri="{BB962C8B-B14F-4D97-AF65-F5344CB8AC3E}">
        <p14:creationId xmlns:p14="http://schemas.microsoft.com/office/powerpoint/2010/main" val="752348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21AE22-F5BE-D24A-A152-4067EC8EA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OVS IPsec Tunnel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xmlns="" id="{D27190B2-079C-D34C-8F75-2FC2FB07E39D}"/>
              </a:ext>
            </a:extLst>
          </p:cNvPr>
          <p:cNvSpPr/>
          <p:nvPr/>
        </p:nvSpPr>
        <p:spPr>
          <a:xfrm>
            <a:off x="9856515" y="1974717"/>
            <a:ext cx="1525621" cy="731520"/>
          </a:xfrm>
          <a:prstGeom prst="roundRect">
            <a:avLst/>
          </a:prstGeom>
          <a:ln w="1905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IKE daemon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xmlns="" id="{90EDB75F-A837-504C-80D3-1648FA867FF5}"/>
              </a:ext>
            </a:extLst>
          </p:cNvPr>
          <p:cNvSpPr/>
          <p:nvPr/>
        </p:nvSpPr>
        <p:spPr>
          <a:xfrm>
            <a:off x="9462605" y="4118899"/>
            <a:ext cx="2020150" cy="731520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IPsec kernel stack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xmlns="" id="{0BC9926E-CCA2-C14A-B2C8-AA27C014C55F}"/>
              </a:ext>
            </a:extLst>
          </p:cNvPr>
          <p:cNvCxnSpPr>
            <a:cxnSpLocks/>
          </p:cNvCxnSpPr>
          <p:nvPr/>
        </p:nvCxnSpPr>
        <p:spPr>
          <a:xfrm flipH="1">
            <a:off x="10527380" y="2867866"/>
            <a:ext cx="4022" cy="116445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xmlns="" id="{BE995AD2-7A42-A740-9C6C-756F92408E0E}"/>
              </a:ext>
            </a:extLst>
          </p:cNvPr>
          <p:cNvSpPr/>
          <p:nvPr/>
        </p:nvSpPr>
        <p:spPr>
          <a:xfrm>
            <a:off x="5943600" y="1974717"/>
            <a:ext cx="1128428" cy="732824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ovsdb</a:t>
            </a:r>
            <a:endParaRPr lang="en-US" sz="2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xmlns="" id="{5E8BAD0A-8066-114B-9726-814CB65C4BBB}"/>
              </a:ext>
            </a:extLst>
          </p:cNvPr>
          <p:cNvSpPr/>
          <p:nvPr/>
        </p:nvSpPr>
        <p:spPr>
          <a:xfrm>
            <a:off x="7466065" y="1974717"/>
            <a:ext cx="1926076" cy="732824"/>
          </a:xfrm>
          <a:prstGeom prst="roundRect">
            <a:avLst/>
          </a:prstGeom>
          <a:ln w="1905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OVS IPsec daemon </a:t>
            </a:r>
            <a:endParaRPr lang="en-US" sz="2400" dirty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xmlns="" id="{EC366709-5719-2A43-9A20-F79D6C3ACF73}"/>
              </a:ext>
            </a:extLst>
          </p:cNvPr>
          <p:cNvCxnSpPr/>
          <p:nvPr/>
        </p:nvCxnSpPr>
        <p:spPr>
          <a:xfrm>
            <a:off x="9487986" y="2349355"/>
            <a:ext cx="298189" cy="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xmlns="" id="{5D1A1E25-2B37-0D40-8003-1D35E8946EDA}"/>
              </a:ext>
            </a:extLst>
          </p:cNvPr>
          <p:cNvSpPr/>
          <p:nvPr/>
        </p:nvSpPr>
        <p:spPr>
          <a:xfrm>
            <a:off x="6091155" y="4145915"/>
            <a:ext cx="1467255" cy="731520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ovs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datapath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xmlns="" id="{69D40D5D-ABF1-A24B-8F37-EC6F9C791D67}"/>
              </a:ext>
            </a:extLst>
          </p:cNvPr>
          <p:cNvCxnSpPr>
            <a:cxnSpLocks/>
          </p:cNvCxnSpPr>
          <p:nvPr/>
        </p:nvCxnSpPr>
        <p:spPr>
          <a:xfrm>
            <a:off x="7672288" y="4626395"/>
            <a:ext cx="1657757" cy="1528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B7692A02-2D72-A040-A7C0-6007CAE75D54}"/>
              </a:ext>
            </a:extLst>
          </p:cNvPr>
          <p:cNvCxnSpPr>
            <a:cxnSpLocks/>
          </p:cNvCxnSpPr>
          <p:nvPr/>
        </p:nvCxnSpPr>
        <p:spPr>
          <a:xfrm flipV="1">
            <a:off x="6097658" y="5117123"/>
            <a:ext cx="538509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xmlns="" id="{19B3E03E-EFCF-F447-930E-05CE034775FF}"/>
              </a:ext>
            </a:extLst>
          </p:cNvPr>
          <p:cNvCxnSpPr>
            <a:cxnSpLocks/>
          </p:cNvCxnSpPr>
          <p:nvPr/>
        </p:nvCxnSpPr>
        <p:spPr>
          <a:xfrm>
            <a:off x="10463749" y="4970838"/>
            <a:ext cx="0" cy="622566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xmlns="" id="{0C2EE354-6255-B644-B827-C455D225CADA}"/>
              </a:ext>
            </a:extLst>
          </p:cNvPr>
          <p:cNvCxnSpPr>
            <a:cxnSpLocks/>
          </p:cNvCxnSpPr>
          <p:nvPr/>
        </p:nvCxnSpPr>
        <p:spPr>
          <a:xfrm>
            <a:off x="10686135" y="4970838"/>
            <a:ext cx="0" cy="62256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xmlns="" id="{37FCBEC0-E450-AE4E-BEA0-3ACE6E799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622" y="6311900"/>
            <a:ext cx="2743200" cy="365125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586F006B-C8C5-404A-A1FD-FC67DB7A62F6}"/>
              </a:ext>
            </a:extLst>
          </p:cNvPr>
          <p:cNvSpPr txBox="1"/>
          <p:nvPr/>
        </p:nvSpPr>
        <p:spPr>
          <a:xfrm>
            <a:off x="5943600" y="2749025"/>
            <a:ext cx="12218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User space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8C379A94-2498-B141-B30A-C2A8A1A050B8}"/>
              </a:ext>
            </a:extLst>
          </p:cNvPr>
          <p:cNvSpPr txBox="1"/>
          <p:nvPr/>
        </p:nvSpPr>
        <p:spPr>
          <a:xfrm>
            <a:off x="5943600" y="3066117"/>
            <a:ext cx="776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Kernel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xmlns="" id="{69D40D5D-ABF1-A24B-8F37-EC6F9C791D67}"/>
              </a:ext>
            </a:extLst>
          </p:cNvPr>
          <p:cNvCxnSpPr>
            <a:cxnSpLocks/>
          </p:cNvCxnSpPr>
          <p:nvPr/>
        </p:nvCxnSpPr>
        <p:spPr>
          <a:xfrm>
            <a:off x="7666425" y="4409518"/>
            <a:ext cx="1657757" cy="1528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xmlns="" id="{EC366709-5719-2A43-9A20-F79D6C3ACF73}"/>
              </a:ext>
            </a:extLst>
          </p:cNvPr>
          <p:cNvCxnSpPr/>
          <p:nvPr/>
        </p:nvCxnSpPr>
        <p:spPr>
          <a:xfrm>
            <a:off x="7125782" y="2378660"/>
            <a:ext cx="298189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xmlns="" id="{B7692A02-2D72-A040-A7C0-6007CAE75D54}"/>
              </a:ext>
            </a:extLst>
          </p:cNvPr>
          <p:cNvCxnSpPr>
            <a:cxnSpLocks/>
          </p:cNvCxnSpPr>
          <p:nvPr/>
        </p:nvCxnSpPr>
        <p:spPr>
          <a:xfrm flipV="1">
            <a:off x="5997039" y="3083702"/>
            <a:ext cx="538509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0F4F57D5-82EA-D54D-ABAA-F4720C42B594}"/>
              </a:ext>
            </a:extLst>
          </p:cNvPr>
          <p:cNvSpPr/>
          <p:nvPr/>
        </p:nvSpPr>
        <p:spPr>
          <a:xfrm>
            <a:off x="868181" y="1809339"/>
            <a:ext cx="481275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Establishing IPsec tunnel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OVS IPsec daemon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configures IKE daemon</a:t>
            </a:r>
          </a:p>
          <a:p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798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21AE22-F5BE-D24A-A152-4067EC8EA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OVS IPsec Tunnel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xmlns="" id="{D27190B2-079C-D34C-8F75-2FC2FB07E39D}"/>
              </a:ext>
            </a:extLst>
          </p:cNvPr>
          <p:cNvSpPr/>
          <p:nvPr/>
        </p:nvSpPr>
        <p:spPr>
          <a:xfrm>
            <a:off x="9856515" y="1974717"/>
            <a:ext cx="1525621" cy="731520"/>
          </a:xfrm>
          <a:prstGeom prst="roundRect">
            <a:avLst/>
          </a:prstGeom>
          <a:ln w="1905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IKE daemon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xmlns="" id="{90EDB75F-A837-504C-80D3-1648FA867FF5}"/>
              </a:ext>
            </a:extLst>
          </p:cNvPr>
          <p:cNvSpPr/>
          <p:nvPr/>
        </p:nvSpPr>
        <p:spPr>
          <a:xfrm>
            <a:off x="9462605" y="4118899"/>
            <a:ext cx="2020150" cy="731520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IPsec kernel stack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xmlns="" id="{0BC9926E-CCA2-C14A-B2C8-AA27C014C55F}"/>
              </a:ext>
            </a:extLst>
          </p:cNvPr>
          <p:cNvCxnSpPr>
            <a:cxnSpLocks/>
          </p:cNvCxnSpPr>
          <p:nvPr/>
        </p:nvCxnSpPr>
        <p:spPr>
          <a:xfrm flipH="1">
            <a:off x="10527380" y="2867866"/>
            <a:ext cx="4022" cy="1164458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xmlns="" id="{BE995AD2-7A42-A740-9C6C-756F92408E0E}"/>
              </a:ext>
            </a:extLst>
          </p:cNvPr>
          <p:cNvSpPr/>
          <p:nvPr/>
        </p:nvSpPr>
        <p:spPr>
          <a:xfrm>
            <a:off x="5943600" y="1974717"/>
            <a:ext cx="1128428" cy="732824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ovsdb</a:t>
            </a:r>
            <a:endParaRPr lang="en-US" sz="2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xmlns="" id="{5E8BAD0A-8066-114B-9726-814CB65C4BBB}"/>
              </a:ext>
            </a:extLst>
          </p:cNvPr>
          <p:cNvSpPr/>
          <p:nvPr/>
        </p:nvSpPr>
        <p:spPr>
          <a:xfrm>
            <a:off x="7466065" y="1974717"/>
            <a:ext cx="1926076" cy="732824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OVS IPsec daemon </a:t>
            </a:r>
            <a:endParaRPr lang="en-US" sz="2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xmlns="" id="{EC366709-5719-2A43-9A20-F79D6C3ACF73}"/>
              </a:ext>
            </a:extLst>
          </p:cNvPr>
          <p:cNvCxnSpPr/>
          <p:nvPr/>
        </p:nvCxnSpPr>
        <p:spPr>
          <a:xfrm>
            <a:off x="9487986" y="2349355"/>
            <a:ext cx="298189" cy="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xmlns="" id="{5D1A1E25-2B37-0D40-8003-1D35E8946EDA}"/>
              </a:ext>
            </a:extLst>
          </p:cNvPr>
          <p:cNvSpPr/>
          <p:nvPr/>
        </p:nvSpPr>
        <p:spPr>
          <a:xfrm>
            <a:off x="6091155" y="4145915"/>
            <a:ext cx="1467255" cy="731520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ovs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datapath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xmlns="" id="{69D40D5D-ABF1-A24B-8F37-EC6F9C791D67}"/>
              </a:ext>
            </a:extLst>
          </p:cNvPr>
          <p:cNvCxnSpPr>
            <a:cxnSpLocks/>
          </p:cNvCxnSpPr>
          <p:nvPr/>
        </p:nvCxnSpPr>
        <p:spPr>
          <a:xfrm>
            <a:off x="7672288" y="4626395"/>
            <a:ext cx="1657757" cy="1528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B7692A02-2D72-A040-A7C0-6007CAE75D54}"/>
              </a:ext>
            </a:extLst>
          </p:cNvPr>
          <p:cNvCxnSpPr>
            <a:cxnSpLocks/>
          </p:cNvCxnSpPr>
          <p:nvPr/>
        </p:nvCxnSpPr>
        <p:spPr>
          <a:xfrm flipV="1">
            <a:off x="6097658" y="5117123"/>
            <a:ext cx="538509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xmlns="" id="{19B3E03E-EFCF-F447-930E-05CE034775FF}"/>
              </a:ext>
            </a:extLst>
          </p:cNvPr>
          <p:cNvCxnSpPr>
            <a:cxnSpLocks/>
          </p:cNvCxnSpPr>
          <p:nvPr/>
        </p:nvCxnSpPr>
        <p:spPr>
          <a:xfrm>
            <a:off x="10463749" y="4970838"/>
            <a:ext cx="0" cy="622566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xmlns="" id="{0C2EE354-6255-B644-B827-C455D225CADA}"/>
              </a:ext>
            </a:extLst>
          </p:cNvPr>
          <p:cNvCxnSpPr>
            <a:cxnSpLocks/>
          </p:cNvCxnSpPr>
          <p:nvPr/>
        </p:nvCxnSpPr>
        <p:spPr>
          <a:xfrm>
            <a:off x="10686135" y="4970838"/>
            <a:ext cx="0" cy="62256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xmlns="" id="{37FCBEC0-E450-AE4E-BEA0-3ACE6E799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622" y="6311900"/>
            <a:ext cx="27432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tx1"/>
                </a:solidFill>
              </a:rPr>
              <a:t>12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586F006B-C8C5-404A-A1FD-FC67DB7A62F6}"/>
              </a:ext>
            </a:extLst>
          </p:cNvPr>
          <p:cNvSpPr txBox="1"/>
          <p:nvPr/>
        </p:nvSpPr>
        <p:spPr>
          <a:xfrm>
            <a:off x="5943600" y="2749025"/>
            <a:ext cx="12218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User space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8C379A94-2498-B141-B30A-C2A8A1A050B8}"/>
              </a:ext>
            </a:extLst>
          </p:cNvPr>
          <p:cNvSpPr txBox="1"/>
          <p:nvPr/>
        </p:nvSpPr>
        <p:spPr>
          <a:xfrm>
            <a:off x="5943600" y="3066117"/>
            <a:ext cx="776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Kernel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xmlns="" id="{69D40D5D-ABF1-A24B-8F37-EC6F9C791D67}"/>
              </a:ext>
            </a:extLst>
          </p:cNvPr>
          <p:cNvCxnSpPr>
            <a:cxnSpLocks/>
          </p:cNvCxnSpPr>
          <p:nvPr/>
        </p:nvCxnSpPr>
        <p:spPr>
          <a:xfrm>
            <a:off x="7666425" y="4409518"/>
            <a:ext cx="1657757" cy="1528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xmlns="" id="{EC366709-5719-2A43-9A20-F79D6C3ACF73}"/>
              </a:ext>
            </a:extLst>
          </p:cNvPr>
          <p:cNvCxnSpPr/>
          <p:nvPr/>
        </p:nvCxnSpPr>
        <p:spPr>
          <a:xfrm>
            <a:off x="7125782" y="2378660"/>
            <a:ext cx="298189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xmlns="" id="{B7692A02-2D72-A040-A7C0-6007CAE75D54}"/>
              </a:ext>
            </a:extLst>
          </p:cNvPr>
          <p:cNvCxnSpPr>
            <a:cxnSpLocks/>
          </p:cNvCxnSpPr>
          <p:nvPr/>
        </p:nvCxnSpPr>
        <p:spPr>
          <a:xfrm flipV="1">
            <a:off x="5997039" y="3083702"/>
            <a:ext cx="538509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0F4F57D5-82EA-D54D-ABAA-F4720C42B594}"/>
              </a:ext>
            </a:extLst>
          </p:cNvPr>
          <p:cNvSpPr/>
          <p:nvPr/>
        </p:nvSpPr>
        <p:spPr>
          <a:xfrm>
            <a:off x="868181" y="1809339"/>
            <a:ext cx="481275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Establishing IPsec tunnel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OVS IPsec daemon configures IKE daemon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IKE daemon sets up security policy and security association</a:t>
            </a:r>
          </a:p>
          <a:p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0BD7C7D2-D60C-B340-B3AE-4A9A4C71EDF4}"/>
              </a:ext>
            </a:extLst>
          </p:cNvPr>
          <p:cNvSpPr txBox="1"/>
          <p:nvPr/>
        </p:nvSpPr>
        <p:spPr>
          <a:xfrm>
            <a:off x="8587155" y="3552041"/>
            <a:ext cx="19736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sng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security association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AD1F484B-7939-4141-BBC6-BA943BDA2BC9}"/>
              </a:ext>
            </a:extLst>
          </p:cNvPr>
          <p:cNvSpPr txBox="1"/>
          <p:nvPr/>
        </p:nvSpPr>
        <p:spPr>
          <a:xfrm>
            <a:off x="8587155" y="3212268"/>
            <a:ext cx="14718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sng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security policy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5BB91D77-9636-FC4C-9A89-2184017939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362" y="4407945"/>
            <a:ext cx="4308441" cy="2370917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226F53D7-F388-9542-9CD8-CF353999DC73}"/>
              </a:ext>
            </a:extLst>
          </p:cNvPr>
          <p:cNvSpPr/>
          <p:nvPr/>
        </p:nvSpPr>
        <p:spPr>
          <a:xfrm>
            <a:off x="868181" y="3812240"/>
            <a:ext cx="444205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For </a:t>
            </a:r>
            <a:r>
              <a:rPr lang="en-US" sz="2800" dirty="0" smtClean="0"/>
              <a:t>example (</a:t>
            </a:r>
            <a:r>
              <a:rPr lang="en-US" sz="2800" dirty="0" err="1" smtClean="0"/>
              <a:t>geneve</a:t>
            </a:r>
            <a:r>
              <a:rPr lang="en-US" sz="2800" dirty="0" smtClean="0"/>
              <a:t> tunnel):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48943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21AE22-F5BE-D24A-A152-4067EC8EA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OVS IPsec Tunnel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xmlns="" id="{D27190B2-079C-D34C-8F75-2FC2FB07E39D}"/>
              </a:ext>
            </a:extLst>
          </p:cNvPr>
          <p:cNvSpPr/>
          <p:nvPr/>
        </p:nvSpPr>
        <p:spPr>
          <a:xfrm>
            <a:off x="9856515" y="1974717"/>
            <a:ext cx="1525621" cy="73152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IKE daemon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xmlns="" id="{90EDB75F-A837-504C-80D3-1648FA867FF5}"/>
              </a:ext>
            </a:extLst>
          </p:cNvPr>
          <p:cNvSpPr/>
          <p:nvPr/>
        </p:nvSpPr>
        <p:spPr>
          <a:xfrm>
            <a:off x="9462605" y="4118899"/>
            <a:ext cx="2020150" cy="731520"/>
          </a:xfrm>
          <a:prstGeom prst="roundRect">
            <a:avLst/>
          </a:prstGeom>
          <a:ln w="1905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IPsec kernel stack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xmlns="" id="{0BC9926E-CCA2-C14A-B2C8-AA27C014C55F}"/>
              </a:ext>
            </a:extLst>
          </p:cNvPr>
          <p:cNvCxnSpPr>
            <a:cxnSpLocks/>
          </p:cNvCxnSpPr>
          <p:nvPr/>
        </p:nvCxnSpPr>
        <p:spPr>
          <a:xfrm flipH="1">
            <a:off x="10527380" y="2867866"/>
            <a:ext cx="4022" cy="116445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xmlns="" id="{BE995AD2-7A42-A740-9C6C-756F92408E0E}"/>
              </a:ext>
            </a:extLst>
          </p:cNvPr>
          <p:cNvSpPr/>
          <p:nvPr/>
        </p:nvSpPr>
        <p:spPr>
          <a:xfrm>
            <a:off x="5943600" y="1974717"/>
            <a:ext cx="1128428" cy="732824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ovsdb</a:t>
            </a:r>
            <a:endParaRPr lang="en-US" sz="2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xmlns="" id="{5E8BAD0A-8066-114B-9726-814CB65C4BBB}"/>
              </a:ext>
            </a:extLst>
          </p:cNvPr>
          <p:cNvSpPr/>
          <p:nvPr/>
        </p:nvSpPr>
        <p:spPr>
          <a:xfrm>
            <a:off x="7466065" y="1974717"/>
            <a:ext cx="1926076" cy="732824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OVS IPsec daemon </a:t>
            </a:r>
            <a:endParaRPr lang="en-US" sz="2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xmlns="" id="{EC366709-5719-2A43-9A20-F79D6C3ACF73}"/>
              </a:ext>
            </a:extLst>
          </p:cNvPr>
          <p:cNvCxnSpPr/>
          <p:nvPr/>
        </p:nvCxnSpPr>
        <p:spPr>
          <a:xfrm>
            <a:off x="9487986" y="2349355"/>
            <a:ext cx="298189" cy="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xmlns="" id="{5D1A1E25-2B37-0D40-8003-1D35E8946EDA}"/>
              </a:ext>
            </a:extLst>
          </p:cNvPr>
          <p:cNvSpPr/>
          <p:nvPr/>
        </p:nvSpPr>
        <p:spPr>
          <a:xfrm>
            <a:off x="6091155" y="4145915"/>
            <a:ext cx="1467255" cy="731520"/>
          </a:xfrm>
          <a:prstGeom prst="roundRect">
            <a:avLst/>
          </a:prstGeom>
          <a:ln w="1905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ovs</a:t>
            </a:r>
            <a:r>
              <a:rPr lang="en-US" sz="240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datapath</a:t>
            </a:r>
            <a:endParaRPr lang="en-US" sz="2400" dirty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xmlns="" id="{69D40D5D-ABF1-A24B-8F37-EC6F9C791D67}"/>
              </a:ext>
            </a:extLst>
          </p:cNvPr>
          <p:cNvCxnSpPr>
            <a:cxnSpLocks/>
          </p:cNvCxnSpPr>
          <p:nvPr/>
        </p:nvCxnSpPr>
        <p:spPr>
          <a:xfrm>
            <a:off x="7672288" y="4626395"/>
            <a:ext cx="1657757" cy="1528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B7692A02-2D72-A040-A7C0-6007CAE75D54}"/>
              </a:ext>
            </a:extLst>
          </p:cNvPr>
          <p:cNvCxnSpPr>
            <a:cxnSpLocks/>
          </p:cNvCxnSpPr>
          <p:nvPr/>
        </p:nvCxnSpPr>
        <p:spPr>
          <a:xfrm flipV="1">
            <a:off x="6097658" y="5117123"/>
            <a:ext cx="538509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xmlns="" id="{19B3E03E-EFCF-F447-930E-05CE034775FF}"/>
              </a:ext>
            </a:extLst>
          </p:cNvPr>
          <p:cNvCxnSpPr>
            <a:cxnSpLocks/>
          </p:cNvCxnSpPr>
          <p:nvPr/>
        </p:nvCxnSpPr>
        <p:spPr>
          <a:xfrm>
            <a:off x="10463749" y="4970838"/>
            <a:ext cx="0" cy="622566"/>
          </a:xfrm>
          <a:prstGeom prst="straightConnector1">
            <a:avLst/>
          </a:prstGeom>
          <a:ln w="12700">
            <a:solidFill>
              <a:srgbClr val="C0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xmlns="" id="{0C2EE354-6255-B644-B827-C455D225CADA}"/>
              </a:ext>
            </a:extLst>
          </p:cNvPr>
          <p:cNvCxnSpPr>
            <a:cxnSpLocks/>
          </p:cNvCxnSpPr>
          <p:nvPr/>
        </p:nvCxnSpPr>
        <p:spPr>
          <a:xfrm>
            <a:off x="10686135" y="4970838"/>
            <a:ext cx="0" cy="622566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xmlns="" id="{37FCBEC0-E450-AE4E-BEA0-3ACE6E799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622" y="6311900"/>
            <a:ext cx="27432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tx1"/>
                </a:solidFill>
              </a:rPr>
              <a:t>13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586F006B-C8C5-404A-A1FD-FC67DB7A62F6}"/>
              </a:ext>
            </a:extLst>
          </p:cNvPr>
          <p:cNvSpPr txBox="1"/>
          <p:nvPr/>
        </p:nvSpPr>
        <p:spPr>
          <a:xfrm>
            <a:off x="5943600" y="2749025"/>
            <a:ext cx="12218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User space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8C379A94-2498-B141-B30A-C2A8A1A050B8}"/>
              </a:ext>
            </a:extLst>
          </p:cNvPr>
          <p:cNvSpPr txBox="1"/>
          <p:nvPr/>
        </p:nvSpPr>
        <p:spPr>
          <a:xfrm>
            <a:off x="5943600" y="3066117"/>
            <a:ext cx="776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Kernel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xmlns="" id="{69D40D5D-ABF1-A24B-8F37-EC6F9C791D67}"/>
              </a:ext>
            </a:extLst>
          </p:cNvPr>
          <p:cNvCxnSpPr>
            <a:cxnSpLocks/>
          </p:cNvCxnSpPr>
          <p:nvPr/>
        </p:nvCxnSpPr>
        <p:spPr>
          <a:xfrm>
            <a:off x="7666425" y="4409518"/>
            <a:ext cx="1657757" cy="1528"/>
          </a:xfrm>
          <a:prstGeom prst="straightConnector1">
            <a:avLst/>
          </a:prstGeom>
          <a:ln>
            <a:solidFill>
              <a:srgbClr val="C00000"/>
            </a:solidFill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xmlns="" id="{EC366709-5719-2A43-9A20-F79D6C3ACF73}"/>
              </a:ext>
            </a:extLst>
          </p:cNvPr>
          <p:cNvCxnSpPr/>
          <p:nvPr/>
        </p:nvCxnSpPr>
        <p:spPr>
          <a:xfrm>
            <a:off x="7125782" y="2378660"/>
            <a:ext cx="298189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xmlns="" id="{B7692A02-2D72-A040-A7C0-6007CAE75D54}"/>
              </a:ext>
            </a:extLst>
          </p:cNvPr>
          <p:cNvCxnSpPr>
            <a:cxnSpLocks/>
          </p:cNvCxnSpPr>
          <p:nvPr/>
        </p:nvCxnSpPr>
        <p:spPr>
          <a:xfrm flipV="1">
            <a:off x="5997039" y="3083702"/>
            <a:ext cx="538509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0F4F57D5-82EA-D54D-ABAA-F4720C42B594}"/>
              </a:ext>
            </a:extLst>
          </p:cNvPr>
          <p:cNvSpPr/>
          <p:nvPr/>
        </p:nvSpPr>
        <p:spPr>
          <a:xfrm>
            <a:off x="868181" y="1809339"/>
            <a:ext cx="522297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IPsec kernel stack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Encryption and decryption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Checks integrity and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authenticity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629C6640-671A-284A-9CC7-97E6A9CF98B8}"/>
              </a:ext>
            </a:extLst>
          </p:cNvPr>
          <p:cNvSpPr/>
          <p:nvPr/>
        </p:nvSpPr>
        <p:spPr>
          <a:xfrm>
            <a:off x="7778845" y="4121859"/>
            <a:ext cx="544748" cy="163436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2FC683B9-2147-A443-9778-28C2A1010136}"/>
              </a:ext>
            </a:extLst>
          </p:cNvPr>
          <p:cNvSpPr/>
          <p:nvPr/>
        </p:nvSpPr>
        <p:spPr>
          <a:xfrm>
            <a:off x="8357200" y="3896176"/>
            <a:ext cx="1168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u="sng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unencrypted</a:t>
            </a:r>
          </a:p>
          <a:p>
            <a:r>
              <a:rPr lang="en-US" sz="1400" u="sng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packet</a:t>
            </a:r>
            <a:endParaRPr lang="en-US" sz="1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AC9BA999-3F86-0849-8768-4293F7ADF0E2}"/>
              </a:ext>
            </a:extLst>
          </p:cNvPr>
          <p:cNvSpPr/>
          <p:nvPr/>
        </p:nvSpPr>
        <p:spPr>
          <a:xfrm>
            <a:off x="9799015" y="5262633"/>
            <a:ext cx="544748" cy="163436"/>
          </a:xfrm>
          <a:prstGeom prst="rect">
            <a:avLst/>
          </a:prstGeom>
          <a:pattFill prst="wdDnDiag">
            <a:fgClr>
              <a:srgbClr val="C00000"/>
            </a:fgClr>
            <a:bgClr>
              <a:schemeClr val="bg1"/>
            </a:bgClr>
          </a:pattFill>
          <a:ln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F27F41F0-3C44-AF43-8B3E-9C37285AF89A}"/>
              </a:ext>
            </a:extLst>
          </p:cNvPr>
          <p:cNvSpPr/>
          <p:nvPr/>
        </p:nvSpPr>
        <p:spPr>
          <a:xfrm>
            <a:off x="8812359" y="5164459"/>
            <a:ext cx="9701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u="sng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encrypted</a:t>
            </a:r>
          </a:p>
          <a:p>
            <a:r>
              <a:rPr lang="en-US" sz="1400" u="sng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packet</a:t>
            </a:r>
            <a:endParaRPr lang="en-US" sz="14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05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3973EF7-9D59-2246-BE8D-05BADC29DA23}"/>
              </a:ext>
            </a:extLst>
          </p:cNvPr>
          <p:cNvSpPr/>
          <p:nvPr/>
        </p:nvSpPr>
        <p:spPr>
          <a:xfrm>
            <a:off x="5820507" y="4284287"/>
            <a:ext cx="2921575" cy="2003898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21AE22-F5BE-D24A-A152-4067EC8EA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OVN IPsec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xmlns="" id="{2A5AEE44-88C4-3E4A-BB28-77614988D3D4}"/>
              </a:ext>
            </a:extLst>
          </p:cNvPr>
          <p:cNvSpPr/>
          <p:nvPr/>
        </p:nvSpPr>
        <p:spPr>
          <a:xfrm>
            <a:off x="7842134" y="1194640"/>
            <a:ext cx="1768794" cy="669648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northbound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db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xmlns="" id="{150C8C08-4D74-7741-A95E-69ADBCB98DAC}"/>
              </a:ext>
            </a:extLst>
          </p:cNvPr>
          <p:cNvSpPr/>
          <p:nvPr/>
        </p:nvSpPr>
        <p:spPr>
          <a:xfrm>
            <a:off x="7905736" y="2139198"/>
            <a:ext cx="1586394" cy="525293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ovn-northd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xmlns="" id="{1FD57E2F-F40E-9E4C-864E-B031EDA379E2}"/>
              </a:ext>
            </a:extLst>
          </p:cNvPr>
          <p:cNvSpPr/>
          <p:nvPr/>
        </p:nvSpPr>
        <p:spPr>
          <a:xfrm>
            <a:off x="7852682" y="2939534"/>
            <a:ext cx="1768794" cy="634885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southbound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db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xmlns="" id="{D72FB3F1-1F73-AA48-AF6F-EDE72B599B2A}"/>
              </a:ext>
            </a:extLst>
          </p:cNvPr>
          <p:cNvSpPr/>
          <p:nvPr/>
        </p:nvSpPr>
        <p:spPr>
          <a:xfrm>
            <a:off x="6408424" y="4471774"/>
            <a:ext cx="1790226" cy="525293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ovn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-controller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F313000-8A0C-D047-AC9D-95A57B123DE2}"/>
              </a:ext>
            </a:extLst>
          </p:cNvPr>
          <p:cNvSpPr txBox="1"/>
          <p:nvPr/>
        </p:nvSpPr>
        <p:spPr>
          <a:xfrm>
            <a:off x="8801937" y="455885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xmlns="" id="{6E9DC171-CA36-A745-9C7E-2EFBF678B661}"/>
              </a:ext>
            </a:extLst>
          </p:cNvPr>
          <p:cNvSpPr/>
          <p:nvPr/>
        </p:nvSpPr>
        <p:spPr>
          <a:xfrm>
            <a:off x="5936982" y="5370462"/>
            <a:ext cx="980766" cy="525293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ovsdb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xmlns="" id="{81B22FD9-29CE-0C45-9D73-C28626E6F948}"/>
              </a:ext>
            </a:extLst>
          </p:cNvPr>
          <p:cNvCxnSpPr>
            <a:cxnSpLocks/>
          </p:cNvCxnSpPr>
          <p:nvPr/>
        </p:nvCxnSpPr>
        <p:spPr>
          <a:xfrm>
            <a:off x="8696554" y="1889620"/>
            <a:ext cx="0" cy="24964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xmlns="" id="{4E642BBA-5439-764F-9D53-332466D07CB0}"/>
              </a:ext>
            </a:extLst>
          </p:cNvPr>
          <p:cNvCxnSpPr>
            <a:cxnSpLocks/>
          </p:cNvCxnSpPr>
          <p:nvPr/>
        </p:nvCxnSpPr>
        <p:spPr>
          <a:xfrm>
            <a:off x="8712764" y="2674321"/>
            <a:ext cx="0" cy="24964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xmlns="" id="{091DE2A5-39DD-494B-A8E9-D2FC6401A1FB}"/>
              </a:ext>
            </a:extLst>
          </p:cNvPr>
          <p:cNvCxnSpPr>
            <a:cxnSpLocks/>
          </p:cNvCxnSpPr>
          <p:nvPr/>
        </p:nvCxnSpPr>
        <p:spPr>
          <a:xfrm flipH="1">
            <a:off x="7187013" y="3669741"/>
            <a:ext cx="1161455" cy="56224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xmlns="" id="{17D7ECB4-5311-C24E-9C6F-E56681DF271A}"/>
              </a:ext>
            </a:extLst>
          </p:cNvPr>
          <p:cNvCxnSpPr>
            <a:cxnSpLocks/>
          </p:cNvCxnSpPr>
          <p:nvPr/>
        </p:nvCxnSpPr>
        <p:spPr>
          <a:xfrm>
            <a:off x="8896618" y="3658923"/>
            <a:ext cx="1482684" cy="54328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xmlns="" id="{DA731083-B386-974D-BFEE-15CEBA70E850}"/>
              </a:ext>
            </a:extLst>
          </p:cNvPr>
          <p:cNvCxnSpPr>
            <a:cxnSpLocks/>
          </p:cNvCxnSpPr>
          <p:nvPr/>
        </p:nvCxnSpPr>
        <p:spPr>
          <a:xfrm flipH="1">
            <a:off x="6604632" y="5051281"/>
            <a:ext cx="423056" cy="28400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44687C27-D83E-0F48-989D-A0EEDECB8A33}"/>
              </a:ext>
            </a:extLst>
          </p:cNvPr>
          <p:cNvSpPr txBox="1"/>
          <p:nvPr/>
        </p:nvSpPr>
        <p:spPr>
          <a:xfrm>
            <a:off x="6816160" y="6004842"/>
            <a:ext cx="11897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charset="0"/>
                <a:ea typeface="Arial" charset="0"/>
                <a:cs typeface="Arial" charset="0"/>
              </a:rPr>
              <a:t>Hypervisor 1</a:t>
            </a:r>
          </a:p>
        </p:txBody>
      </p:sp>
      <p:sp>
        <p:nvSpPr>
          <p:cNvPr id="61" name="Slide Number Placeholder 5">
            <a:extLst>
              <a:ext uri="{FF2B5EF4-FFF2-40B4-BE49-F238E27FC236}">
                <a16:creationId xmlns:a16="http://schemas.microsoft.com/office/drawing/2014/main" xmlns="" id="{91595653-1133-6240-B467-0A1BE1050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622" y="6311900"/>
            <a:ext cx="27432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tx1"/>
                </a:solidFill>
              </a:rPr>
              <a:t>14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xmlns="" id="{3DB4C355-03CC-1A48-8DCE-7CF1474FA27E}"/>
              </a:ext>
            </a:extLst>
          </p:cNvPr>
          <p:cNvSpPr/>
          <p:nvPr/>
        </p:nvSpPr>
        <p:spPr>
          <a:xfrm>
            <a:off x="7304408" y="5359585"/>
            <a:ext cx="1304098" cy="525293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vswitchd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xmlns="" id="{B92E32F6-6CE6-DA4C-B25B-C03F3FF0731C}"/>
              </a:ext>
            </a:extLst>
          </p:cNvPr>
          <p:cNvCxnSpPr>
            <a:cxnSpLocks/>
          </p:cNvCxnSpPr>
          <p:nvPr/>
        </p:nvCxnSpPr>
        <p:spPr>
          <a:xfrm>
            <a:off x="7393088" y="5066634"/>
            <a:ext cx="378706" cy="23275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B3973EF7-9D59-2246-BE8D-05BADC29DA23}"/>
              </a:ext>
            </a:extLst>
          </p:cNvPr>
          <p:cNvSpPr/>
          <p:nvPr/>
        </p:nvSpPr>
        <p:spPr>
          <a:xfrm>
            <a:off x="9138134" y="4313592"/>
            <a:ext cx="2921575" cy="2003898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ounded Rectangle 50">
            <a:extLst>
              <a:ext uri="{FF2B5EF4-FFF2-40B4-BE49-F238E27FC236}">
                <a16:creationId xmlns:a16="http://schemas.microsoft.com/office/drawing/2014/main" xmlns="" id="{D72FB3F1-1F73-AA48-AF6F-EDE72B599B2A}"/>
              </a:ext>
            </a:extLst>
          </p:cNvPr>
          <p:cNvSpPr/>
          <p:nvPr/>
        </p:nvSpPr>
        <p:spPr>
          <a:xfrm>
            <a:off x="9726051" y="4501079"/>
            <a:ext cx="1790226" cy="525293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ovn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-controller</a:t>
            </a:r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xmlns="" id="{6E9DC171-CA36-A745-9C7E-2EFBF678B661}"/>
              </a:ext>
            </a:extLst>
          </p:cNvPr>
          <p:cNvSpPr/>
          <p:nvPr/>
        </p:nvSpPr>
        <p:spPr>
          <a:xfrm>
            <a:off x="9254609" y="5399767"/>
            <a:ext cx="980766" cy="525293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ovsdb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xmlns="" id="{DA731083-B386-974D-BFEE-15CEBA70E850}"/>
              </a:ext>
            </a:extLst>
          </p:cNvPr>
          <p:cNvCxnSpPr>
            <a:cxnSpLocks/>
          </p:cNvCxnSpPr>
          <p:nvPr/>
        </p:nvCxnSpPr>
        <p:spPr>
          <a:xfrm flipH="1">
            <a:off x="9922259" y="5080586"/>
            <a:ext cx="423056" cy="28400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44687C27-D83E-0F48-989D-A0EEDECB8A33}"/>
              </a:ext>
            </a:extLst>
          </p:cNvPr>
          <p:cNvSpPr txBox="1"/>
          <p:nvPr/>
        </p:nvSpPr>
        <p:spPr>
          <a:xfrm>
            <a:off x="10133787" y="6034147"/>
            <a:ext cx="11897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charset="0"/>
                <a:ea typeface="Arial" charset="0"/>
                <a:cs typeface="Arial" charset="0"/>
              </a:rPr>
              <a:t>Hypervisor </a:t>
            </a:r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n</a:t>
            </a:r>
            <a:endParaRPr lang="en-US" sz="1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xmlns="" id="{3DB4C355-03CC-1A48-8DCE-7CF1474FA27E}"/>
              </a:ext>
            </a:extLst>
          </p:cNvPr>
          <p:cNvSpPr/>
          <p:nvPr/>
        </p:nvSpPr>
        <p:spPr>
          <a:xfrm>
            <a:off x="10622035" y="5388890"/>
            <a:ext cx="1304098" cy="525293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vswitchd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xmlns="" id="{B92E32F6-6CE6-DA4C-B25B-C03F3FF0731C}"/>
              </a:ext>
            </a:extLst>
          </p:cNvPr>
          <p:cNvCxnSpPr>
            <a:cxnSpLocks/>
          </p:cNvCxnSpPr>
          <p:nvPr/>
        </p:nvCxnSpPr>
        <p:spPr>
          <a:xfrm>
            <a:off x="10710715" y="5095939"/>
            <a:ext cx="378706" cy="23275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369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3973EF7-9D59-2246-BE8D-05BADC29DA23}"/>
              </a:ext>
            </a:extLst>
          </p:cNvPr>
          <p:cNvSpPr/>
          <p:nvPr/>
        </p:nvSpPr>
        <p:spPr>
          <a:xfrm>
            <a:off x="5820507" y="4284287"/>
            <a:ext cx="2921575" cy="2003898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21AE22-F5BE-D24A-A152-4067EC8EA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OVN IPsec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xmlns="" id="{2A5AEE44-88C4-3E4A-BB28-77614988D3D4}"/>
              </a:ext>
            </a:extLst>
          </p:cNvPr>
          <p:cNvSpPr/>
          <p:nvPr/>
        </p:nvSpPr>
        <p:spPr>
          <a:xfrm>
            <a:off x="7842134" y="1194640"/>
            <a:ext cx="1768794" cy="669648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northbound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db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xmlns="" id="{150C8C08-4D74-7741-A95E-69ADBCB98DAC}"/>
              </a:ext>
            </a:extLst>
          </p:cNvPr>
          <p:cNvSpPr/>
          <p:nvPr/>
        </p:nvSpPr>
        <p:spPr>
          <a:xfrm>
            <a:off x="7905736" y="2139198"/>
            <a:ext cx="1586394" cy="525293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ovn-northd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xmlns="" id="{1FD57E2F-F40E-9E4C-864E-B031EDA379E2}"/>
              </a:ext>
            </a:extLst>
          </p:cNvPr>
          <p:cNvSpPr/>
          <p:nvPr/>
        </p:nvSpPr>
        <p:spPr>
          <a:xfrm>
            <a:off x="7852682" y="2939534"/>
            <a:ext cx="1768794" cy="634885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southbound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db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xmlns="" id="{D72FB3F1-1F73-AA48-AF6F-EDE72B599B2A}"/>
              </a:ext>
            </a:extLst>
          </p:cNvPr>
          <p:cNvSpPr/>
          <p:nvPr/>
        </p:nvSpPr>
        <p:spPr>
          <a:xfrm>
            <a:off x="6408424" y="4471774"/>
            <a:ext cx="1790226" cy="525293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ovn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-controller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F313000-8A0C-D047-AC9D-95A57B123DE2}"/>
              </a:ext>
            </a:extLst>
          </p:cNvPr>
          <p:cNvSpPr txBox="1"/>
          <p:nvPr/>
        </p:nvSpPr>
        <p:spPr>
          <a:xfrm>
            <a:off x="8801937" y="455885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xmlns="" id="{6E9DC171-CA36-A745-9C7E-2EFBF678B661}"/>
              </a:ext>
            </a:extLst>
          </p:cNvPr>
          <p:cNvSpPr/>
          <p:nvPr/>
        </p:nvSpPr>
        <p:spPr>
          <a:xfrm>
            <a:off x="5936982" y="5370462"/>
            <a:ext cx="980766" cy="525293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ovsdb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xmlns="" id="{81B22FD9-29CE-0C45-9D73-C28626E6F948}"/>
              </a:ext>
            </a:extLst>
          </p:cNvPr>
          <p:cNvCxnSpPr>
            <a:cxnSpLocks/>
          </p:cNvCxnSpPr>
          <p:nvPr/>
        </p:nvCxnSpPr>
        <p:spPr>
          <a:xfrm>
            <a:off x="8696554" y="1889620"/>
            <a:ext cx="0" cy="24964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xmlns="" id="{4E642BBA-5439-764F-9D53-332466D07CB0}"/>
              </a:ext>
            </a:extLst>
          </p:cNvPr>
          <p:cNvCxnSpPr>
            <a:cxnSpLocks/>
          </p:cNvCxnSpPr>
          <p:nvPr/>
        </p:nvCxnSpPr>
        <p:spPr>
          <a:xfrm>
            <a:off x="8712764" y="2674321"/>
            <a:ext cx="0" cy="24964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xmlns="" id="{091DE2A5-39DD-494B-A8E9-D2FC6401A1FB}"/>
              </a:ext>
            </a:extLst>
          </p:cNvPr>
          <p:cNvCxnSpPr>
            <a:cxnSpLocks/>
          </p:cNvCxnSpPr>
          <p:nvPr/>
        </p:nvCxnSpPr>
        <p:spPr>
          <a:xfrm flipH="1">
            <a:off x="7187013" y="3669741"/>
            <a:ext cx="1161455" cy="56224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xmlns="" id="{17D7ECB4-5311-C24E-9C6F-E56681DF271A}"/>
              </a:ext>
            </a:extLst>
          </p:cNvPr>
          <p:cNvCxnSpPr>
            <a:cxnSpLocks/>
          </p:cNvCxnSpPr>
          <p:nvPr/>
        </p:nvCxnSpPr>
        <p:spPr>
          <a:xfrm>
            <a:off x="8896618" y="3658923"/>
            <a:ext cx="1482684" cy="54328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xmlns="" id="{DA731083-B386-974D-BFEE-15CEBA70E850}"/>
              </a:ext>
            </a:extLst>
          </p:cNvPr>
          <p:cNvCxnSpPr>
            <a:cxnSpLocks/>
          </p:cNvCxnSpPr>
          <p:nvPr/>
        </p:nvCxnSpPr>
        <p:spPr>
          <a:xfrm flipH="1">
            <a:off x="6604632" y="5051281"/>
            <a:ext cx="423056" cy="28400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44687C27-D83E-0F48-989D-A0EEDECB8A33}"/>
              </a:ext>
            </a:extLst>
          </p:cNvPr>
          <p:cNvSpPr txBox="1"/>
          <p:nvPr/>
        </p:nvSpPr>
        <p:spPr>
          <a:xfrm>
            <a:off x="6816160" y="6004842"/>
            <a:ext cx="11897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charset="0"/>
                <a:ea typeface="Arial" charset="0"/>
                <a:cs typeface="Arial" charset="0"/>
              </a:rPr>
              <a:t>Hypervisor 1</a:t>
            </a:r>
          </a:p>
        </p:txBody>
      </p:sp>
      <p:sp>
        <p:nvSpPr>
          <p:cNvPr id="61" name="Slide Number Placeholder 5">
            <a:extLst>
              <a:ext uri="{FF2B5EF4-FFF2-40B4-BE49-F238E27FC236}">
                <a16:creationId xmlns:a16="http://schemas.microsoft.com/office/drawing/2014/main" xmlns="" id="{91595653-1133-6240-B467-0A1BE1050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622" y="6311900"/>
            <a:ext cx="27432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tx1"/>
                </a:solidFill>
              </a:rPr>
              <a:t>15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xmlns="" id="{3DB4C355-03CC-1A48-8DCE-7CF1474FA27E}"/>
              </a:ext>
            </a:extLst>
          </p:cNvPr>
          <p:cNvSpPr/>
          <p:nvPr/>
        </p:nvSpPr>
        <p:spPr>
          <a:xfrm>
            <a:off x="7304408" y="5359585"/>
            <a:ext cx="1304098" cy="525293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vswitchd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xmlns="" id="{B92E32F6-6CE6-DA4C-B25B-C03F3FF0731C}"/>
              </a:ext>
            </a:extLst>
          </p:cNvPr>
          <p:cNvCxnSpPr>
            <a:cxnSpLocks/>
          </p:cNvCxnSpPr>
          <p:nvPr/>
        </p:nvCxnSpPr>
        <p:spPr>
          <a:xfrm>
            <a:off x="7393088" y="5066634"/>
            <a:ext cx="378706" cy="23275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B3973EF7-9D59-2246-BE8D-05BADC29DA23}"/>
              </a:ext>
            </a:extLst>
          </p:cNvPr>
          <p:cNvSpPr/>
          <p:nvPr/>
        </p:nvSpPr>
        <p:spPr>
          <a:xfrm>
            <a:off x="9138134" y="4313592"/>
            <a:ext cx="2921575" cy="2003898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ounded Rectangle 50">
            <a:extLst>
              <a:ext uri="{FF2B5EF4-FFF2-40B4-BE49-F238E27FC236}">
                <a16:creationId xmlns:a16="http://schemas.microsoft.com/office/drawing/2014/main" xmlns="" id="{D72FB3F1-1F73-AA48-AF6F-EDE72B599B2A}"/>
              </a:ext>
            </a:extLst>
          </p:cNvPr>
          <p:cNvSpPr/>
          <p:nvPr/>
        </p:nvSpPr>
        <p:spPr>
          <a:xfrm>
            <a:off x="9726051" y="4501079"/>
            <a:ext cx="1790226" cy="525293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ovn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-controller</a:t>
            </a:r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xmlns="" id="{6E9DC171-CA36-A745-9C7E-2EFBF678B661}"/>
              </a:ext>
            </a:extLst>
          </p:cNvPr>
          <p:cNvSpPr/>
          <p:nvPr/>
        </p:nvSpPr>
        <p:spPr>
          <a:xfrm>
            <a:off x="9254609" y="5399767"/>
            <a:ext cx="980766" cy="525293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ovsdb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xmlns="" id="{DA731083-B386-974D-BFEE-15CEBA70E850}"/>
              </a:ext>
            </a:extLst>
          </p:cNvPr>
          <p:cNvCxnSpPr>
            <a:cxnSpLocks/>
          </p:cNvCxnSpPr>
          <p:nvPr/>
        </p:nvCxnSpPr>
        <p:spPr>
          <a:xfrm flipH="1">
            <a:off x="9922259" y="5080586"/>
            <a:ext cx="423056" cy="28400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44687C27-D83E-0F48-989D-A0EEDECB8A33}"/>
              </a:ext>
            </a:extLst>
          </p:cNvPr>
          <p:cNvSpPr txBox="1"/>
          <p:nvPr/>
        </p:nvSpPr>
        <p:spPr>
          <a:xfrm>
            <a:off x="10133787" y="6034147"/>
            <a:ext cx="11897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charset="0"/>
                <a:ea typeface="Arial" charset="0"/>
                <a:cs typeface="Arial" charset="0"/>
              </a:rPr>
              <a:t>Hypervisor </a:t>
            </a:r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n</a:t>
            </a:r>
            <a:endParaRPr lang="en-US" sz="1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xmlns="" id="{3DB4C355-03CC-1A48-8DCE-7CF1474FA27E}"/>
              </a:ext>
            </a:extLst>
          </p:cNvPr>
          <p:cNvSpPr/>
          <p:nvPr/>
        </p:nvSpPr>
        <p:spPr>
          <a:xfrm>
            <a:off x="10622035" y="5388890"/>
            <a:ext cx="1304098" cy="525293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vswitchd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xmlns="" id="{B92E32F6-6CE6-DA4C-B25B-C03F3FF0731C}"/>
              </a:ext>
            </a:extLst>
          </p:cNvPr>
          <p:cNvCxnSpPr>
            <a:cxnSpLocks/>
          </p:cNvCxnSpPr>
          <p:nvPr/>
        </p:nvCxnSpPr>
        <p:spPr>
          <a:xfrm>
            <a:off x="10710715" y="5095939"/>
            <a:ext cx="378706" cy="23275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833AF2C2-C3C2-A64D-B4C1-D94BD49B5AB4}"/>
              </a:ext>
            </a:extLst>
          </p:cNvPr>
          <p:cNvSpPr/>
          <p:nvPr/>
        </p:nvSpPr>
        <p:spPr>
          <a:xfrm>
            <a:off x="863686" y="1764398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In each hypervisor, configure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ovsdb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to use CA-signed certificate for authentication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Enable IPsec by configuring northbound database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226F53D7-F388-9542-9CD8-CF353999DC73}"/>
              </a:ext>
            </a:extLst>
          </p:cNvPr>
          <p:cNvSpPr/>
          <p:nvPr/>
        </p:nvSpPr>
        <p:spPr>
          <a:xfrm>
            <a:off x="838200" y="3607061"/>
            <a:ext cx="206607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For example</a:t>
            </a:r>
            <a:r>
              <a:rPr lang="en-US" sz="2800" dirty="0" smtClean="0"/>
              <a:t>:</a:t>
            </a:r>
          </a:p>
          <a:p>
            <a:endParaRPr lang="en-US" sz="2800" dirty="0"/>
          </a:p>
        </p:txBody>
      </p:sp>
      <p:sp>
        <p:nvSpPr>
          <p:cNvPr id="32" name="Rounded Rectangle 31"/>
          <p:cNvSpPr/>
          <p:nvPr/>
        </p:nvSpPr>
        <p:spPr>
          <a:xfrm>
            <a:off x="868181" y="4323619"/>
            <a:ext cx="5068801" cy="52517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$ 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ovn-nbctl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set 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nb_global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 . </a:t>
            </a:r>
            <a:r>
              <a:rPr lang="en-US" sz="2000" dirty="0" err="1">
                <a:latin typeface="Osaka Regular-Mono" charset="-128"/>
                <a:ea typeface="Osaka Regular-Mono" charset="-128"/>
                <a:cs typeface="Osaka Regular-Mono" charset="-128"/>
              </a:rPr>
              <a:t>ipsec</a:t>
            </a:r>
            <a:r>
              <a:rPr lang="en-US" sz="2000" dirty="0">
                <a:latin typeface="Osaka Regular-Mono" charset="-128"/>
                <a:ea typeface="Osaka Regular-Mono" charset="-128"/>
                <a:cs typeface="Osaka Regular-Mono" charset="-128"/>
              </a:rPr>
              <a:t>=true</a:t>
            </a:r>
          </a:p>
        </p:txBody>
      </p:sp>
    </p:spTree>
    <p:extLst>
      <p:ext uri="{BB962C8B-B14F-4D97-AF65-F5344CB8AC3E}">
        <p14:creationId xmlns:p14="http://schemas.microsoft.com/office/powerpoint/2010/main" val="476242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xmlns="" id="{2556FF58-FE65-7B45-9D2C-56BA29C8C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622" y="6311900"/>
            <a:ext cx="2743200" cy="365125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0" name="Title 1">
            <a:extLst>
              <a:ext uri="{FF2B5EF4-FFF2-40B4-BE49-F238E27FC236}">
                <a16:creationId xmlns:a16="http://schemas.microsoft.com/office/drawing/2014/main" xmlns="" id="{FB21AE22-F5BE-D24A-A152-4067EC8EA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Motivations</a:t>
            </a:r>
            <a:endParaRPr lang="en-US" dirty="0">
              <a:latin typeface="+mn-lt"/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xmlns="" id="{0DF25F90-73D5-FF48-8780-9DF3FC7EB16C}"/>
              </a:ext>
            </a:extLst>
          </p:cNvPr>
          <p:cNvSpPr txBox="1">
            <a:spLocks/>
          </p:cNvSpPr>
          <p:nvPr/>
        </p:nvSpPr>
        <p:spPr>
          <a:xfrm>
            <a:off x="838200" y="196056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Why do we need encryption?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VMs compute and communicate sensitive data</a:t>
            </a:r>
          </a:p>
          <a:p>
            <a:pPr marL="800100" lvl="1" indent="-342900" algn="l">
              <a:buFont typeface=".AppleSystemUIFont" charset="0"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Financial data</a:t>
            </a:r>
          </a:p>
          <a:p>
            <a:pPr marL="800100" lvl="1" indent="-342900" algn="l">
              <a:buFont typeface=".AppleSystemUIFont" charset="0"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Health records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Physical network devices (e.g., router, switch) cannot be trusted or might be compromised</a:t>
            </a:r>
          </a:p>
          <a:p>
            <a:pPr marL="800100" lvl="1" indent="-342900" algn="l">
              <a:buFont typeface=".AppleSystemUIFont" charset="0"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Traffic across datacenters</a:t>
            </a:r>
          </a:p>
          <a:p>
            <a:pPr marL="800100" lvl="1" indent="-342900" algn="l">
              <a:buFont typeface=".AppleSystemUIFont" charset="0"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Router misconfiguration</a:t>
            </a:r>
          </a:p>
          <a:p>
            <a:pPr marL="800100" lvl="1" indent="-342900" algn="l">
              <a:buFont typeface=".AppleSystemUIFont" charset="0"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Attackers breaking into internal network</a:t>
            </a:r>
          </a:p>
          <a:p>
            <a:pPr marL="800100" lvl="1" indent="-342900" algn="l">
              <a:buFont typeface=".AppleSystemUIFont" charset="0"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Phishing or social engineering attacks on administrators</a:t>
            </a:r>
          </a:p>
          <a:p>
            <a:pPr marL="800100" lvl="1" indent="-342900" algn="l">
              <a:buFont typeface=".AppleSystemUIFont" charset="0"/>
              <a:buChar char="-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l">
              <a:buFont typeface=".AppleSystemUIFont" charset="0"/>
              <a:buChar char="-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554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21AE22-F5BE-D24A-A152-4067EC8EA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IPsec Evaluation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5C0F7C3-D090-2246-8B70-3122C52D33BF}"/>
              </a:ext>
            </a:extLst>
          </p:cNvPr>
          <p:cNvSpPr txBox="1"/>
          <p:nvPr/>
        </p:nvSpPr>
        <p:spPr>
          <a:xfrm>
            <a:off x="972767" y="1789889"/>
            <a:ext cx="101414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Environment: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StrongSwan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5.3.5, Linux 4.4.0, Intel Xeon 2 GHz, 10 Gbps NIC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iperf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generates TCP stream (window size: 85KB), which is encrypted in a single core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xmlns="" id="{3E5D2195-85FA-BA4A-9BC2-3329183B32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8077282"/>
              </p:ext>
            </p:extLst>
          </p:nvPr>
        </p:nvGraphicFramePr>
        <p:xfrm>
          <a:off x="1573891" y="3200220"/>
          <a:ext cx="3988342" cy="3657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xmlns="" id="{720B1CF7-EA6A-F042-AC41-B508FEE3DA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7239698"/>
              </p:ext>
            </p:extLst>
          </p:nvPr>
        </p:nvGraphicFramePr>
        <p:xfrm>
          <a:off x="6745740" y="3200220"/>
          <a:ext cx="4799764" cy="3657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xmlns="" id="{71CFF964-BF19-0244-9383-2852D54AF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622" y="6311900"/>
            <a:ext cx="27432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tx1"/>
                </a:solidFill>
              </a:rPr>
              <a:t>16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675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Graphic spid="10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21AE22-F5BE-D24A-A152-4067EC8EA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Current Status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833AF2C2-C3C2-A64D-B4C1-D94BD49B5AB4}"/>
              </a:ext>
            </a:extLst>
          </p:cNvPr>
          <p:cNvSpPr/>
          <p:nvPr/>
        </p:nvSpPr>
        <p:spPr>
          <a:xfrm>
            <a:off x="863685" y="1764398"/>
            <a:ext cx="928226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Compatible with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StrongSwan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and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LibreSwan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IKE daemon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Packages for Ubuntu and Fedora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Tutorials on using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OVS/OVN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IPsec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Need to use OVS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out-of-tree kernel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xmlns="" id="{F338B55F-2FF5-A348-A754-4386E91F4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622" y="6311900"/>
            <a:ext cx="27432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tx1"/>
                </a:solidFill>
              </a:rPr>
              <a:t>17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949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21AE22-F5BE-D24A-A152-4067EC8EA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Possible Extensions</a:t>
            </a:r>
            <a:endParaRPr lang="en-US" dirty="0">
              <a:latin typeface="+mn-lt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833AF2C2-C3C2-A64D-B4C1-D94BD49B5AB4}"/>
              </a:ext>
            </a:extLst>
          </p:cNvPr>
          <p:cNvSpPr/>
          <p:nvPr/>
        </p:nvSpPr>
        <p:spPr>
          <a:xfrm>
            <a:off x="863685" y="1764398"/>
            <a:ext cx="928226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More flexible tunnel encryption policies: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Only encrypting tunnel traffic between certain hypervisors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Only encrypting tunnel traffic from certain logical network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xmlns="" id="{F338B55F-2FF5-A348-A754-4386E91F4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622" y="6311900"/>
            <a:ext cx="27432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tx1"/>
                </a:solidFill>
              </a:rPr>
              <a:t>18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51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21AE22-F5BE-D24A-A152-4067EC8EA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Q&amp;A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416A0BF-FF39-1D4F-9938-3954DB9B1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9863" y="2126708"/>
            <a:ext cx="2652273" cy="3531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11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xmlns="" id="{2556FF58-FE65-7B45-9D2C-56BA29C8C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622" y="6311900"/>
            <a:ext cx="2743200" cy="365125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0" name="Title 1">
            <a:extLst>
              <a:ext uri="{FF2B5EF4-FFF2-40B4-BE49-F238E27FC236}">
                <a16:creationId xmlns:a16="http://schemas.microsoft.com/office/drawing/2014/main" xmlns="" id="{FB21AE22-F5BE-D24A-A152-4067EC8EA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Motivations</a:t>
            </a:r>
            <a:endParaRPr lang="en-US" dirty="0">
              <a:latin typeface="+mn-lt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xmlns="" id="{0DF25F90-73D5-FF48-8780-9DF3FC7EB16C}"/>
              </a:ext>
            </a:extLst>
          </p:cNvPr>
          <p:cNvSpPr txBox="1">
            <a:spLocks/>
          </p:cNvSpPr>
          <p:nvPr/>
        </p:nvSpPr>
        <p:spPr>
          <a:xfrm>
            <a:off x="838200" y="196056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IPsec configuration is complicated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Many configuration fields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Various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cryptographic algorithms and parameters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Different configuration interfaces from different IKE daemons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Verifying security configuration is hard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l">
              <a:buFont typeface=".AppleSystemUIFont" charset="0"/>
              <a:buChar char="-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444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xmlns="" id="{2556FF58-FE65-7B45-9D2C-56BA29C8C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622" y="6311900"/>
            <a:ext cx="2743200" cy="365125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0" name="Title 1">
            <a:extLst>
              <a:ext uri="{FF2B5EF4-FFF2-40B4-BE49-F238E27FC236}">
                <a16:creationId xmlns:a16="http://schemas.microsoft.com/office/drawing/2014/main" xmlns="" id="{FB21AE22-F5BE-D24A-A152-4067EC8EA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OVS/OVN IPsec</a:t>
            </a:r>
            <a:endParaRPr lang="en-US" dirty="0">
              <a:latin typeface="+mn-lt"/>
            </a:endParaRPr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xmlns="" id="{0DF25F90-73D5-FF48-8780-9DF3FC7EB16C}"/>
              </a:ext>
            </a:extLst>
          </p:cNvPr>
          <p:cNvSpPr txBox="1">
            <a:spLocks/>
          </p:cNvSpPr>
          <p:nvPr/>
        </p:nvSpPr>
        <p:spPr>
          <a:xfrm>
            <a:off x="838200" y="190309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Offer an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easy-to-use interface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to configure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IPsec encryption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for tunnel traffic   </a:t>
            </a:r>
          </a:p>
          <a:p>
            <a:pPr marL="342900" indent="-342900" algn="l">
              <a:buFont typeface="Arial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8D6A3437-0633-F441-8055-30068D2231FB}"/>
              </a:ext>
            </a:extLst>
          </p:cNvPr>
          <p:cNvSpPr/>
          <p:nvPr/>
        </p:nvSpPr>
        <p:spPr>
          <a:xfrm>
            <a:off x="1132151" y="2784094"/>
            <a:ext cx="1021402" cy="80739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Outer </a:t>
            </a:r>
          </a:p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Ethernet</a:t>
            </a:r>
          </a:p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Header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B1A1BA9A-1CD8-C643-A75E-DEDEE151BECD}"/>
              </a:ext>
            </a:extLst>
          </p:cNvPr>
          <p:cNvSpPr/>
          <p:nvPr/>
        </p:nvSpPr>
        <p:spPr>
          <a:xfrm>
            <a:off x="2153553" y="2784094"/>
            <a:ext cx="1021402" cy="80739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Outer </a:t>
            </a:r>
          </a:p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IP</a:t>
            </a:r>
          </a:p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Header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xmlns="" id="{BAB635F7-84D5-D348-B5CE-9F1F778E1717}"/>
              </a:ext>
            </a:extLst>
          </p:cNvPr>
          <p:cNvSpPr/>
          <p:nvPr/>
        </p:nvSpPr>
        <p:spPr>
          <a:xfrm>
            <a:off x="3174955" y="2784094"/>
            <a:ext cx="2042804" cy="80739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charset="0"/>
                <a:ea typeface="Arial" charset="0"/>
                <a:cs typeface="Arial" charset="0"/>
              </a:rPr>
              <a:t>Tunnel</a:t>
            </a:r>
          </a:p>
          <a:p>
            <a:pPr algn="ctr"/>
            <a:r>
              <a:rPr lang="en-US" sz="1600" dirty="0" smtClean="0">
                <a:latin typeface="Arial" charset="0"/>
                <a:ea typeface="Arial" charset="0"/>
                <a:cs typeface="Arial" charset="0"/>
              </a:rPr>
              <a:t>Header</a:t>
            </a:r>
            <a:endParaRPr lang="en-US" sz="1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E571CE31-9455-BC4C-9E62-D3A619377932}"/>
              </a:ext>
            </a:extLst>
          </p:cNvPr>
          <p:cNvSpPr/>
          <p:nvPr/>
        </p:nvSpPr>
        <p:spPr>
          <a:xfrm>
            <a:off x="5217759" y="2784094"/>
            <a:ext cx="1021402" cy="80739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Inner </a:t>
            </a:r>
          </a:p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Ethernet</a:t>
            </a:r>
          </a:p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Header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DAAC03C9-6150-8341-B38A-6EE56F03CF59}"/>
              </a:ext>
            </a:extLst>
          </p:cNvPr>
          <p:cNvSpPr/>
          <p:nvPr/>
        </p:nvSpPr>
        <p:spPr>
          <a:xfrm>
            <a:off x="6239161" y="2784093"/>
            <a:ext cx="1021402" cy="80739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Inner </a:t>
            </a:r>
          </a:p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IP</a:t>
            </a:r>
          </a:p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Header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F7120D1F-2DE5-1043-B3D8-E2EDEE0729A5}"/>
              </a:ext>
            </a:extLst>
          </p:cNvPr>
          <p:cNvSpPr/>
          <p:nvPr/>
        </p:nvSpPr>
        <p:spPr>
          <a:xfrm>
            <a:off x="7260563" y="2784092"/>
            <a:ext cx="3526289" cy="80739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Payload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xmlns="" id="{1F9F33D2-ACB6-D34C-ABA5-264EE480EAF3}"/>
              </a:ext>
            </a:extLst>
          </p:cNvPr>
          <p:cNvCxnSpPr/>
          <p:nvPr/>
        </p:nvCxnSpPr>
        <p:spPr>
          <a:xfrm>
            <a:off x="5217759" y="3750001"/>
            <a:ext cx="0" cy="45720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3F0E0223-3B72-164E-AD56-8C15590F2935}"/>
              </a:ext>
            </a:extLst>
          </p:cNvPr>
          <p:cNvSpPr txBox="1"/>
          <p:nvPr/>
        </p:nvSpPr>
        <p:spPr>
          <a:xfrm>
            <a:off x="5640920" y="3750001"/>
            <a:ext cx="23807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Arial" charset="0"/>
                <a:ea typeface="Arial" charset="0"/>
                <a:cs typeface="Arial" charset="0"/>
              </a:rPr>
              <a:t>IPsec Encryption 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16901927-24AA-124E-B470-9C0F685DF26F}"/>
              </a:ext>
            </a:extLst>
          </p:cNvPr>
          <p:cNvSpPr/>
          <p:nvPr/>
        </p:nvSpPr>
        <p:spPr>
          <a:xfrm>
            <a:off x="1148359" y="4323059"/>
            <a:ext cx="1021402" cy="80739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Outer </a:t>
            </a:r>
          </a:p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Ethernet</a:t>
            </a:r>
          </a:p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Header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6212931B-2D7D-7C41-95C4-3C1B8EBBFEEE}"/>
              </a:ext>
            </a:extLst>
          </p:cNvPr>
          <p:cNvSpPr/>
          <p:nvPr/>
        </p:nvSpPr>
        <p:spPr>
          <a:xfrm>
            <a:off x="2169761" y="4323059"/>
            <a:ext cx="1021402" cy="80739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Outer </a:t>
            </a:r>
          </a:p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IP</a:t>
            </a:r>
          </a:p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Header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B54C948E-D742-A244-8EB3-3C5E05932D08}"/>
              </a:ext>
            </a:extLst>
          </p:cNvPr>
          <p:cNvSpPr/>
          <p:nvPr/>
        </p:nvSpPr>
        <p:spPr>
          <a:xfrm>
            <a:off x="3191163" y="4323059"/>
            <a:ext cx="1021402" cy="80739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ESP</a:t>
            </a:r>
          </a:p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Header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1630CA26-4EAC-6D48-986D-C44A57452F4A}"/>
              </a:ext>
            </a:extLst>
          </p:cNvPr>
          <p:cNvSpPr/>
          <p:nvPr/>
        </p:nvSpPr>
        <p:spPr>
          <a:xfrm>
            <a:off x="4212564" y="4323059"/>
            <a:ext cx="6574287" cy="807395"/>
          </a:xfrm>
          <a:prstGeom prst="rect">
            <a:avLst/>
          </a:prstGeom>
          <a:pattFill prst="wdUpDiag">
            <a:fgClr>
              <a:schemeClr val="accent3"/>
            </a:fgClr>
            <a:bgClr>
              <a:schemeClr val="bg1"/>
            </a:bgClr>
          </a:patt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9D9C2B81-BE39-BB4D-B89C-A1159D3BD666}"/>
              </a:ext>
            </a:extLst>
          </p:cNvPr>
          <p:cNvSpPr txBox="1"/>
          <p:nvPr/>
        </p:nvSpPr>
        <p:spPr>
          <a:xfrm>
            <a:off x="838200" y="5294133"/>
            <a:ext cx="24096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Confidentiality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Integrity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Authenticity</a:t>
            </a:r>
          </a:p>
        </p:txBody>
      </p:sp>
    </p:spTree>
    <p:extLst>
      <p:ext uri="{BB962C8B-B14F-4D97-AF65-F5344CB8AC3E}">
        <p14:creationId xmlns:p14="http://schemas.microsoft.com/office/powerpoint/2010/main" val="3595323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46" grpId="0" animBg="1"/>
      <p:bldP spid="47" grpId="0" animBg="1"/>
      <p:bldP spid="48" grpId="0" animBg="1"/>
      <p:bldP spid="49" grpId="0" animBg="1"/>
      <p:bldP spid="51" grpId="0"/>
      <p:bldP spid="52" grpId="0" animBg="1"/>
      <p:bldP spid="53" grpId="0" animBg="1"/>
      <p:bldP spid="54" grpId="0" animBg="1"/>
      <p:bldP spid="55" grpId="0" animBg="1"/>
      <p:bldP spid="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xmlns="" id="{2556FF58-FE65-7B45-9D2C-56BA29C8C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622" y="6311900"/>
            <a:ext cx="2743200" cy="365125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xmlns="" id="{51B8CEE2-FFC5-DC4E-AD3A-6A399982AF0A}"/>
              </a:ext>
            </a:extLst>
          </p:cNvPr>
          <p:cNvCxnSpPr>
            <a:cxnSpLocks/>
          </p:cNvCxnSpPr>
          <p:nvPr/>
        </p:nvCxnSpPr>
        <p:spPr>
          <a:xfrm>
            <a:off x="7894016" y="2782110"/>
            <a:ext cx="0" cy="145914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xmlns="" id="{98660BFA-2FF2-A247-8C86-F8A497640FE5}"/>
              </a:ext>
            </a:extLst>
          </p:cNvPr>
          <p:cNvSpPr/>
          <p:nvPr/>
        </p:nvSpPr>
        <p:spPr>
          <a:xfrm>
            <a:off x="7110576" y="2051786"/>
            <a:ext cx="2009125" cy="636048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IKE daemon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92A086B1-C307-A448-BB54-A51DF0741BD1}"/>
              </a:ext>
            </a:extLst>
          </p:cNvPr>
          <p:cNvCxnSpPr/>
          <p:nvPr/>
        </p:nvCxnSpPr>
        <p:spPr>
          <a:xfrm flipV="1">
            <a:off x="7110576" y="3076700"/>
            <a:ext cx="3786040" cy="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xmlns="" id="{FC6EB946-02D8-334F-AC95-66B756397F71}"/>
              </a:ext>
            </a:extLst>
          </p:cNvPr>
          <p:cNvSpPr/>
          <p:nvPr/>
        </p:nvSpPr>
        <p:spPr>
          <a:xfrm>
            <a:off x="7110576" y="4321010"/>
            <a:ext cx="2009125" cy="831281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IPsec kernel stack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A9D7ABC5-2331-8448-8969-25F5B865C5D6}"/>
              </a:ext>
            </a:extLst>
          </p:cNvPr>
          <p:cNvSpPr txBox="1"/>
          <p:nvPr/>
        </p:nvSpPr>
        <p:spPr>
          <a:xfrm>
            <a:off x="8024866" y="3673460"/>
            <a:ext cx="19736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sng" dirty="0">
                <a:latin typeface="Arial" charset="0"/>
                <a:ea typeface="Arial" charset="0"/>
                <a:cs typeface="Arial" charset="0"/>
              </a:rPr>
              <a:t>security association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ABBCB355-D1A0-8547-96C0-1D832B69DCD4}"/>
              </a:ext>
            </a:extLst>
          </p:cNvPr>
          <p:cNvSpPr txBox="1"/>
          <p:nvPr/>
        </p:nvSpPr>
        <p:spPr>
          <a:xfrm>
            <a:off x="8024866" y="3333687"/>
            <a:ext cx="14718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sng" dirty="0">
                <a:latin typeface="Arial" charset="0"/>
                <a:ea typeface="Arial" charset="0"/>
                <a:cs typeface="Arial" charset="0"/>
              </a:rPr>
              <a:t>security policy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xmlns="" id="{8E6E31B8-AC71-CF4D-8089-FA8C8AEF0DFF}"/>
              </a:ext>
            </a:extLst>
          </p:cNvPr>
          <p:cNvCxnSpPr/>
          <p:nvPr/>
        </p:nvCxnSpPr>
        <p:spPr>
          <a:xfrm>
            <a:off x="9262321" y="2315182"/>
            <a:ext cx="1608359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xmlns="" id="{B19E46D2-0691-194F-84EC-1354C4ED1A64}"/>
              </a:ext>
            </a:extLst>
          </p:cNvPr>
          <p:cNvCxnSpPr/>
          <p:nvPr/>
        </p:nvCxnSpPr>
        <p:spPr>
          <a:xfrm>
            <a:off x="9262321" y="2535676"/>
            <a:ext cx="1608359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CE1B54A1-C320-B748-BEFD-323B8A142503}"/>
              </a:ext>
            </a:extLst>
          </p:cNvPr>
          <p:cNvSpPr txBox="1"/>
          <p:nvPr/>
        </p:nvSpPr>
        <p:spPr>
          <a:xfrm>
            <a:off x="9394740" y="1990274"/>
            <a:ext cx="13019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IKE protocol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xmlns="" id="{9FCDE8F8-D7E8-CB49-8E1F-E6A8FF2FD712}"/>
              </a:ext>
            </a:extLst>
          </p:cNvPr>
          <p:cNvCxnSpPr/>
          <p:nvPr/>
        </p:nvCxnSpPr>
        <p:spPr>
          <a:xfrm>
            <a:off x="9288257" y="4588217"/>
            <a:ext cx="1608359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xmlns="" id="{E9628526-7CB9-1740-9D9C-EB0D5B0B1759}"/>
              </a:ext>
            </a:extLst>
          </p:cNvPr>
          <p:cNvCxnSpPr/>
          <p:nvPr/>
        </p:nvCxnSpPr>
        <p:spPr>
          <a:xfrm>
            <a:off x="9288257" y="4808711"/>
            <a:ext cx="1608359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586F006B-C8C5-404A-A1FD-FC67DB7A62F6}"/>
              </a:ext>
            </a:extLst>
          </p:cNvPr>
          <p:cNvSpPr txBox="1"/>
          <p:nvPr/>
        </p:nvSpPr>
        <p:spPr>
          <a:xfrm>
            <a:off x="7092991" y="2745728"/>
            <a:ext cx="12218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User space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8C379A94-2498-B141-B30A-C2A8A1A050B8}"/>
              </a:ext>
            </a:extLst>
          </p:cNvPr>
          <p:cNvSpPr txBox="1"/>
          <p:nvPr/>
        </p:nvSpPr>
        <p:spPr>
          <a:xfrm>
            <a:off x="7110576" y="3064975"/>
            <a:ext cx="776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Kernel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AFD79493-2FEA-A742-84D7-FAD3D16D98C3}"/>
              </a:ext>
            </a:extLst>
          </p:cNvPr>
          <p:cNvSpPr txBox="1"/>
          <p:nvPr/>
        </p:nvSpPr>
        <p:spPr>
          <a:xfrm>
            <a:off x="9262321" y="4244528"/>
            <a:ext cx="17219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ESP/AH protocol</a:t>
            </a:r>
          </a:p>
        </p:txBody>
      </p:sp>
      <p:sp>
        <p:nvSpPr>
          <p:cNvPr id="40" name="Title 1">
            <a:extLst>
              <a:ext uri="{FF2B5EF4-FFF2-40B4-BE49-F238E27FC236}">
                <a16:creationId xmlns:a16="http://schemas.microsoft.com/office/drawing/2014/main" xmlns="" id="{FB21AE22-F5BE-D24A-A152-4067EC8EA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IPsec in Linux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8975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xmlns="" id="{F0B25455-07ED-8846-939B-E31F61FBF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622" y="6311900"/>
            <a:ext cx="2743200" cy="365125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1285027E-13FB-7242-A67B-7EC6D9590564}"/>
              </a:ext>
            </a:extLst>
          </p:cNvPr>
          <p:cNvSpPr/>
          <p:nvPr/>
        </p:nvSpPr>
        <p:spPr>
          <a:xfrm>
            <a:off x="868996" y="1846100"/>
            <a:ext cx="5716622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IKE daemon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Authentication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Negotiates cryptographic algorithms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Generates keying material</a:t>
            </a:r>
          </a:p>
          <a:p>
            <a:pPr marL="800100" lvl="1" indent="-342900">
              <a:buFont typeface="Wingdings" pitchFamily="2" charset="2"/>
              <a:buChar char="q"/>
            </a:pPr>
            <a:endParaRPr lang="en-US" sz="2400" dirty="0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xmlns="" id="{51B8CEE2-FFC5-DC4E-AD3A-6A399982AF0A}"/>
              </a:ext>
            </a:extLst>
          </p:cNvPr>
          <p:cNvCxnSpPr>
            <a:cxnSpLocks/>
          </p:cNvCxnSpPr>
          <p:nvPr/>
        </p:nvCxnSpPr>
        <p:spPr>
          <a:xfrm>
            <a:off x="7894016" y="2782110"/>
            <a:ext cx="0" cy="145914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xmlns="" id="{98660BFA-2FF2-A247-8C86-F8A497640FE5}"/>
              </a:ext>
            </a:extLst>
          </p:cNvPr>
          <p:cNvSpPr/>
          <p:nvPr/>
        </p:nvSpPr>
        <p:spPr>
          <a:xfrm>
            <a:off x="7110576" y="2051786"/>
            <a:ext cx="2009125" cy="636048"/>
          </a:xfrm>
          <a:prstGeom prst="roundRect">
            <a:avLst/>
          </a:prstGeom>
          <a:ln w="1905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IKE daemon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92A086B1-C307-A448-BB54-A51DF0741BD1}"/>
              </a:ext>
            </a:extLst>
          </p:cNvPr>
          <p:cNvCxnSpPr/>
          <p:nvPr/>
        </p:nvCxnSpPr>
        <p:spPr>
          <a:xfrm flipV="1">
            <a:off x="7110576" y="3076700"/>
            <a:ext cx="3786040" cy="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xmlns="" id="{FC6EB946-02D8-334F-AC95-66B756397F71}"/>
              </a:ext>
            </a:extLst>
          </p:cNvPr>
          <p:cNvSpPr/>
          <p:nvPr/>
        </p:nvSpPr>
        <p:spPr>
          <a:xfrm>
            <a:off x="7110576" y="4321010"/>
            <a:ext cx="2009125" cy="831281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IPsec kernel stack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A9D7ABC5-2331-8448-8969-25F5B865C5D6}"/>
              </a:ext>
            </a:extLst>
          </p:cNvPr>
          <p:cNvSpPr txBox="1"/>
          <p:nvPr/>
        </p:nvSpPr>
        <p:spPr>
          <a:xfrm>
            <a:off x="8024866" y="3673460"/>
            <a:ext cx="19736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sng" dirty="0">
                <a:latin typeface="Arial" charset="0"/>
                <a:ea typeface="Arial" charset="0"/>
                <a:cs typeface="Arial" charset="0"/>
              </a:rPr>
              <a:t>security association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ABBCB355-D1A0-8547-96C0-1D832B69DCD4}"/>
              </a:ext>
            </a:extLst>
          </p:cNvPr>
          <p:cNvSpPr txBox="1"/>
          <p:nvPr/>
        </p:nvSpPr>
        <p:spPr>
          <a:xfrm>
            <a:off x="8024866" y="3333687"/>
            <a:ext cx="14718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sng" dirty="0">
                <a:latin typeface="Arial" charset="0"/>
                <a:ea typeface="Arial" charset="0"/>
                <a:cs typeface="Arial" charset="0"/>
              </a:rPr>
              <a:t>security policy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xmlns="" id="{8E6E31B8-AC71-CF4D-8089-FA8C8AEF0DFF}"/>
              </a:ext>
            </a:extLst>
          </p:cNvPr>
          <p:cNvCxnSpPr/>
          <p:nvPr/>
        </p:nvCxnSpPr>
        <p:spPr>
          <a:xfrm>
            <a:off x="9262321" y="2315182"/>
            <a:ext cx="1608359" cy="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xmlns="" id="{B19E46D2-0691-194F-84EC-1354C4ED1A64}"/>
              </a:ext>
            </a:extLst>
          </p:cNvPr>
          <p:cNvCxnSpPr/>
          <p:nvPr/>
        </p:nvCxnSpPr>
        <p:spPr>
          <a:xfrm>
            <a:off x="9262321" y="2535676"/>
            <a:ext cx="1608359" cy="0"/>
          </a:xfrm>
          <a:prstGeom prst="straightConnector1">
            <a:avLst/>
          </a:prstGeom>
          <a:ln w="12700">
            <a:solidFill>
              <a:srgbClr val="C0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CE1B54A1-C320-B748-BEFD-323B8A142503}"/>
              </a:ext>
            </a:extLst>
          </p:cNvPr>
          <p:cNvSpPr txBox="1"/>
          <p:nvPr/>
        </p:nvSpPr>
        <p:spPr>
          <a:xfrm>
            <a:off x="9394740" y="1990274"/>
            <a:ext cx="13019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IKE protocol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xmlns="" id="{9FCDE8F8-D7E8-CB49-8E1F-E6A8FF2FD712}"/>
              </a:ext>
            </a:extLst>
          </p:cNvPr>
          <p:cNvCxnSpPr/>
          <p:nvPr/>
        </p:nvCxnSpPr>
        <p:spPr>
          <a:xfrm>
            <a:off x="9288257" y="4588217"/>
            <a:ext cx="1608359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xmlns="" id="{E9628526-7CB9-1740-9D9C-EB0D5B0B1759}"/>
              </a:ext>
            </a:extLst>
          </p:cNvPr>
          <p:cNvCxnSpPr/>
          <p:nvPr/>
        </p:nvCxnSpPr>
        <p:spPr>
          <a:xfrm>
            <a:off x="9288257" y="4808711"/>
            <a:ext cx="1608359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AFD79493-2FEA-A742-84D7-FAD3D16D98C3}"/>
              </a:ext>
            </a:extLst>
          </p:cNvPr>
          <p:cNvSpPr txBox="1"/>
          <p:nvPr/>
        </p:nvSpPr>
        <p:spPr>
          <a:xfrm>
            <a:off x="9262321" y="4244528"/>
            <a:ext cx="17219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ESP/AH protocol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586F006B-C8C5-404A-A1FD-FC67DB7A62F6}"/>
              </a:ext>
            </a:extLst>
          </p:cNvPr>
          <p:cNvSpPr txBox="1"/>
          <p:nvPr/>
        </p:nvSpPr>
        <p:spPr>
          <a:xfrm>
            <a:off x="7092991" y="2745728"/>
            <a:ext cx="12218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User space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8C379A94-2498-B141-B30A-C2A8A1A050B8}"/>
              </a:ext>
            </a:extLst>
          </p:cNvPr>
          <p:cNvSpPr txBox="1"/>
          <p:nvPr/>
        </p:nvSpPr>
        <p:spPr>
          <a:xfrm>
            <a:off x="7110576" y="3064975"/>
            <a:ext cx="776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Kernel</a:t>
            </a: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xmlns="" id="{FB21AE22-F5BE-D24A-A152-4067EC8EA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IPsec in Linux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6916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xmlns="" id="{F0B25455-07ED-8846-939B-E31F61FBF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622" y="6311900"/>
            <a:ext cx="27432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tx1"/>
                </a:solidFill>
              </a:rPr>
              <a:t>6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1285027E-13FB-7242-A67B-7EC6D9590564}"/>
              </a:ext>
            </a:extLst>
          </p:cNvPr>
          <p:cNvSpPr/>
          <p:nvPr/>
        </p:nvSpPr>
        <p:spPr>
          <a:xfrm>
            <a:off x="868996" y="1846100"/>
            <a:ext cx="5716622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IKE daemon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Authentication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Negotiates cryptographic algorithms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Generates keying material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Installs security policy and security association</a:t>
            </a:r>
          </a:p>
          <a:p>
            <a:pPr marL="800100" lvl="1" indent="-342900">
              <a:buFont typeface="Wingdings" pitchFamily="2" charset="2"/>
              <a:buChar char="q"/>
            </a:pPr>
            <a:endParaRPr lang="en-US" sz="2400" dirty="0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xmlns="" id="{51B8CEE2-FFC5-DC4E-AD3A-6A399982AF0A}"/>
              </a:ext>
            </a:extLst>
          </p:cNvPr>
          <p:cNvCxnSpPr>
            <a:cxnSpLocks/>
          </p:cNvCxnSpPr>
          <p:nvPr/>
        </p:nvCxnSpPr>
        <p:spPr>
          <a:xfrm>
            <a:off x="7894016" y="2782110"/>
            <a:ext cx="0" cy="1459149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xmlns="" id="{98660BFA-2FF2-A247-8C86-F8A497640FE5}"/>
              </a:ext>
            </a:extLst>
          </p:cNvPr>
          <p:cNvSpPr/>
          <p:nvPr/>
        </p:nvSpPr>
        <p:spPr>
          <a:xfrm>
            <a:off x="7110576" y="2051786"/>
            <a:ext cx="2009125" cy="636048"/>
          </a:xfrm>
          <a:prstGeom prst="roundRect">
            <a:avLst/>
          </a:prstGeom>
          <a:ln w="1905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IKE daemon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92A086B1-C307-A448-BB54-A51DF0741BD1}"/>
              </a:ext>
            </a:extLst>
          </p:cNvPr>
          <p:cNvCxnSpPr/>
          <p:nvPr/>
        </p:nvCxnSpPr>
        <p:spPr>
          <a:xfrm flipV="1">
            <a:off x="7110576" y="3076700"/>
            <a:ext cx="3786040" cy="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xmlns="" id="{FC6EB946-02D8-334F-AC95-66B756397F71}"/>
              </a:ext>
            </a:extLst>
          </p:cNvPr>
          <p:cNvSpPr/>
          <p:nvPr/>
        </p:nvSpPr>
        <p:spPr>
          <a:xfrm>
            <a:off x="7110576" y="4321010"/>
            <a:ext cx="2009125" cy="831281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IPsec kernel stack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A9D7ABC5-2331-8448-8969-25F5B865C5D6}"/>
              </a:ext>
            </a:extLst>
          </p:cNvPr>
          <p:cNvSpPr txBox="1"/>
          <p:nvPr/>
        </p:nvSpPr>
        <p:spPr>
          <a:xfrm>
            <a:off x="8024866" y="3673460"/>
            <a:ext cx="19736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sng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security association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ABBCB355-D1A0-8547-96C0-1D832B69DCD4}"/>
              </a:ext>
            </a:extLst>
          </p:cNvPr>
          <p:cNvSpPr txBox="1"/>
          <p:nvPr/>
        </p:nvSpPr>
        <p:spPr>
          <a:xfrm>
            <a:off x="8024866" y="3333687"/>
            <a:ext cx="14718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sng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security policy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xmlns="" id="{8E6E31B8-AC71-CF4D-8089-FA8C8AEF0DFF}"/>
              </a:ext>
            </a:extLst>
          </p:cNvPr>
          <p:cNvCxnSpPr/>
          <p:nvPr/>
        </p:nvCxnSpPr>
        <p:spPr>
          <a:xfrm>
            <a:off x="9262321" y="2315182"/>
            <a:ext cx="1608359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xmlns="" id="{B19E46D2-0691-194F-84EC-1354C4ED1A64}"/>
              </a:ext>
            </a:extLst>
          </p:cNvPr>
          <p:cNvCxnSpPr/>
          <p:nvPr/>
        </p:nvCxnSpPr>
        <p:spPr>
          <a:xfrm>
            <a:off x="9262321" y="2535676"/>
            <a:ext cx="1608359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CE1B54A1-C320-B748-BEFD-323B8A142503}"/>
              </a:ext>
            </a:extLst>
          </p:cNvPr>
          <p:cNvSpPr txBox="1"/>
          <p:nvPr/>
        </p:nvSpPr>
        <p:spPr>
          <a:xfrm>
            <a:off x="9394740" y="1990274"/>
            <a:ext cx="13019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IKE protocol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xmlns="" id="{9FCDE8F8-D7E8-CB49-8E1F-E6A8FF2FD712}"/>
              </a:ext>
            </a:extLst>
          </p:cNvPr>
          <p:cNvCxnSpPr/>
          <p:nvPr/>
        </p:nvCxnSpPr>
        <p:spPr>
          <a:xfrm>
            <a:off x="9288257" y="4588217"/>
            <a:ext cx="1608359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xmlns="" id="{E9628526-7CB9-1740-9D9C-EB0D5B0B1759}"/>
              </a:ext>
            </a:extLst>
          </p:cNvPr>
          <p:cNvCxnSpPr/>
          <p:nvPr/>
        </p:nvCxnSpPr>
        <p:spPr>
          <a:xfrm>
            <a:off x="9288257" y="4808711"/>
            <a:ext cx="1608359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AFD79493-2FEA-A742-84D7-FAD3D16D98C3}"/>
              </a:ext>
            </a:extLst>
          </p:cNvPr>
          <p:cNvSpPr txBox="1"/>
          <p:nvPr/>
        </p:nvSpPr>
        <p:spPr>
          <a:xfrm>
            <a:off x="9262321" y="4244528"/>
            <a:ext cx="17219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ESP/AH protocol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586F006B-C8C5-404A-A1FD-FC67DB7A62F6}"/>
              </a:ext>
            </a:extLst>
          </p:cNvPr>
          <p:cNvSpPr txBox="1"/>
          <p:nvPr/>
        </p:nvSpPr>
        <p:spPr>
          <a:xfrm>
            <a:off x="7092991" y="2745728"/>
            <a:ext cx="12218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User space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8C379A94-2498-B141-B30A-C2A8A1A050B8}"/>
              </a:ext>
            </a:extLst>
          </p:cNvPr>
          <p:cNvSpPr txBox="1"/>
          <p:nvPr/>
        </p:nvSpPr>
        <p:spPr>
          <a:xfrm>
            <a:off x="7110576" y="3064975"/>
            <a:ext cx="776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Kernel</a:t>
            </a:r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xmlns="" id="{FB21AE22-F5BE-D24A-A152-4067EC8EA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IPsec in Linux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193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xmlns="" id="{F0B25455-07ED-8846-939B-E31F61FBF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622" y="6311900"/>
            <a:ext cx="2743200" cy="365125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1285027E-13FB-7242-A67B-7EC6D9590564}"/>
              </a:ext>
            </a:extLst>
          </p:cNvPr>
          <p:cNvSpPr/>
          <p:nvPr/>
        </p:nvSpPr>
        <p:spPr>
          <a:xfrm>
            <a:off x="868996" y="1846100"/>
            <a:ext cx="5716622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IKE daemon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Authentication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Negotiates cryptographic algorithms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Generates keying material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Installs </a:t>
            </a:r>
            <a:r>
              <a:rPr lang="en-US" sz="2400" u="sng" dirty="0" smtClean="0">
                <a:latin typeface="Arial" charset="0"/>
                <a:ea typeface="Arial" charset="0"/>
                <a:cs typeface="Arial" charset="0"/>
              </a:rPr>
              <a:t>security policy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and security association</a:t>
            </a:r>
          </a:p>
          <a:p>
            <a:pPr marL="800100" lvl="1" indent="-342900">
              <a:buFont typeface="Wingdings" pitchFamily="2" charset="2"/>
              <a:buChar char="q"/>
            </a:pPr>
            <a:endParaRPr lang="en-US" sz="2400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xmlns="" id="{4A64DB6E-9B98-D246-AD4D-F4C339AB63E9}"/>
              </a:ext>
            </a:extLst>
          </p:cNvPr>
          <p:cNvCxnSpPr/>
          <p:nvPr/>
        </p:nvCxnSpPr>
        <p:spPr>
          <a:xfrm>
            <a:off x="3026004" y="3836709"/>
            <a:ext cx="0" cy="4045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FDF8E16E-CF25-264F-B60E-427DFCE10ECF}"/>
              </a:ext>
            </a:extLst>
          </p:cNvPr>
          <p:cNvSpPr/>
          <p:nvPr/>
        </p:nvSpPr>
        <p:spPr>
          <a:xfrm>
            <a:off x="1603600" y="4354478"/>
            <a:ext cx="32392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Which traffic to protect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xmlns="" id="{51B8CEE2-FFC5-DC4E-AD3A-6A399982AF0A}"/>
              </a:ext>
            </a:extLst>
          </p:cNvPr>
          <p:cNvCxnSpPr>
            <a:cxnSpLocks/>
          </p:cNvCxnSpPr>
          <p:nvPr/>
        </p:nvCxnSpPr>
        <p:spPr>
          <a:xfrm>
            <a:off x="7894016" y="2782110"/>
            <a:ext cx="0" cy="1459149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xmlns="" id="{98660BFA-2FF2-A247-8C86-F8A497640FE5}"/>
              </a:ext>
            </a:extLst>
          </p:cNvPr>
          <p:cNvSpPr/>
          <p:nvPr/>
        </p:nvSpPr>
        <p:spPr>
          <a:xfrm>
            <a:off x="7110576" y="2051786"/>
            <a:ext cx="2009125" cy="636048"/>
          </a:xfrm>
          <a:prstGeom prst="roundRect">
            <a:avLst/>
          </a:prstGeom>
          <a:ln w="1905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IKE daemon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92A086B1-C307-A448-BB54-A51DF0741BD1}"/>
              </a:ext>
            </a:extLst>
          </p:cNvPr>
          <p:cNvCxnSpPr/>
          <p:nvPr/>
        </p:nvCxnSpPr>
        <p:spPr>
          <a:xfrm flipV="1">
            <a:off x="7110576" y="3076700"/>
            <a:ext cx="3786040" cy="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xmlns="" id="{FC6EB946-02D8-334F-AC95-66B756397F71}"/>
              </a:ext>
            </a:extLst>
          </p:cNvPr>
          <p:cNvSpPr/>
          <p:nvPr/>
        </p:nvSpPr>
        <p:spPr>
          <a:xfrm>
            <a:off x="7110576" y="4321010"/>
            <a:ext cx="2009125" cy="831281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IPsec kernel stack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A9D7ABC5-2331-8448-8969-25F5B865C5D6}"/>
              </a:ext>
            </a:extLst>
          </p:cNvPr>
          <p:cNvSpPr txBox="1"/>
          <p:nvPr/>
        </p:nvSpPr>
        <p:spPr>
          <a:xfrm>
            <a:off x="8024866" y="3673460"/>
            <a:ext cx="19736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sng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security association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ABBCB355-D1A0-8547-96C0-1D832B69DCD4}"/>
              </a:ext>
            </a:extLst>
          </p:cNvPr>
          <p:cNvSpPr txBox="1"/>
          <p:nvPr/>
        </p:nvSpPr>
        <p:spPr>
          <a:xfrm>
            <a:off x="8024866" y="3333687"/>
            <a:ext cx="14718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sng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security policy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xmlns="" id="{8E6E31B8-AC71-CF4D-8089-FA8C8AEF0DFF}"/>
              </a:ext>
            </a:extLst>
          </p:cNvPr>
          <p:cNvCxnSpPr/>
          <p:nvPr/>
        </p:nvCxnSpPr>
        <p:spPr>
          <a:xfrm>
            <a:off x="9262321" y="2315182"/>
            <a:ext cx="1608359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xmlns="" id="{B19E46D2-0691-194F-84EC-1354C4ED1A64}"/>
              </a:ext>
            </a:extLst>
          </p:cNvPr>
          <p:cNvCxnSpPr/>
          <p:nvPr/>
        </p:nvCxnSpPr>
        <p:spPr>
          <a:xfrm>
            <a:off x="9262321" y="2535676"/>
            <a:ext cx="1608359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CE1B54A1-C320-B748-BEFD-323B8A142503}"/>
              </a:ext>
            </a:extLst>
          </p:cNvPr>
          <p:cNvSpPr txBox="1"/>
          <p:nvPr/>
        </p:nvSpPr>
        <p:spPr>
          <a:xfrm>
            <a:off x="9394740" y="1990274"/>
            <a:ext cx="13019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IKE protocol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xmlns="" id="{9FCDE8F8-D7E8-CB49-8E1F-E6A8FF2FD712}"/>
              </a:ext>
            </a:extLst>
          </p:cNvPr>
          <p:cNvCxnSpPr/>
          <p:nvPr/>
        </p:nvCxnSpPr>
        <p:spPr>
          <a:xfrm>
            <a:off x="9288257" y="4588217"/>
            <a:ext cx="1608359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xmlns="" id="{E9628526-7CB9-1740-9D9C-EB0D5B0B1759}"/>
              </a:ext>
            </a:extLst>
          </p:cNvPr>
          <p:cNvCxnSpPr/>
          <p:nvPr/>
        </p:nvCxnSpPr>
        <p:spPr>
          <a:xfrm>
            <a:off x="9288257" y="4808711"/>
            <a:ext cx="1608359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586F006B-C8C5-404A-A1FD-FC67DB7A62F6}"/>
              </a:ext>
            </a:extLst>
          </p:cNvPr>
          <p:cNvSpPr txBox="1"/>
          <p:nvPr/>
        </p:nvSpPr>
        <p:spPr>
          <a:xfrm>
            <a:off x="7092991" y="2745728"/>
            <a:ext cx="12218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User space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8C379A94-2498-B141-B30A-C2A8A1A050B8}"/>
              </a:ext>
            </a:extLst>
          </p:cNvPr>
          <p:cNvSpPr txBox="1"/>
          <p:nvPr/>
        </p:nvSpPr>
        <p:spPr>
          <a:xfrm>
            <a:off x="7110576" y="3064975"/>
            <a:ext cx="776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Kernel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AFD79493-2FEA-A742-84D7-FAD3D16D98C3}"/>
              </a:ext>
            </a:extLst>
          </p:cNvPr>
          <p:cNvSpPr txBox="1"/>
          <p:nvPr/>
        </p:nvSpPr>
        <p:spPr>
          <a:xfrm>
            <a:off x="9262321" y="4244528"/>
            <a:ext cx="17219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ESP/AH protocol</a:t>
            </a: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xmlns="" id="{FB21AE22-F5BE-D24A-A152-4067EC8EA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IPsec in Linux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8300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xmlns="" id="{F0B25455-07ED-8846-939B-E31F61FBF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5622" y="6311900"/>
            <a:ext cx="2743200" cy="365125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1285027E-13FB-7242-A67B-7EC6D9590564}"/>
              </a:ext>
            </a:extLst>
          </p:cNvPr>
          <p:cNvSpPr/>
          <p:nvPr/>
        </p:nvSpPr>
        <p:spPr>
          <a:xfrm>
            <a:off x="868996" y="1846100"/>
            <a:ext cx="5716622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IKE daemon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Authentication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Negotiates cryptographic algorithms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Generates keying material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Installs security policy and </a:t>
            </a:r>
            <a:r>
              <a:rPr lang="en-US" sz="2400" u="sng" dirty="0" smtClean="0">
                <a:latin typeface="Arial" charset="0"/>
                <a:ea typeface="Arial" charset="0"/>
                <a:cs typeface="Arial" charset="0"/>
              </a:rPr>
              <a:t>security association</a:t>
            </a:r>
          </a:p>
          <a:p>
            <a:pPr marL="800100" lvl="1" indent="-342900">
              <a:buFont typeface="Wingdings" pitchFamily="2" charset="2"/>
              <a:buChar char="q"/>
            </a:pPr>
            <a:endParaRPr lang="en-US" sz="2400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xmlns="" id="{54F1A4CB-8D15-D145-920D-6D1D8410C166}"/>
              </a:ext>
            </a:extLst>
          </p:cNvPr>
          <p:cNvCxnSpPr/>
          <p:nvPr/>
        </p:nvCxnSpPr>
        <p:spPr>
          <a:xfrm>
            <a:off x="1979628" y="4241259"/>
            <a:ext cx="0" cy="4045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59163AF0-218B-5E4B-911B-7D74C24C9456}"/>
              </a:ext>
            </a:extLst>
          </p:cNvPr>
          <p:cNvSpPr/>
          <p:nvPr/>
        </p:nvSpPr>
        <p:spPr>
          <a:xfrm>
            <a:off x="868996" y="4760618"/>
            <a:ext cx="47461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How to protect the selected traffic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xmlns="" id="{51B8CEE2-FFC5-DC4E-AD3A-6A399982AF0A}"/>
              </a:ext>
            </a:extLst>
          </p:cNvPr>
          <p:cNvCxnSpPr>
            <a:cxnSpLocks/>
          </p:cNvCxnSpPr>
          <p:nvPr/>
        </p:nvCxnSpPr>
        <p:spPr>
          <a:xfrm>
            <a:off x="7894016" y="2782110"/>
            <a:ext cx="0" cy="1459149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xmlns="" id="{98660BFA-2FF2-A247-8C86-F8A497640FE5}"/>
              </a:ext>
            </a:extLst>
          </p:cNvPr>
          <p:cNvSpPr/>
          <p:nvPr/>
        </p:nvSpPr>
        <p:spPr>
          <a:xfrm>
            <a:off x="7110576" y="2051786"/>
            <a:ext cx="2009125" cy="636048"/>
          </a:xfrm>
          <a:prstGeom prst="roundRect">
            <a:avLst/>
          </a:prstGeom>
          <a:ln w="1905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IKE daemon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92A086B1-C307-A448-BB54-A51DF0741BD1}"/>
              </a:ext>
            </a:extLst>
          </p:cNvPr>
          <p:cNvCxnSpPr/>
          <p:nvPr/>
        </p:nvCxnSpPr>
        <p:spPr>
          <a:xfrm flipV="1">
            <a:off x="7110576" y="3076700"/>
            <a:ext cx="3786040" cy="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xmlns="" id="{FC6EB946-02D8-334F-AC95-66B756397F71}"/>
              </a:ext>
            </a:extLst>
          </p:cNvPr>
          <p:cNvSpPr/>
          <p:nvPr/>
        </p:nvSpPr>
        <p:spPr>
          <a:xfrm>
            <a:off x="7110576" y="4321010"/>
            <a:ext cx="2009125" cy="831281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IPsec kernel stack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A9D7ABC5-2331-8448-8969-25F5B865C5D6}"/>
              </a:ext>
            </a:extLst>
          </p:cNvPr>
          <p:cNvSpPr txBox="1"/>
          <p:nvPr/>
        </p:nvSpPr>
        <p:spPr>
          <a:xfrm>
            <a:off x="8024866" y="3673460"/>
            <a:ext cx="19736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sng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security association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ABBCB355-D1A0-8547-96C0-1D832B69DCD4}"/>
              </a:ext>
            </a:extLst>
          </p:cNvPr>
          <p:cNvSpPr txBox="1"/>
          <p:nvPr/>
        </p:nvSpPr>
        <p:spPr>
          <a:xfrm>
            <a:off x="8024866" y="3333687"/>
            <a:ext cx="14718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sng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security policy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xmlns="" id="{8E6E31B8-AC71-CF4D-8089-FA8C8AEF0DFF}"/>
              </a:ext>
            </a:extLst>
          </p:cNvPr>
          <p:cNvCxnSpPr/>
          <p:nvPr/>
        </p:nvCxnSpPr>
        <p:spPr>
          <a:xfrm>
            <a:off x="9262321" y="2315182"/>
            <a:ext cx="1608359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xmlns="" id="{B19E46D2-0691-194F-84EC-1354C4ED1A64}"/>
              </a:ext>
            </a:extLst>
          </p:cNvPr>
          <p:cNvCxnSpPr/>
          <p:nvPr/>
        </p:nvCxnSpPr>
        <p:spPr>
          <a:xfrm>
            <a:off x="9262321" y="2535676"/>
            <a:ext cx="1608359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CE1B54A1-C320-B748-BEFD-323B8A142503}"/>
              </a:ext>
            </a:extLst>
          </p:cNvPr>
          <p:cNvSpPr txBox="1"/>
          <p:nvPr/>
        </p:nvSpPr>
        <p:spPr>
          <a:xfrm>
            <a:off x="9394740" y="1990274"/>
            <a:ext cx="13019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IKE protocol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xmlns="" id="{9FCDE8F8-D7E8-CB49-8E1F-E6A8FF2FD712}"/>
              </a:ext>
            </a:extLst>
          </p:cNvPr>
          <p:cNvCxnSpPr/>
          <p:nvPr/>
        </p:nvCxnSpPr>
        <p:spPr>
          <a:xfrm>
            <a:off x="9288257" y="4588217"/>
            <a:ext cx="1608359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xmlns="" id="{E9628526-7CB9-1740-9D9C-EB0D5B0B1759}"/>
              </a:ext>
            </a:extLst>
          </p:cNvPr>
          <p:cNvCxnSpPr/>
          <p:nvPr/>
        </p:nvCxnSpPr>
        <p:spPr>
          <a:xfrm>
            <a:off x="9288257" y="4808711"/>
            <a:ext cx="1608359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586F006B-C8C5-404A-A1FD-FC67DB7A62F6}"/>
              </a:ext>
            </a:extLst>
          </p:cNvPr>
          <p:cNvSpPr txBox="1"/>
          <p:nvPr/>
        </p:nvSpPr>
        <p:spPr>
          <a:xfrm>
            <a:off x="7092991" y="2745728"/>
            <a:ext cx="12218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User space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8C379A94-2498-B141-B30A-C2A8A1A050B8}"/>
              </a:ext>
            </a:extLst>
          </p:cNvPr>
          <p:cNvSpPr txBox="1"/>
          <p:nvPr/>
        </p:nvSpPr>
        <p:spPr>
          <a:xfrm>
            <a:off x="7110576" y="3064975"/>
            <a:ext cx="776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Kernel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AFD79493-2FEA-A742-84D7-FAD3D16D98C3}"/>
              </a:ext>
            </a:extLst>
          </p:cNvPr>
          <p:cNvSpPr txBox="1"/>
          <p:nvPr/>
        </p:nvSpPr>
        <p:spPr>
          <a:xfrm>
            <a:off x="9262321" y="4244528"/>
            <a:ext cx="17219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ESP/AH protocol</a:t>
            </a: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xmlns="" id="{FB21AE22-F5BE-D24A-A152-4067EC8EA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IPsec in Linux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484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5875</TotalTime>
  <Words>832</Words>
  <Application>Microsoft Macintosh PowerPoint</Application>
  <PresentationFormat>Widescreen</PresentationFormat>
  <Paragraphs>338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.AppleSystemUIFont</vt:lpstr>
      <vt:lpstr>Arial</vt:lpstr>
      <vt:lpstr>Calibri</vt:lpstr>
      <vt:lpstr>Calibri Light</vt:lpstr>
      <vt:lpstr>Osaka Regular-Mono</vt:lpstr>
      <vt:lpstr>Wingdings</vt:lpstr>
      <vt:lpstr>Office Theme</vt:lpstr>
      <vt:lpstr>Encrypting OVN tunnels  with IPsec</vt:lpstr>
      <vt:lpstr>Motivations</vt:lpstr>
      <vt:lpstr>Motivations</vt:lpstr>
      <vt:lpstr>OVS/OVN IPsec</vt:lpstr>
      <vt:lpstr>IPsec in Linux</vt:lpstr>
      <vt:lpstr>IPsec in Linux</vt:lpstr>
      <vt:lpstr>IPsec in Linux</vt:lpstr>
      <vt:lpstr>IPsec in Linux</vt:lpstr>
      <vt:lpstr>IPsec in Linux</vt:lpstr>
      <vt:lpstr>IPsec in Linux</vt:lpstr>
      <vt:lpstr>OVS IPsec Tunnel</vt:lpstr>
      <vt:lpstr>OVS IPsec Tunnel</vt:lpstr>
      <vt:lpstr>OVS IPsec Tunnel</vt:lpstr>
      <vt:lpstr>OVS IPsec Tunnel</vt:lpstr>
      <vt:lpstr>OVS IPsec Tunnel</vt:lpstr>
      <vt:lpstr>OVS IPsec Tunnel</vt:lpstr>
      <vt:lpstr>OVS IPsec Tunnel</vt:lpstr>
      <vt:lpstr>OVN IPsec</vt:lpstr>
      <vt:lpstr>OVN IPsec</vt:lpstr>
      <vt:lpstr>IPsec Evaluation</vt:lpstr>
      <vt:lpstr>Current Status</vt:lpstr>
      <vt:lpstr>Possible Extensions</vt:lpstr>
      <vt:lpstr>Q&amp;A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Encrypting OVN tunnels  with IPsec</dc:title>
  <dc:creator>Qiuyu Xiao</dc:creator>
  <cp:lastModifiedBy>Microsoft Office User</cp:lastModifiedBy>
  <cp:revision>460</cp:revision>
  <dcterms:created xsi:type="dcterms:W3CDTF">2018-08-06T15:33:25Z</dcterms:created>
  <dcterms:modified xsi:type="dcterms:W3CDTF">2018-12-06T16:24:15Z</dcterms:modified>
</cp:coreProperties>
</file>