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66" r:id="rId3"/>
    <p:sldMasterId id="2147483667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Source Sans Pro Light"/>
      <p:regular r:id="rId13"/>
      <p:bold r:id="rId14"/>
      <p:italic r:id="rId15"/>
      <p:boldItalic r:id="rId16"/>
    </p:embeddedFont>
    <p:embeddedFont>
      <p:font typeface="Source Sans Pro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SourceSansPro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SourceSansProLight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15" Type="http://schemas.openxmlformats.org/officeDocument/2006/relationships/font" Target="fonts/SourceSansProLight-italic.fntdata"/><Relationship Id="rId14" Type="http://schemas.openxmlformats.org/officeDocument/2006/relationships/font" Target="fonts/SourceSansProLight-bold.fntdata"/><Relationship Id="rId17" Type="http://schemas.openxmlformats.org/officeDocument/2006/relationships/font" Target="fonts/SourceSansPro-regular.fntdata"/><Relationship Id="rId16" Type="http://schemas.openxmlformats.org/officeDocument/2006/relationships/font" Target="fonts/SourceSansProLight-bold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SourceSansPro-italic.fntdata"/><Relationship Id="rId6" Type="http://schemas.openxmlformats.org/officeDocument/2006/relationships/slide" Target="slides/slide1.xml"/><Relationship Id="rId18" Type="http://schemas.openxmlformats.org/officeDocument/2006/relationships/font" Target="fonts/SourceSansPro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1fd18852fc_0_2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1fd18852fc_0_2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4998e9bd60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4998e9bd60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499bb78a9b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499bb78a9b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48a762fad7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48a762fad7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48a762fad7_0_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Google Shape;169;g48a762fad7_0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48ac8885d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48ac8885d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48a762fad7_0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48a762fad7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>
  <p:cSld name="Title Slide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13"/>
          <p:cNvSpPr txBox="1"/>
          <p:nvPr>
            <p:ph type="ctrTitle"/>
          </p:nvPr>
        </p:nvSpPr>
        <p:spPr>
          <a:xfrm>
            <a:off x="551575" y="2522089"/>
            <a:ext cx="8009100" cy="396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None/>
              <a:defRPr b="0" i="0" sz="27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 sz="1800"/>
            </a:lvl9pPr>
          </a:lstStyle>
          <a:p/>
        </p:txBody>
      </p:sp>
      <p:sp>
        <p:nvSpPr>
          <p:cNvPr id="53" name="Google Shape;53;p13"/>
          <p:cNvSpPr txBox="1"/>
          <p:nvPr>
            <p:ph idx="1" type="subTitle"/>
          </p:nvPr>
        </p:nvSpPr>
        <p:spPr>
          <a:xfrm>
            <a:off x="551575" y="2973730"/>
            <a:ext cx="8009100" cy="31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739" lvl="1" marL="408139" marR="0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81" lvl="2" marL="816281" marR="0" rtl="0" algn="ct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5222" lvl="3" marL="1224422" marR="0" rtl="0" algn="ctr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6962" lvl="4" marL="1632562" marR="0" rtl="0" algn="ctr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8703" lvl="5" marL="2040703" marR="0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444" lvl="6" marL="2448844" marR="0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184" lvl="7" marL="2856984" marR="0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25" lvl="8" marL="3265125" marR="0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8468" y="2012147"/>
            <a:ext cx="2756400" cy="335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subtitle and Content">
  <p:cSld name="Title and subtitle and Conten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/>
          <p:nvPr>
            <p:ph type="title"/>
          </p:nvPr>
        </p:nvSpPr>
        <p:spPr>
          <a:xfrm>
            <a:off x="532366" y="190829"/>
            <a:ext cx="8311800" cy="41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 b="0" i="0" sz="25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 sz="1800"/>
            </a:lvl9pPr>
          </a:lstStyle>
          <a:p/>
        </p:txBody>
      </p:sp>
      <p:sp>
        <p:nvSpPr>
          <p:cNvPr id="57" name="Google Shape;57;p14"/>
          <p:cNvSpPr txBox="1"/>
          <p:nvPr>
            <p:ph idx="1" type="body"/>
          </p:nvPr>
        </p:nvSpPr>
        <p:spPr>
          <a:xfrm>
            <a:off x="532366" y="1049149"/>
            <a:ext cx="8259300" cy="344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  <a:defRPr b="0" i="0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4328" lvl="1" marL="914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595959"/>
              </a:buClr>
              <a:buSzPts val="1980"/>
              <a:buFont typeface="Arial"/>
              <a:buChar char="•"/>
              <a:defRPr b="0" i="0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0200" lvl="2" marL="1371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Noto Sans Symbols"/>
              <a:buChar char="−"/>
              <a:defRPr b="0" i="0" sz="16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Char char="–"/>
              <a:defRPr b="0" i="0" sz="140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Char char="»"/>
              <a:defRPr b="0" i="0" sz="140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457200" y="535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0" name="Google Shape;60;p15"/>
          <p:cNvSpPr txBox="1"/>
          <p:nvPr>
            <p:ph idx="1" type="body"/>
          </p:nvPr>
        </p:nvSpPr>
        <p:spPr>
          <a:xfrm>
            <a:off x="457200" y="8953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rtl="0" algn="l">
              <a:spcBef>
                <a:spcPts val="640"/>
              </a:spcBef>
              <a:spcAft>
                <a:spcPts val="0"/>
              </a:spcAft>
              <a:buClr>
                <a:srgbClr val="666666"/>
              </a:buClr>
              <a:buSzPts val="2800"/>
              <a:buFont typeface="Arial"/>
              <a:buChar char="•"/>
              <a:defRPr sz="2800">
                <a:solidFill>
                  <a:srgbClr val="666666"/>
                </a:solidFill>
              </a:defRPr>
            </a:lvl1pPr>
            <a:lvl2pPr indent="-317500" lvl="1" marL="914400" rtl="0" algn="l">
              <a:spcBef>
                <a:spcPts val="160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Arial"/>
              <a:buChar char="–"/>
              <a:defRPr>
                <a:solidFill>
                  <a:srgbClr val="666666"/>
                </a:solidFill>
              </a:defRPr>
            </a:lvl2pPr>
            <a:lvl3pPr indent="-317500" lvl="2" marL="1371600" rtl="0" algn="l">
              <a:spcBef>
                <a:spcPts val="160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Arial"/>
              <a:buChar char="•"/>
              <a:defRPr>
                <a:solidFill>
                  <a:srgbClr val="666666"/>
                </a:solidFill>
              </a:defRPr>
            </a:lvl3pPr>
            <a:lvl4pPr indent="-317500" lvl="3" marL="182880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/>
            </a:lvl4pPr>
            <a:lvl5pPr indent="-317500" lvl="4" marL="228600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5pPr>
            <a:lvl6pPr indent="-317500" lvl="5" marL="274320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/>
            </a:lvl6pPr>
            <a:lvl7pPr indent="-317500" lvl="6" marL="320040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/>
            </a:lvl7pPr>
            <a:lvl8pPr indent="-317500" lvl="7" marL="365760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/>
            </a:lvl8pPr>
            <a:lvl9pPr indent="-317500" lvl="8" marL="4114800" rtl="0" algn="l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Arial"/>
              <a:buChar char="•"/>
              <a:defRPr/>
            </a:lvl9pPr>
          </a:lstStyle>
          <a:p/>
        </p:txBody>
      </p:sp>
      <p:sp>
        <p:nvSpPr>
          <p:cNvPr id="61" name="Google Shape;61;p15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88900" lvl="0" marL="0" marR="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8890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8890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8890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8890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8890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8890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8890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8890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2" name="Google Shape;62;p15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88900" lvl="0" marL="0" marR="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8890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8890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8890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8890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8890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8890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8890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8890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3" name="Google Shape;63;p15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showMasterSp="0">
  <p:cSld name="Title Slide">
    <p:bg>
      <p:bgPr>
        <a:solidFill>
          <a:schemeClr val="accent1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7"/>
          <p:cNvSpPr txBox="1"/>
          <p:nvPr>
            <p:ph type="ctrTitle"/>
          </p:nvPr>
        </p:nvSpPr>
        <p:spPr>
          <a:xfrm>
            <a:off x="551575" y="1526075"/>
            <a:ext cx="8009100" cy="130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Source Sans Pro Light"/>
              <a:buNone/>
              <a:defRPr i="0" sz="4800" u="none" cap="none" strike="noStrike">
                <a:solidFill>
                  <a:srgbClr val="FFFFFF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1" name="Google Shape;71;p17"/>
          <p:cNvSpPr txBox="1"/>
          <p:nvPr>
            <p:ph idx="1" type="subTitle"/>
          </p:nvPr>
        </p:nvSpPr>
        <p:spPr>
          <a:xfrm>
            <a:off x="551575" y="2973726"/>
            <a:ext cx="8009100" cy="678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Source Sans Pro Light"/>
              <a:buNone/>
              <a:defRPr i="0" sz="1800" u="none" cap="none" strike="noStrike">
                <a:solidFill>
                  <a:schemeClr val="lt1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indent="-1741" lvl="1" marL="408141" marR="0" rtl="0" algn="ctr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81" lvl="2" marL="816281" marR="0" rtl="0" algn="ct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5222" lvl="3" marL="1224422" marR="0" rtl="0" algn="ctr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6962" lvl="4" marL="1632562" marR="0" rtl="0" algn="ctr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8703" lvl="5" marL="2040703" marR="0" rtl="0" algn="ctr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444" lvl="6" marL="2448844" marR="0" rtl="0" algn="ctr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184" lvl="7" marL="2856984" marR="0" rtl="0" algn="ctr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25" lvl="8" marL="3265125" marR="0" rtl="0" algn="ctr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pic>
        <p:nvPicPr>
          <p:cNvPr id="72" name="Google Shape;72;p17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119850" y="3695050"/>
            <a:ext cx="4813951" cy="124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subtitle and Content">
  <p:cSld name="Title and subtitle and Conten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8"/>
          <p:cNvSpPr txBox="1"/>
          <p:nvPr>
            <p:ph type="title"/>
          </p:nvPr>
        </p:nvSpPr>
        <p:spPr>
          <a:xfrm>
            <a:off x="469925" y="444900"/>
            <a:ext cx="8204100" cy="41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Source Sans Pro Light"/>
              <a:buNone/>
              <a:defRPr i="0" sz="2800" u="none" cap="none" strike="noStrike">
                <a:solidFill>
                  <a:srgbClr val="00000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5" name="Google Shape;75;p18"/>
          <p:cNvSpPr txBox="1"/>
          <p:nvPr>
            <p:ph idx="1" type="body"/>
          </p:nvPr>
        </p:nvSpPr>
        <p:spPr>
          <a:xfrm>
            <a:off x="469925" y="1384725"/>
            <a:ext cx="8204100" cy="313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Source Sans Pro Light"/>
              <a:buNone/>
              <a:defRPr i="0" sz="1600" u="none" cap="none" strike="noStrike">
                <a:solidFill>
                  <a:srgbClr val="00000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indent="-304800" lvl="1" marL="914400" marR="0" rtl="0" algn="l">
              <a:lnSpc>
                <a:spcPct val="115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Source Sans Pro"/>
              <a:buChar char="•"/>
              <a:defRPr i="0" sz="1200" u="none" cap="none" strike="noStrike">
                <a:solidFill>
                  <a:srgbClr val="00000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04800" lvl="2" marL="1371600" marR="0" rtl="0" algn="l">
              <a:lnSpc>
                <a:spcPct val="115000"/>
              </a:lnSpc>
              <a:spcBef>
                <a:spcPts val="320"/>
              </a:spcBef>
              <a:spcAft>
                <a:spcPts val="0"/>
              </a:spcAft>
              <a:buClr>
                <a:srgbClr val="595959"/>
              </a:buClr>
              <a:buSzPts val="1200"/>
              <a:buChar char="−"/>
              <a:defRPr i="0" sz="1200" u="none" cap="none" strike="noStrike">
                <a:solidFill>
                  <a:srgbClr val="595959"/>
                </a:solidFill>
              </a:defRPr>
            </a:lvl3pPr>
            <a:lvl4pPr indent="-304800" lvl="3" marL="1828800" marR="0" rtl="0" algn="l">
              <a:lnSpc>
                <a:spcPct val="115000"/>
              </a:lnSpc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200"/>
              <a:buChar char="–"/>
              <a:defRPr i="0" sz="12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04800" lvl="4" marL="2286000" marR="0" rtl="0" algn="l">
              <a:lnSpc>
                <a:spcPct val="115000"/>
              </a:lnSpc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200"/>
              <a:buChar char="»"/>
              <a:defRPr i="0" sz="12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04800" lvl="5" marL="2743200" marR="0" rtl="0" algn="l">
              <a:lnSpc>
                <a:spcPct val="115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04800" lvl="6" marL="3200400" marR="0" rtl="0" algn="l">
              <a:lnSpc>
                <a:spcPct val="115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04800" lvl="7" marL="3657600" marR="0" rtl="0" algn="l">
              <a:lnSpc>
                <a:spcPct val="115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04800" lvl="8" marL="4114800" marR="0" rtl="0" algn="l">
              <a:lnSpc>
                <a:spcPct val="115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1_Title and subtitle and Content">
  <p:cSld name="1_Title and subtitle and Conten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9"/>
          <p:cNvSpPr txBox="1"/>
          <p:nvPr>
            <p:ph type="title"/>
          </p:nvPr>
        </p:nvSpPr>
        <p:spPr>
          <a:xfrm>
            <a:off x="532367" y="419429"/>
            <a:ext cx="8311800" cy="41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Source Sans Pro Light"/>
              <a:buNone/>
              <a:defRPr i="0" sz="2800" u="none" cap="none" strike="noStrike">
                <a:solidFill>
                  <a:srgbClr val="00000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1_Blank" type="blank">
  <p:cSld name="BLANK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8.xml"/><Relationship Id="rId5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000">
                <a:solidFill>
                  <a:schemeClr val="dk2"/>
                </a:solidFill>
              </a:defRPr>
            </a:lvl1pPr>
            <a:lvl2pPr lvl="1" rtl="0" algn="r">
              <a:buNone/>
              <a:defRPr sz="1000">
                <a:solidFill>
                  <a:schemeClr val="dk2"/>
                </a:solidFill>
              </a:defRPr>
            </a:lvl2pPr>
            <a:lvl3pPr lvl="2" rtl="0" algn="r">
              <a:buNone/>
              <a:defRPr sz="1000">
                <a:solidFill>
                  <a:schemeClr val="dk2"/>
                </a:solidFill>
              </a:defRPr>
            </a:lvl3pPr>
            <a:lvl4pPr lvl="3" rtl="0" algn="r">
              <a:buNone/>
              <a:defRPr sz="1000">
                <a:solidFill>
                  <a:schemeClr val="dk2"/>
                </a:solidFill>
              </a:defRPr>
            </a:lvl4pPr>
            <a:lvl5pPr lvl="4" rtl="0" algn="r">
              <a:buNone/>
              <a:defRPr sz="1000">
                <a:solidFill>
                  <a:schemeClr val="dk2"/>
                </a:solidFill>
              </a:defRPr>
            </a:lvl5pPr>
            <a:lvl6pPr lvl="5" rtl="0" algn="r">
              <a:buNone/>
              <a:defRPr sz="1000">
                <a:solidFill>
                  <a:schemeClr val="dk2"/>
                </a:solidFill>
              </a:defRPr>
            </a:lvl6pPr>
            <a:lvl7pPr lvl="6" rtl="0" algn="r">
              <a:buNone/>
              <a:defRPr sz="1000">
                <a:solidFill>
                  <a:schemeClr val="dk2"/>
                </a:solidFill>
              </a:defRPr>
            </a:lvl7pPr>
            <a:lvl8pPr lvl="7" rtl="0" algn="r">
              <a:buNone/>
              <a:defRPr sz="1000">
                <a:solidFill>
                  <a:schemeClr val="dk2"/>
                </a:solidFill>
              </a:defRPr>
            </a:lvl8pPr>
            <a:lvl9pPr lvl="8" rtl="0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6"/>
          <p:cNvSpPr txBox="1"/>
          <p:nvPr/>
        </p:nvSpPr>
        <p:spPr>
          <a:xfrm>
            <a:off x="8293498" y="4806879"/>
            <a:ext cx="683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40800" lIns="81625" spcFirstLastPara="1" rIns="81625" wrap="square" tIns="408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i="0" lang="en" sz="1000" u="none" cap="none" strike="noStrike">
                <a:solidFill>
                  <a:srgbClr val="A5A5A5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‹#›</a:t>
            </a:fld>
            <a:endParaRPr i="0" sz="1000" u="none" cap="none" strike="noStrike">
              <a:solidFill>
                <a:srgbClr val="A5A5A5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6" name="Google Shape;66;p16"/>
          <p:cNvSpPr/>
          <p:nvPr/>
        </p:nvSpPr>
        <p:spPr>
          <a:xfrm>
            <a:off x="-25" y="0"/>
            <a:ext cx="9144000" cy="49500"/>
          </a:xfrm>
          <a:prstGeom prst="rect">
            <a:avLst/>
          </a:prstGeom>
          <a:solidFill>
            <a:srgbClr val="024DA1"/>
          </a:solidFill>
          <a:ln cap="flat" cmpd="sng" w="9525">
            <a:solidFill>
              <a:srgbClr val="024DA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6"/>
          <p:cNvSpPr txBox="1"/>
          <p:nvPr>
            <p:ph type="title"/>
          </p:nvPr>
        </p:nvSpPr>
        <p:spPr>
          <a:xfrm>
            <a:off x="469925" y="444900"/>
            <a:ext cx="8204100" cy="41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Source Sans Pro Light"/>
              <a:buNone/>
              <a:defRPr i="0" sz="2800" u="none" cap="none" strike="noStrike">
                <a:solidFill>
                  <a:srgbClr val="00000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8" name="Google Shape;68;p16"/>
          <p:cNvSpPr txBox="1"/>
          <p:nvPr>
            <p:ph idx="1" type="body"/>
          </p:nvPr>
        </p:nvSpPr>
        <p:spPr>
          <a:xfrm>
            <a:off x="469925" y="1384725"/>
            <a:ext cx="8204100" cy="313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Source Sans Pro Light"/>
              <a:buNone/>
              <a:defRPr i="0" sz="1600" u="none" cap="none" strike="noStrike">
                <a:solidFill>
                  <a:srgbClr val="00000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indent="-304800" lvl="1" marL="914400" marR="0" rtl="0" algn="l">
              <a:lnSpc>
                <a:spcPct val="115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Source Sans Pro"/>
              <a:buChar char="•"/>
              <a:defRPr i="0" sz="1200" u="none" cap="none" strike="noStrike">
                <a:solidFill>
                  <a:srgbClr val="00000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04800" lvl="2" marL="1371600" marR="0" rtl="0" algn="l">
              <a:lnSpc>
                <a:spcPct val="115000"/>
              </a:lnSpc>
              <a:spcBef>
                <a:spcPts val="320"/>
              </a:spcBef>
              <a:spcAft>
                <a:spcPts val="0"/>
              </a:spcAft>
              <a:buClr>
                <a:srgbClr val="595959"/>
              </a:buClr>
              <a:buSzPts val="1200"/>
              <a:buChar char="−"/>
              <a:defRPr i="0" sz="1200" u="none" cap="none" strike="noStrike">
                <a:solidFill>
                  <a:srgbClr val="595959"/>
                </a:solidFill>
              </a:defRPr>
            </a:lvl3pPr>
            <a:lvl4pPr indent="-304800" lvl="3" marL="1828800" marR="0" rtl="0" algn="l">
              <a:lnSpc>
                <a:spcPct val="115000"/>
              </a:lnSpc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200"/>
              <a:buChar char="–"/>
              <a:defRPr i="0" sz="12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04800" lvl="4" marL="2286000" marR="0" rtl="0" algn="l">
              <a:lnSpc>
                <a:spcPct val="115000"/>
              </a:lnSpc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200"/>
              <a:buChar char="»"/>
              <a:defRPr i="0" sz="12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04800" lvl="5" marL="2743200" marR="0" rtl="0" algn="l">
              <a:lnSpc>
                <a:spcPct val="115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04800" lvl="6" marL="3200400" marR="0" rtl="0" algn="l">
              <a:lnSpc>
                <a:spcPct val="115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04800" lvl="7" marL="3657600" marR="0" rtl="0" algn="l">
              <a:lnSpc>
                <a:spcPct val="115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04800" lvl="8" marL="4114800" marR="0" rtl="0" algn="l">
              <a:lnSpc>
                <a:spcPct val="115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2" r:id="rId1"/>
    <p:sldLayoutId id="2147483663" r:id="rId2"/>
    <p:sldLayoutId id="2147483664" r:id="rId3"/>
    <p:sldLayoutId id="2147483665" r:id="rId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1"/>
          <p:cNvSpPr txBox="1"/>
          <p:nvPr>
            <p:ph type="ctrTitle"/>
          </p:nvPr>
        </p:nvSpPr>
        <p:spPr>
          <a:xfrm>
            <a:off x="414500" y="1031900"/>
            <a:ext cx="8009100" cy="130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rial"/>
                <a:ea typeface="Arial"/>
                <a:cs typeface="Arial"/>
                <a:sym typeface="Arial"/>
              </a:rPr>
              <a:t>Forwarding Group in OVN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21"/>
          <p:cNvSpPr txBox="1"/>
          <p:nvPr>
            <p:ph idx="1" type="subTitle"/>
          </p:nvPr>
        </p:nvSpPr>
        <p:spPr>
          <a:xfrm>
            <a:off x="551575" y="3126125"/>
            <a:ext cx="8009100" cy="1169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20"/>
              </a:spcBef>
              <a:spcAft>
                <a:spcPts val="0"/>
              </a:spcAft>
              <a:buNone/>
            </a:pPr>
            <a:r>
              <a:rPr lang="en"/>
              <a:t>Manoj Sharma</a:t>
            </a:r>
            <a:endParaRPr/>
          </a:p>
          <a:p>
            <a:pPr indent="0" lvl="0" marL="0" rtl="0" algn="l">
              <a:spcBef>
                <a:spcPts val="320"/>
              </a:spcBef>
              <a:spcAft>
                <a:spcPts val="0"/>
              </a:spcAft>
              <a:buNone/>
            </a:pPr>
            <a:r>
              <a:rPr lang="en"/>
              <a:t>Nutanix Inc.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27725" y="3266025"/>
            <a:ext cx="2143125" cy="2628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78088" y="3266025"/>
            <a:ext cx="2143125" cy="262855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22"/>
          <p:cNvSpPr txBox="1"/>
          <p:nvPr>
            <p:ph type="title"/>
          </p:nvPr>
        </p:nvSpPr>
        <p:spPr>
          <a:xfrm>
            <a:off x="422275" y="189450"/>
            <a:ext cx="8204100" cy="410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73763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Use case</a:t>
            </a:r>
            <a:endParaRPr b="1">
              <a:solidFill>
                <a:srgbClr val="073763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92" name="Google Shape;92;p22"/>
          <p:cNvSpPr txBox="1"/>
          <p:nvPr>
            <p:ph idx="1" type="body"/>
          </p:nvPr>
        </p:nvSpPr>
        <p:spPr>
          <a:xfrm>
            <a:off x="282575" y="860025"/>
            <a:ext cx="8204100" cy="425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3" name="Google Shape;93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772093" y="1319576"/>
            <a:ext cx="555105" cy="55560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22"/>
          <p:cNvSpPr/>
          <p:nvPr/>
        </p:nvSpPr>
        <p:spPr>
          <a:xfrm>
            <a:off x="2495074" y="2177200"/>
            <a:ext cx="4147308" cy="1623240"/>
          </a:xfrm>
          <a:prstGeom prst="cloud">
            <a:avLst/>
          </a:prstGeom>
          <a:solidFill>
            <a:srgbClr val="F3F3F3"/>
          </a:solidFill>
          <a:ln cap="flat" cmpd="sng" w="9525">
            <a:solidFill>
              <a:srgbClr val="B7B7B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73763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95" name="Google Shape;95;p22"/>
          <p:cNvSpPr/>
          <p:nvPr/>
        </p:nvSpPr>
        <p:spPr>
          <a:xfrm>
            <a:off x="917074" y="1319583"/>
            <a:ext cx="1578000" cy="555600"/>
          </a:xfrm>
          <a:prstGeom prst="round2DiagRect">
            <a:avLst>
              <a:gd fmla="val 16667" name="adj1"/>
              <a:gd fmla="val 0" name="adj2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73763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External Routers</a:t>
            </a:r>
            <a:endParaRPr b="1">
              <a:solidFill>
                <a:srgbClr val="073763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pic>
        <p:nvPicPr>
          <p:cNvPr id="96" name="Google Shape;96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246781" y="1319576"/>
            <a:ext cx="555105" cy="555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21443" y="1319576"/>
            <a:ext cx="555105" cy="5556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8" name="Google Shape;98;p22"/>
          <p:cNvCxnSpPr>
            <a:stCxn id="93" idx="2"/>
          </p:cNvCxnSpPr>
          <p:nvPr/>
        </p:nvCxnSpPr>
        <p:spPr>
          <a:xfrm flipH="1" rot="-5400000">
            <a:off x="1855946" y="3068876"/>
            <a:ext cx="2418900" cy="31500"/>
          </a:xfrm>
          <a:prstGeom prst="curvedConnector3">
            <a:avLst>
              <a:gd fmla="val 50000" name="adj1"/>
            </a:avLst>
          </a:prstGeom>
          <a:noFill/>
          <a:ln cap="flat" cmpd="sng" w="38100">
            <a:solidFill>
              <a:srgbClr val="B1CC1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9" name="Google Shape;99;p22"/>
          <p:cNvCxnSpPr>
            <a:stCxn id="96" idx="2"/>
          </p:cNvCxnSpPr>
          <p:nvPr/>
        </p:nvCxnSpPr>
        <p:spPr>
          <a:xfrm rot="5400000">
            <a:off x="2610334" y="2397176"/>
            <a:ext cx="2436000" cy="1392000"/>
          </a:xfrm>
          <a:prstGeom prst="curvedConnector3">
            <a:avLst>
              <a:gd fmla="val 50000" name="adj1"/>
            </a:avLst>
          </a:prstGeom>
          <a:noFill/>
          <a:ln cap="flat" cmpd="sng" w="38100">
            <a:solidFill>
              <a:srgbClr val="B1CC1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0" name="Google Shape;100;p22"/>
          <p:cNvCxnSpPr>
            <a:stCxn id="97" idx="2"/>
          </p:cNvCxnSpPr>
          <p:nvPr/>
        </p:nvCxnSpPr>
        <p:spPr>
          <a:xfrm rot="5400000">
            <a:off x="3373246" y="1668326"/>
            <a:ext cx="2418900" cy="2832600"/>
          </a:xfrm>
          <a:prstGeom prst="curvedConnector2">
            <a:avLst/>
          </a:prstGeom>
          <a:noFill/>
          <a:ln cap="flat" cmpd="sng" w="38100">
            <a:solidFill>
              <a:srgbClr val="B1CC1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1" name="Google Shape;101;p22"/>
          <p:cNvCxnSpPr>
            <a:stCxn id="93" idx="2"/>
          </p:cNvCxnSpPr>
          <p:nvPr/>
        </p:nvCxnSpPr>
        <p:spPr>
          <a:xfrm flipH="1" rot="-5400000">
            <a:off x="3329096" y="1595726"/>
            <a:ext cx="2401800" cy="2960700"/>
          </a:xfrm>
          <a:prstGeom prst="curvedConnector2">
            <a:avLst/>
          </a:prstGeom>
          <a:noFill/>
          <a:ln cap="flat" cmpd="sng" w="38100">
            <a:solidFill>
              <a:srgbClr val="98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2" name="Google Shape;102;p22"/>
          <p:cNvCxnSpPr>
            <a:stCxn id="97" idx="2"/>
          </p:cNvCxnSpPr>
          <p:nvPr/>
        </p:nvCxnSpPr>
        <p:spPr>
          <a:xfrm flipH="1" rot="-5400000">
            <a:off x="4795396" y="3078776"/>
            <a:ext cx="2418900" cy="11700"/>
          </a:xfrm>
          <a:prstGeom prst="curvedConnector3">
            <a:avLst>
              <a:gd fmla="val 50000" name="adj1"/>
            </a:avLst>
          </a:prstGeom>
          <a:noFill/>
          <a:ln cap="flat" cmpd="sng" w="38100">
            <a:solidFill>
              <a:srgbClr val="98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3" name="Google Shape;103;p22"/>
          <p:cNvCxnSpPr>
            <a:stCxn id="96" idx="2"/>
          </p:cNvCxnSpPr>
          <p:nvPr/>
        </p:nvCxnSpPr>
        <p:spPr>
          <a:xfrm flipH="1" rot="-5400000">
            <a:off x="4046434" y="2353076"/>
            <a:ext cx="2409600" cy="1453800"/>
          </a:xfrm>
          <a:prstGeom prst="curvedConnector3">
            <a:avLst>
              <a:gd fmla="val 50000" name="adj1"/>
            </a:avLst>
          </a:prstGeom>
          <a:noFill/>
          <a:ln cap="flat" cmpd="sng" w="38100">
            <a:solidFill>
              <a:srgbClr val="98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4" name="Google Shape;104;p22"/>
          <p:cNvSpPr/>
          <p:nvPr/>
        </p:nvSpPr>
        <p:spPr>
          <a:xfrm>
            <a:off x="3751074" y="2815383"/>
            <a:ext cx="1578000" cy="555600"/>
          </a:xfrm>
          <a:prstGeom prst="round2DiagRect">
            <a:avLst>
              <a:gd fmla="val 16667" name="adj1"/>
              <a:gd fmla="val 0" name="adj2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73763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Underlay</a:t>
            </a:r>
            <a:endParaRPr>
              <a:solidFill>
                <a:srgbClr val="073763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73763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Network</a:t>
            </a:r>
            <a:endParaRPr>
              <a:solidFill>
                <a:srgbClr val="073763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cxnSp>
        <p:nvCxnSpPr>
          <p:cNvPr id="105" name="Google Shape;105;p22"/>
          <p:cNvCxnSpPr/>
          <p:nvPr/>
        </p:nvCxnSpPr>
        <p:spPr>
          <a:xfrm flipH="1" rot="-5400000">
            <a:off x="1855984" y="3077426"/>
            <a:ext cx="2418900" cy="31500"/>
          </a:xfrm>
          <a:prstGeom prst="curvedConnector3">
            <a:avLst>
              <a:gd fmla="val 50000" name="adj1"/>
            </a:avLst>
          </a:prstGeom>
          <a:noFill/>
          <a:ln cap="flat" cmpd="sng" w="3810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6" name="Google Shape;106;p22"/>
          <p:cNvCxnSpPr/>
          <p:nvPr/>
        </p:nvCxnSpPr>
        <p:spPr>
          <a:xfrm rot="5400000">
            <a:off x="2610321" y="2380076"/>
            <a:ext cx="2436000" cy="1392000"/>
          </a:xfrm>
          <a:prstGeom prst="curvedConnector3">
            <a:avLst>
              <a:gd fmla="val 50000" name="adj1"/>
            </a:avLst>
          </a:prstGeom>
          <a:noFill/>
          <a:ln cap="flat" cmpd="sng" w="76200">
            <a:solidFill>
              <a:srgbClr val="B1CC1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7" name="Google Shape;107;p22"/>
          <p:cNvCxnSpPr/>
          <p:nvPr/>
        </p:nvCxnSpPr>
        <p:spPr>
          <a:xfrm rot="5400000">
            <a:off x="3373246" y="1659776"/>
            <a:ext cx="2418900" cy="2832600"/>
          </a:xfrm>
          <a:prstGeom prst="curvedConnector2">
            <a:avLst/>
          </a:prstGeom>
          <a:noFill/>
          <a:ln cap="flat" cmpd="sng" w="76200">
            <a:solidFill>
              <a:srgbClr val="B1CC1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8" name="Google Shape;108;p22"/>
          <p:cNvSpPr/>
          <p:nvPr/>
        </p:nvSpPr>
        <p:spPr>
          <a:xfrm>
            <a:off x="2876125" y="2711025"/>
            <a:ext cx="378600" cy="555600"/>
          </a:xfrm>
          <a:prstGeom prst="mathMultiply">
            <a:avLst>
              <a:gd fmla="val 23520" name="adj1"/>
            </a:avLst>
          </a:prstGeom>
          <a:noFill/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09" name="Google Shape;109;p22"/>
          <p:cNvCxnSpPr/>
          <p:nvPr/>
        </p:nvCxnSpPr>
        <p:spPr>
          <a:xfrm flipH="1" rot="-5400000">
            <a:off x="1855946" y="3077426"/>
            <a:ext cx="2418900" cy="31500"/>
          </a:xfrm>
          <a:prstGeom prst="curvedConnector3">
            <a:avLst>
              <a:gd fmla="val 50000" name="adj1"/>
            </a:avLst>
          </a:prstGeom>
          <a:noFill/>
          <a:ln cap="flat" cmpd="sng" w="38100">
            <a:solidFill>
              <a:srgbClr val="B1CC11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  <mc:AlternateContent>
    <mc:Choice Requires="p14">
      <p:transition spd="slow" p14:dur="10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/>
          <p:nvPr>
            <p:ph type="title"/>
          </p:nvPr>
        </p:nvSpPr>
        <p:spPr>
          <a:xfrm>
            <a:off x="469925" y="444900"/>
            <a:ext cx="8204100" cy="410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73763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OVN Logical </a:t>
            </a:r>
            <a:r>
              <a:rPr b="1" lang="en">
                <a:solidFill>
                  <a:srgbClr val="073763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Topology</a:t>
            </a:r>
            <a:endParaRPr b="1">
              <a:solidFill>
                <a:srgbClr val="073763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15" name="Google Shape;115;p23"/>
          <p:cNvSpPr txBox="1"/>
          <p:nvPr>
            <p:ph idx="1" type="body"/>
          </p:nvPr>
        </p:nvSpPr>
        <p:spPr>
          <a:xfrm>
            <a:off x="469925" y="998050"/>
            <a:ext cx="8204100" cy="414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23"/>
          <p:cNvSpPr/>
          <p:nvPr/>
        </p:nvSpPr>
        <p:spPr>
          <a:xfrm>
            <a:off x="860350" y="3028250"/>
            <a:ext cx="607200" cy="250800"/>
          </a:xfrm>
          <a:prstGeom prst="round2DiagRect">
            <a:avLst>
              <a:gd fmla="val 16667" name="adj1"/>
              <a:gd fmla="val 0" name="adj2"/>
            </a:avLst>
          </a:prstGeom>
          <a:solidFill>
            <a:srgbClr val="FFF2CC"/>
          </a:solidFill>
          <a:ln cap="flat" cmpd="sng" w="9525">
            <a:solidFill>
              <a:srgbClr val="3F3F3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073763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VM2</a:t>
            </a:r>
            <a:endParaRPr sz="800">
              <a:solidFill>
                <a:srgbClr val="073763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pic>
        <p:nvPicPr>
          <p:cNvPr id="117" name="Google Shape;11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17921" y="3153397"/>
            <a:ext cx="607200" cy="60769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17921" y="1684357"/>
            <a:ext cx="607200" cy="607696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23"/>
          <p:cNvSpPr/>
          <p:nvPr/>
        </p:nvSpPr>
        <p:spPr>
          <a:xfrm>
            <a:off x="5389928" y="2348343"/>
            <a:ext cx="2057940" cy="1003212"/>
          </a:xfrm>
          <a:prstGeom prst="cloud">
            <a:avLst/>
          </a:prstGeom>
          <a:solidFill>
            <a:srgbClr val="F3F3F3"/>
          </a:solidFill>
          <a:ln cap="flat" cmpd="sng" w="9525">
            <a:solidFill>
              <a:srgbClr val="B7B7B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1C4587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Underlay Network</a:t>
            </a:r>
            <a:endParaRPr>
              <a:solidFill>
                <a:srgbClr val="1C4587"/>
              </a:solidFill>
            </a:endParaRPr>
          </a:p>
        </p:txBody>
      </p:sp>
      <p:sp>
        <p:nvSpPr>
          <p:cNvPr id="120" name="Google Shape;120;p23"/>
          <p:cNvSpPr/>
          <p:nvPr/>
        </p:nvSpPr>
        <p:spPr>
          <a:xfrm rot="5400000">
            <a:off x="4489200" y="2819038"/>
            <a:ext cx="663000" cy="61800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rgbClr val="3F3F3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23"/>
          <p:cNvSpPr/>
          <p:nvPr/>
        </p:nvSpPr>
        <p:spPr>
          <a:xfrm>
            <a:off x="7644703" y="2554263"/>
            <a:ext cx="1217100" cy="336900"/>
          </a:xfrm>
          <a:prstGeom prst="round2DiagRect">
            <a:avLst>
              <a:gd fmla="val 16667" name="adj1"/>
              <a:gd fmla="val 0" name="adj2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800">
                <a:solidFill>
                  <a:srgbClr val="1C4587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External Routers</a:t>
            </a:r>
            <a:endParaRPr b="1" sz="800">
              <a:solidFill>
                <a:srgbClr val="1C4587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cxnSp>
        <p:nvCxnSpPr>
          <p:cNvPr id="122" name="Google Shape;122;p23"/>
          <p:cNvCxnSpPr>
            <a:endCxn id="123" idx="2"/>
          </p:cNvCxnSpPr>
          <p:nvPr/>
        </p:nvCxnSpPr>
        <p:spPr>
          <a:xfrm flipH="1" rot="10800000">
            <a:off x="1467788" y="2849950"/>
            <a:ext cx="467100" cy="340800"/>
          </a:xfrm>
          <a:prstGeom prst="curvedConnector3">
            <a:avLst>
              <a:gd fmla="val 50000" name="adj1"/>
            </a:avLst>
          </a:prstGeom>
          <a:noFill/>
          <a:ln cap="flat" cmpd="sng" w="19050">
            <a:solidFill>
              <a:srgbClr val="3F3F3F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124" name="Google Shape;124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07956" y="2595544"/>
            <a:ext cx="508800" cy="508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5" name="Google Shape;125;p23"/>
          <p:cNvCxnSpPr>
            <a:stCxn id="120" idx="2"/>
            <a:endCxn id="124" idx="3"/>
          </p:cNvCxnSpPr>
          <p:nvPr/>
        </p:nvCxnSpPr>
        <p:spPr>
          <a:xfrm flipH="1">
            <a:off x="3616800" y="2849938"/>
            <a:ext cx="1173000" cy="600"/>
          </a:xfrm>
          <a:prstGeom prst="curvedConnector3">
            <a:avLst>
              <a:gd fmla="val 50002" name="adj1"/>
            </a:avLst>
          </a:prstGeom>
          <a:noFill/>
          <a:ln cap="flat" cmpd="sng" w="19050">
            <a:solidFill>
              <a:srgbClr val="3F3F3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6" name="Google Shape;126;p23"/>
          <p:cNvCxnSpPr>
            <a:stCxn id="118" idx="1"/>
            <a:endCxn id="120" idx="0"/>
          </p:cNvCxnSpPr>
          <p:nvPr/>
        </p:nvCxnSpPr>
        <p:spPr>
          <a:xfrm flipH="1">
            <a:off x="4851521" y="1988205"/>
            <a:ext cx="2966400" cy="861600"/>
          </a:xfrm>
          <a:prstGeom prst="curvedConnector3">
            <a:avLst>
              <a:gd fmla="val 49999" name="adj1"/>
            </a:avLst>
          </a:prstGeom>
          <a:noFill/>
          <a:ln cap="flat" cmpd="sng" w="38100">
            <a:solidFill>
              <a:srgbClr val="B1CC11"/>
            </a:solidFill>
            <a:prstDash val="solid"/>
            <a:round/>
            <a:headEnd len="med" w="med" type="stealth"/>
            <a:tailEnd len="med" w="med" type="stealth"/>
          </a:ln>
        </p:spPr>
      </p:cxnSp>
      <p:cxnSp>
        <p:nvCxnSpPr>
          <p:cNvPr id="127" name="Google Shape;127;p23"/>
          <p:cNvCxnSpPr>
            <a:stCxn id="117" idx="1"/>
            <a:endCxn id="120" idx="0"/>
          </p:cNvCxnSpPr>
          <p:nvPr/>
        </p:nvCxnSpPr>
        <p:spPr>
          <a:xfrm rot="10800000">
            <a:off x="4851521" y="2850045"/>
            <a:ext cx="2966400" cy="607200"/>
          </a:xfrm>
          <a:prstGeom prst="curvedConnector3">
            <a:avLst>
              <a:gd fmla="val 49999" name="adj1"/>
            </a:avLst>
          </a:prstGeom>
          <a:noFill/>
          <a:ln cap="flat" cmpd="sng" w="38100">
            <a:solidFill>
              <a:srgbClr val="B1CC11"/>
            </a:solidFill>
            <a:prstDash val="solid"/>
            <a:round/>
            <a:headEnd len="med" w="med" type="stealth"/>
            <a:tailEnd len="med" w="med" type="stealth"/>
          </a:ln>
        </p:spPr>
      </p:cxnSp>
      <p:cxnSp>
        <p:nvCxnSpPr>
          <p:cNvPr id="128" name="Google Shape;128;p23"/>
          <p:cNvCxnSpPr>
            <a:stCxn id="123" idx="0"/>
            <a:endCxn id="124" idx="1"/>
          </p:cNvCxnSpPr>
          <p:nvPr/>
        </p:nvCxnSpPr>
        <p:spPr>
          <a:xfrm>
            <a:off x="1996688" y="2849950"/>
            <a:ext cx="1111200" cy="600"/>
          </a:xfrm>
          <a:prstGeom prst="curvedConnector3">
            <a:avLst>
              <a:gd fmla="val 50003" name="adj1"/>
            </a:avLst>
          </a:prstGeom>
          <a:noFill/>
          <a:ln cap="flat" cmpd="sng" w="19050">
            <a:solidFill>
              <a:srgbClr val="3F3F3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29" name="Google Shape;129;p23"/>
          <p:cNvSpPr/>
          <p:nvPr/>
        </p:nvSpPr>
        <p:spPr>
          <a:xfrm>
            <a:off x="2804328" y="3259813"/>
            <a:ext cx="1217100" cy="336900"/>
          </a:xfrm>
          <a:prstGeom prst="round2DiagRect">
            <a:avLst>
              <a:gd fmla="val 16667" name="adj1"/>
              <a:gd fmla="val 0" name="adj2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1C4587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Logical</a:t>
            </a:r>
            <a:r>
              <a:rPr b="1" lang="en" sz="1000">
                <a:solidFill>
                  <a:srgbClr val="1C4587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Router</a:t>
            </a:r>
            <a:endParaRPr b="1" sz="1000">
              <a:solidFill>
                <a:srgbClr val="1C4587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30" name="Google Shape;130;p23"/>
          <p:cNvSpPr/>
          <p:nvPr/>
        </p:nvSpPr>
        <p:spPr>
          <a:xfrm>
            <a:off x="4346351" y="3346475"/>
            <a:ext cx="1050000" cy="336900"/>
          </a:xfrm>
          <a:prstGeom prst="round2DiagRect">
            <a:avLst>
              <a:gd fmla="val 16667" name="adj1"/>
              <a:gd fmla="val 0" name="adj2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1C4587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Logical Switch</a:t>
            </a:r>
            <a:endParaRPr b="1" sz="1000">
              <a:solidFill>
                <a:srgbClr val="1C4587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23" name="Google Shape;123;p23"/>
          <p:cNvSpPr/>
          <p:nvPr/>
        </p:nvSpPr>
        <p:spPr>
          <a:xfrm rot="5400000">
            <a:off x="1634288" y="2819050"/>
            <a:ext cx="663000" cy="61800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rgbClr val="3F3F3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23"/>
          <p:cNvSpPr/>
          <p:nvPr/>
        </p:nvSpPr>
        <p:spPr>
          <a:xfrm>
            <a:off x="2381750" y="1836775"/>
            <a:ext cx="2058000" cy="60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8D8D8"/>
              </a:buClr>
              <a:buSzPts val="1000"/>
              <a:buFont typeface="Arial"/>
              <a:buNone/>
            </a:pPr>
            <a:r>
              <a:rPr b="1" lang="en" sz="1000">
                <a:solidFill>
                  <a:srgbClr val="073763"/>
                </a:solidFill>
              </a:rPr>
              <a:t>                     R</a:t>
            </a:r>
            <a:r>
              <a:rPr b="1" i="0" lang="en" sz="1000" u="none" cap="none" strike="noStrike">
                <a:solidFill>
                  <a:srgbClr val="073763"/>
                </a:solidFill>
              </a:rPr>
              <a:t>out</a:t>
            </a:r>
            <a:r>
              <a:rPr b="1" lang="en" sz="1000">
                <a:solidFill>
                  <a:srgbClr val="073763"/>
                </a:solidFill>
              </a:rPr>
              <a:t>e</a:t>
            </a:r>
            <a:r>
              <a:rPr b="1" i="0" lang="en" sz="1000" u="none" cap="none" strike="noStrike">
                <a:solidFill>
                  <a:srgbClr val="073763"/>
                </a:solidFill>
              </a:rPr>
              <a:t> table</a:t>
            </a:r>
            <a:endParaRPr b="1">
              <a:solidFill>
                <a:srgbClr val="073763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8D8D8"/>
              </a:buClr>
              <a:buSzPts val="1000"/>
              <a:buFont typeface="Arial"/>
              <a:buNone/>
            </a:pPr>
            <a:r>
              <a:rPr lang="en" sz="1000">
                <a:solidFill>
                  <a:srgbClr val="073763"/>
                </a:solidFill>
              </a:rPr>
              <a:t>    </a:t>
            </a:r>
            <a:r>
              <a:rPr lang="en" sz="1100">
                <a:solidFill>
                  <a:srgbClr val="073763"/>
                </a:solidFill>
              </a:rPr>
              <a:t> </a:t>
            </a:r>
            <a:r>
              <a:rPr b="0" i="0" lang="en" sz="1100" u="none" cap="none" strike="noStrik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IPv4 Routes    </a:t>
            </a:r>
            <a:endParaRPr sz="1100">
              <a:solidFill>
                <a:srgbClr val="073763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8D8D8"/>
              </a:buClr>
              <a:buSzPts val="1000"/>
              <a:buFont typeface="Arial"/>
              <a:buNone/>
            </a:pPr>
            <a:r>
              <a:rPr b="0" i="0" lang="en" sz="1100" u="none" cap="none" strike="noStrik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      0.</a:t>
            </a:r>
            <a:r>
              <a:rPr lang="en" sz="1100">
                <a:solidFill>
                  <a:srgbClr val="073763"/>
                </a:solidFill>
              </a:rPr>
              <a:t>0.0.0/0</a:t>
            </a:r>
            <a:r>
              <a:rPr b="0" i="0" lang="en" sz="1100" u="none" cap="none" strike="noStrik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        </a:t>
            </a:r>
            <a:r>
              <a:rPr lang="en" sz="1100">
                <a:solidFill>
                  <a:srgbClr val="073763"/>
                </a:solidFill>
              </a:rPr>
              <a:t>VIP</a:t>
            </a:r>
            <a:endParaRPr b="0" i="0" sz="1100" u="none" cap="none" strike="noStrik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23"/>
          <p:cNvSpPr/>
          <p:nvPr/>
        </p:nvSpPr>
        <p:spPr>
          <a:xfrm>
            <a:off x="860350" y="2456500"/>
            <a:ext cx="607200" cy="250800"/>
          </a:xfrm>
          <a:prstGeom prst="round2DiagRect">
            <a:avLst>
              <a:gd fmla="val 16667" name="adj1"/>
              <a:gd fmla="val 0" name="adj2"/>
            </a:avLst>
          </a:prstGeom>
          <a:solidFill>
            <a:srgbClr val="FFF2CC"/>
          </a:solidFill>
          <a:ln cap="flat" cmpd="sng" w="9525">
            <a:solidFill>
              <a:srgbClr val="3F3F3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073763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VM1</a:t>
            </a:r>
            <a:endParaRPr sz="800">
              <a:solidFill>
                <a:srgbClr val="073763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cxnSp>
        <p:nvCxnSpPr>
          <p:cNvPr id="133" name="Google Shape;133;p23"/>
          <p:cNvCxnSpPr>
            <a:stCxn id="132" idx="0"/>
            <a:endCxn id="123" idx="2"/>
          </p:cNvCxnSpPr>
          <p:nvPr/>
        </p:nvCxnSpPr>
        <p:spPr>
          <a:xfrm>
            <a:off x="1467550" y="2581900"/>
            <a:ext cx="467400" cy="268200"/>
          </a:xfrm>
          <a:prstGeom prst="curvedConnector3">
            <a:avLst>
              <a:gd fmla="val 49994" name="adj1"/>
            </a:avLst>
          </a:prstGeom>
          <a:noFill/>
          <a:ln cap="flat" cmpd="sng" w="19050">
            <a:solidFill>
              <a:srgbClr val="3F3F3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34" name="Google Shape;134;p23"/>
          <p:cNvSpPr/>
          <p:nvPr/>
        </p:nvSpPr>
        <p:spPr>
          <a:xfrm>
            <a:off x="4851600" y="1087850"/>
            <a:ext cx="1806300" cy="1204200"/>
          </a:xfrm>
          <a:prstGeom prst="wedgeRoundRectCallout">
            <a:avLst>
              <a:gd fmla="val -44641" name="adj1"/>
              <a:gd fmla="val 77747" name="adj2"/>
              <a:gd fmla="val 0" name="adj3"/>
            </a:avLst>
          </a:prstGeom>
          <a:solidFill>
            <a:srgbClr val="EFEFE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73763"/>
                </a:solidFill>
              </a:rPr>
              <a:t>Configure FWD_GROUP</a:t>
            </a:r>
            <a:endParaRPr>
              <a:solidFill>
                <a:srgbClr val="073763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73763"/>
                </a:solidFill>
              </a:rPr>
              <a:t>(VIP, VMAC, lsp1..lspn)</a:t>
            </a:r>
            <a:endParaRPr>
              <a:solidFill>
                <a:srgbClr val="073763"/>
              </a:solidFill>
            </a:endParaRPr>
          </a:p>
        </p:txBody>
      </p:sp>
      <p:sp>
        <p:nvSpPr>
          <p:cNvPr id="135" name="Google Shape;135;p23"/>
          <p:cNvSpPr/>
          <p:nvPr/>
        </p:nvSpPr>
        <p:spPr>
          <a:xfrm>
            <a:off x="3959925" y="3683375"/>
            <a:ext cx="4465200" cy="8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073763"/>
                </a:solidFill>
              </a:rPr>
              <a:t>table=13 (ls_in_l2_lkup )</a:t>
            </a:r>
            <a:endParaRPr b="1" sz="1200">
              <a:solidFill>
                <a:srgbClr val="073763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073763"/>
                </a:solidFill>
              </a:rPr>
              <a:t> match=(eth.dst == VMAC), action=(fwd_group("lsp1".."lspn");)</a:t>
            </a:r>
            <a:endParaRPr sz="1200">
              <a:solidFill>
                <a:srgbClr val="073763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8D8D8"/>
              </a:buClr>
              <a:buSzPts val="1000"/>
              <a:buFont typeface="Arial"/>
              <a:buNone/>
            </a:pPr>
            <a:r>
              <a:t/>
            </a:r>
            <a:endParaRPr b="1" sz="1000">
              <a:solidFill>
                <a:srgbClr val="073763"/>
              </a:solidFill>
            </a:endParaRPr>
          </a:p>
        </p:txBody>
      </p:sp>
      <p:cxnSp>
        <p:nvCxnSpPr>
          <p:cNvPr id="136" name="Google Shape;136;p23"/>
          <p:cNvCxnSpPr/>
          <p:nvPr/>
        </p:nvCxnSpPr>
        <p:spPr>
          <a:xfrm>
            <a:off x="3334500" y="2348350"/>
            <a:ext cx="282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4"/>
          <p:cNvSpPr txBox="1"/>
          <p:nvPr>
            <p:ph type="title"/>
          </p:nvPr>
        </p:nvSpPr>
        <p:spPr>
          <a:xfrm>
            <a:off x="469925" y="444900"/>
            <a:ext cx="8204100" cy="410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73763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Datapath</a:t>
            </a:r>
            <a:endParaRPr b="1">
              <a:solidFill>
                <a:srgbClr val="073763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42" name="Google Shape;142;p24"/>
          <p:cNvSpPr txBox="1"/>
          <p:nvPr>
            <p:ph idx="1" type="body"/>
          </p:nvPr>
        </p:nvSpPr>
        <p:spPr>
          <a:xfrm>
            <a:off x="469925" y="998050"/>
            <a:ext cx="8204100" cy="414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24"/>
          <p:cNvSpPr/>
          <p:nvPr/>
        </p:nvSpPr>
        <p:spPr>
          <a:xfrm>
            <a:off x="5572215" y="1622226"/>
            <a:ext cx="2057940" cy="1294488"/>
          </a:xfrm>
          <a:prstGeom prst="cloud">
            <a:avLst/>
          </a:prstGeom>
          <a:solidFill>
            <a:srgbClr val="F3F3F3"/>
          </a:solidFill>
          <a:ln cap="flat" cmpd="sng" w="9525">
            <a:solidFill>
              <a:srgbClr val="B7B7B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073763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Underlay Network</a:t>
            </a:r>
            <a:endParaRPr>
              <a:solidFill>
                <a:srgbClr val="073763"/>
              </a:solidFill>
            </a:endParaRPr>
          </a:p>
        </p:txBody>
      </p:sp>
      <p:sp>
        <p:nvSpPr>
          <p:cNvPr id="144" name="Google Shape;144;p24"/>
          <p:cNvSpPr/>
          <p:nvPr/>
        </p:nvSpPr>
        <p:spPr>
          <a:xfrm>
            <a:off x="2566028" y="2850250"/>
            <a:ext cx="1217100" cy="336900"/>
          </a:xfrm>
          <a:prstGeom prst="round2DiagRect">
            <a:avLst>
              <a:gd fmla="val 16667" name="adj1"/>
              <a:gd fmla="val 0" name="adj2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1C4587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Logical Router</a:t>
            </a:r>
            <a:endParaRPr b="1" sz="1000">
              <a:solidFill>
                <a:srgbClr val="1C4587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45" name="Google Shape;145;p24"/>
          <p:cNvSpPr/>
          <p:nvPr/>
        </p:nvSpPr>
        <p:spPr>
          <a:xfrm>
            <a:off x="4061526" y="2871888"/>
            <a:ext cx="1050000" cy="336900"/>
          </a:xfrm>
          <a:prstGeom prst="round2DiagRect">
            <a:avLst>
              <a:gd fmla="val 16667" name="adj1"/>
              <a:gd fmla="val 0" name="adj2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1C4587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Logical Switch</a:t>
            </a:r>
            <a:endParaRPr b="1" sz="1000">
              <a:solidFill>
                <a:srgbClr val="1C4587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46" name="Google Shape;146;p24"/>
          <p:cNvSpPr/>
          <p:nvPr/>
        </p:nvSpPr>
        <p:spPr>
          <a:xfrm rot="5400000">
            <a:off x="1768463" y="2365800"/>
            <a:ext cx="663000" cy="61800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rgbClr val="3F3F3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47" name="Google Shape;147;p24"/>
          <p:cNvCxnSpPr/>
          <p:nvPr/>
        </p:nvCxnSpPr>
        <p:spPr>
          <a:xfrm>
            <a:off x="3596275" y="1978900"/>
            <a:ext cx="838500" cy="2400"/>
          </a:xfrm>
          <a:prstGeom prst="straightConnector1">
            <a:avLst/>
          </a:prstGeom>
          <a:noFill/>
          <a:ln cap="flat" cmpd="sng" w="28575">
            <a:solidFill>
              <a:srgbClr val="3C78D8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48" name="Google Shape;148;p24"/>
          <p:cNvSpPr/>
          <p:nvPr/>
        </p:nvSpPr>
        <p:spPr>
          <a:xfrm>
            <a:off x="672575" y="2575013"/>
            <a:ext cx="607200" cy="250800"/>
          </a:xfrm>
          <a:prstGeom prst="round2DiagRect">
            <a:avLst>
              <a:gd fmla="val 16667" name="adj1"/>
              <a:gd fmla="val 0" name="adj2"/>
            </a:avLst>
          </a:prstGeom>
          <a:solidFill>
            <a:srgbClr val="FFF2CC"/>
          </a:solidFill>
          <a:ln cap="flat" cmpd="sng" w="9525">
            <a:solidFill>
              <a:srgbClr val="3F3F3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1C4587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VM2</a:t>
            </a:r>
            <a:endParaRPr sz="800">
              <a:solidFill>
                <a:srgbClr val="1C4587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pic>
        <p:nvPicPr>
          <p:cNvPr id="149" name="Google Shape;149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30146" y="2700159"/>
            <a:ext cx="607200" cy="607696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30146" y="1231120"/>
            <a:ext cx="607200" cy="607696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4"/>
          <p:cNvSpPr/>
          <p:nvPr/>
        </p:nvSpPr>
        <p:spPr>
          <a:xfrm rot="5400000">
            <a:off x="4301425" y="2365800"/>
            <a:ext cx="663000" cy="61800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rgbClr val="3F3F3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24"/>
          <p:cNvSpPr/>
          <p:nvPr/>
        </p:nvSpPr>
        <p:spPr>
          <a:xfrm>
            <a:off x="7456928" y="2101025"/>
            <a:ext cx="1217100" cy="336900"/>
          </a:xfrm>
          <a:prstGeom prst="round2DiagRect">
            <a:avLst>
              <a:gd fmla="val 16667" name="adj1"/>
              <a:gd fmla="val 0" name="adj2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800">
                <a:solidFill>
                  <a:srgbClr val="1C4587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External Routers</a:t>
            </a:r>
            <a:endParaRPr b="1" sz="800">
              <a:solidFill>
                <a:srgbClr val="1C4587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cxnSp>
        <p:nvCxnSpPr>
          <p:cNvPr id="153" name="Google Shape;153;p24"/>
          <p:cNvCxnSpPr>
            <a:endCxn id="146" idx="2"/>
          </p:cNvCxnSpPr>
          <p:nvPr/>
        </p:nvCxnSpPr>
        <p:spPr>
          <a:xfrm flipH="1" rot="10800000">
            <a:off x="1280063" y="2396700"/>
            <a:ext cx="789000" cy="340800"/>
          </a:xfrm>
          <a:prstGeom prst="curvedConnector3">
            <a:avLst>
              <a:gd fmla="val 50000" name="adj1"/>
            </a:avLst>
          </a:prstGeom>
          <a:noFill/>
          <a:ln cap="flat" cmpd="sng" w="19050">
            <a:solidFill>
              <a:srgbClr val="3F3F3F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154" name="Google Shape;154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920181" y="2142306"/>
            <a:ext cx="508800" cy="508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5" name="Google Shape;155;p24"/>
          <p:cNvCxnSpPr>
            <a:stCxn id="151" idx="2"/>
            <a:endCxn id="154" idx="3"/>
          </p:cNvCxnSpPr>
          <p:nvPr/>
        </p:nvCxnSpPr>
        <p:spPr>
          <a:xfrm flipH="1">
            <a:off x="3429025" y="2396700"/>
            <a:ext cx="1173000" cy="600"/>
          </a:xfrm>
          <a:prstGeom prst="curvedConnector3">
            <a:avLst>
              <a:gd fmla="val 50002" name="adj1"/>
            </a:avLst>
          </a:prstGeom>
          <a:noFill/>
          <a:ln cap="flat" cmpd="sng" w="19050">
            <a:solidFill>
              <a:srgbClr val="3F3F3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6" name="Google Shape;156;p24"/>
          <p:cNvCxnSpPr>
            <a:stCxn id="150" idx="1"/>
            <a:endCxn id="151" idx="0"/>
          </p:cNvCxnSpPr>
          <p:nvPr/>
        </p:nvCxnSpPr>
        <p:spPr>
          <a:xfrm flipH="1">
            <a:off x="4663746" y="1534968"/>
            <a:ext cx="2966400" cy="861600"/>
          </a:xfrm>
          <a:prstGeom prst="curvedConnector3">
            <a:avLst>
              <a:gd fmla="val 49999" name="adj1"/>
            </a:avLst>
          </a:prstGeom>
          <a:noFill/>
          <a:ln cap="flat" cmpd="sng" w="38100">
            <a:solidFill>
              <a:srgbClr val="B1CC11"/>
            </a:solidFill>
            <a:prstDash val="solid"/>
            <a:round/>
            <a:headEnd len="med" w="med" type="stealth"/>
            <a:tailEnd len="med" w="med" type="stealth"/>
          </a:ln>
        </p:spPr>
      </p:cxnSp>
      <p:cxnSp>
        <p:nvCxnSpPr>
          <p:cNvPr id="157" name="Google Shape;157;p24"/>
          <p:cNvCxnSpPr>
            <a:stCxn id="149" idx="1"/>
            <a:endCxn id="151" idx="0"/>
          </p:cNvCxnSpPr>
          <p:nvPr/>
        </p:nvCxnSpPr>
        <p:spPr>
          <a:xfrm rot="10800000">
            <a:off x="4663746" y="2396808"/>
            <a:ext cx="2966400" cy="607200"/>
          </a:xfrm>
          <a:prstGeom prst="curvedConnector3">
            <a:avLst>
              <a:gd fmla="val 49999" name="adj1"/>
            </a:avLst>
          </a:prstGeom>
          <a:noFill/>
          <a:ln cap="flat" cmpd="sng" w="38100">
            <a:solidFill>
              <a:srgbClr val="B1CC11"/>
            </a:solidFill>
            <a:prstDash val="solid"/>
            <a:round/>
            <a:headEnd len="med" w="med" type="stealth"/>
            <a:tailEnd len="med" w="med" type="stealth"/>
          </a:ln>
        </p:spPr>
      </p:cxnSp>
      <p:cxnSp>
        <p:nvCxnSpPr>
          <p:cNvPr id="158" name="Google Shape;158;p24"/>
          <p:cNvCxnSpPr>
            <a:stCxn id="146" idx="0"/>
            <a:endCxn id="154" idx="1"/>
          </p:cNvCxnSpPr>
          <p:nvPr/>
        </p:nvCxnSpPr>
        <p:spPr>
          <a:xfrm>
            <a:off x="2130863" y="2396700"/>
            <a:ext cx="789300" cy="600"/>
          </a:xfrm>
          <a:prstGeom prst="curvedConnector3">
            <a:avLst>
              <a:gd fmla="val 50001" name="adj1"/>
            </a:avLst>
          </a:prstGeom>
          <a:noFill/>
          <a:ln cap="flat" cmpd="sng" w="19050">
            <a:solidFill>
              <a:srgbClr val="3F3F3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59" name="Google Shape;159;p24"/>
          <p:cNvSpPr/>
          <p:nvPr/>
        </p:nvSpPr>
        <p:spPr>
          <a:xfrm>
            <a:off x="672575" y="2003263"/>
            <a:ext cx="607200" cy="250800"/>
          </a:xfrm>
          <a:prstGeom prst="round2DiagRect">
            <a:avLst>
              <a:gd fmla="val 16667" name="adj1"/>
              <a:gd fmla="val 0" name="adj2"/>
            </a:avLst>
          </a:prstGeom>
          <a:solidFill>
            <a:srgbClr val="FFF2CC"/>
          </a:solidFill>
          <a:ln cap="flat" cmpd="sng" w="9525">
            <a:solidFill>
              <a:srgbClr val="3F3F3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1C4587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VM1</a:t>
            </a:r>
            <a:endParaRPr sz="800">
              <a:solidFill>
                <a:srgbClr val="1C4587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cxnSp>
        <p:nvCxnSpPr>
          <p:cNvPr id="160" name="Google Shape;160;p24"/>
          <p:cNvCxnSpPr>
            <a:stCxn id="159" idx="0"/>
            <a:endCxn id="146" idx="2"/>
          </p:cNvCxnSpPr>
          <p:nvPr/>
        </p:nvCxnSpPr>
        <p:spPr>
          <a:xfrm>
            <a:off x="1279775" y="2128663"/>
            <a:ext cx="789300" cy="267900"/>
          </a:xfrm>
          <a:prstGeom prst="curvedConnector3">
            <a:avLst>
              <a:gd fmla="val 49999" name="adj1"/>
            </a:avLst>
          </a:prstGeom>
          <a:noFill/>
          <a:ln cap="flat" cmpd="sng" w="19050">
            <a:solidFill>
              <a:srgbClr val="3F3F3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61" name="Google Shape;161;p24"/>
          <p:cNvSpPr/>
          <p:nvPr/>
        </p:nvSpPr>
        <p:spPr>
          <a:xfrm>
            <a:off x="2790750" y="1442450"/>
            <a:ext cx="2411400" cy="41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8D8D8"/>
              </a:buClr>
              <a:buSzPts val="1000"/>
              <a:buFont typeface="Arial"/>
              <a:buNone/>
            </a:pPr>
            <a:r>
              <a:rPr b="1" lang="en" sz="1200">
                <a:solidFill>
                  <a:srgbClr val="073763"/>
                </a:solidFill>
              </a:rPr>
              <a:t>      ARP Request (VIP)</a:t>
            </a:r>
            <a:endParaRPr b="0" i="0" sz="1200" u="none" cap="none" strike="noStrik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62" name="Google Shape;162;p24"/>
          <p:cNvCxnSpPr/>
          <p:nvPr/>
        </p:nvCxnSpPr>
        <p:spPr>
          <a:xfrm>
            <a:off x="1279775" y="1644338"/>
            <a:ext cx="840900" cy="6900"/>
          </a:xfrm>
          <a:prstGeom prst="straightConnector1">
            <a:avLst/>
          </a:prstGeom>
          <a:noFill/>
          <a:ln cap="flat" cmpd="sng" w="28575">
            <a:solidFill>
              <a:srgbClr val="3C78D8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63" name="Google Shape;163;p24"/>
          <p:cNvSpPr/>
          <p:nvPr/>
        </p:nvSpPr>
        <p:spPr>
          <a:xfrm>
            <a:off x="3427225" y="1479350"/>
            <a:ext cx="2411400" cy="33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8D8D8"/>
              </a:buClr>
              <a:buSzPts val="1000"/>
              <a:buFont typeface="Arial"/>
              <a:buNone/>
            </a:pPr>
            <a:r>
              <a:rPr b="1" lang="en" sz="1200">
                <a:solidFill>
                  <a:srgbClr val="073763"/>
                </a:solidFill>
              </a:rPr>
              <a:t>      ARP Reply (VMAC)</a:t>
            </a:r>
            <a:endParaRPr b="0" i="0" sz="1200" u="none" cap="none" strike="noStrik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64" name="Google Shape;164;p24"/>
          <p:cNvCxnSpPr/>
          <p:nvPr/>
        </p:nvCxnSpPr>
        <p:spPr>
          <a:xfrm>
            <a:off x="3595075" y="2103025"/>
            <a:ext cx="840900" cy="6900"/>
          </a:xfrm>
          <a:prstGeom prst="straightConnector1">
            <a:avLst/>
          </a:prstGeom>
          <a:noFill/>
          <a:ln cap="flat" cmpd="sng" w="28575">
            <a:solidFill>
              <a:srgbClr val="3C78D8"/>
            </a:solidFill>
            <a:prstDash val="solid"/>
            <a:round/>
            <a:headEnd len="med" w="med" type="triangle"/>
            <a:tailEnd len="med" w="med" type="none"/>
          </a:ln>
        </p:spPr>
      </p:cxnSp>
      <p:sp>
        <p:nvSpPr>
          <p:cNvPr id="165" name="Google Shape;165;p24"/>
          <p:cNvSpPr/>
          <p:nvPr/>
        </p:nvSpPr>
        <p:spPr>
          <a:xfrm>
            <a:off x="3637150" y="3208800"/>
            <a:ext cx="5019600" cy="12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073763"/>
                </a:solidFill>
              </a:rPr>
              <a:t>dl_dst=VMAC  actions=group:1</a:t>
            </a:r>
            <a:endParaRPr sz="1200">
              <a:solidFill>
                <a:srgbClr val="073763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073763"/>
                </a:solidFill>
              </a:rPr>
              <a:t>group_id=1, </a:t>
            </a:r>
            <a:r>
              <a:rPr b="1" lang="en" sz="1200">
                <a:solidFill>
                  <a:srgbClr val="073763"/>
                </a:solidFill>
              </a:rPr>
              <a:t>type=select,selection_method=dp_hash,</a:t>
            </a:r>
            <a:r>
              <a:rPr lang="en" sz="1200">
                <a:solidFill>
                  <a:srgbClr val="073763"/>
                </a:solidFill>
              </a:rPr>
              <a:t> bucket=actions=load:0x2-&gt;NXM_NX_REG15, resubmit(,32), </a:t>
            </a:r>
            <a:endParaRPr sz="1200">
              <a:solidFill>
                <a:srgbClr val="073763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073763"/>
                </a:solidFill>
              </a:rPr>
              <a:t>bucket=actions=load:0x3-&gt;NXM_NX_REG15, resubmit(,32)</a:t>
            </a:r>
            <a:endParaRPr sz="1200">
              <a:solidFill>
                <a:srgbClr val="073763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  <a:latin typeface="Source Sans Pro Light"/>
              <a:ea typeface="Source Sans Pro Light"/>
              <a:cs typeface="Source Sans Pro Light"/>
              <a:sym typeface="Source Sans Pro Light"/>
            </a:endParaRPr>
          </a:p>
        </p:txBody>
      </p:sp>
      <p:sp>
        <p:nvSpPr>
          <p:cNvPr id="166" name="Google Shape;166;p24"/>
          <p:cNvSpPr/>
          <p:nvPr/>
        </p:nvSpPr>
        <p:spPr>
          <a:xfrm>
            <a:off x="3349525" y="1510800"/>
            <a:ext cx="1332000" cy="41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8D8D8"/>
              </a:buClr>
              <a:buSzPts val="1000"/>
              <a:buFont typeface="Arial"/>
              <a:buNone/>
            </a:pPr>
            <a:r>
              <a:rPr b="1" lang="en" sz="1200">
                <a:solidFill>
                  <a:srgbClr val="073763"/>
                </a:solidFill>
              </a:rPr>
              <a:t>Data Traffic</a:t>
            </a:r>
            <a:endParaRPr b="0" i="0" sz="1200" u="none" cap="none" strike="noStrik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1" name="Google Shape;171;p25"/>
          <p:cNvCxnSpPr/>
          <p:nvPr/>
        </p:nvCxnSpPr>
        <p:spPr>
          <a:xfrm flipH="1" rot="10800000">
            <a:off x="1904900" y="1172712"/>
            <a:ext cx="3692700" cy="925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triangle"/>
            <a:tailEnd len="med" w="med" type="triangle"/>
          </a:ln>
        </p:spPr>
      </p:cxnSp>
      <p:sp>
        <p:nvSpPr>
          <p:cNvPr id="172" name="Google Shape;172;p25"/>
          <p:cNvSpPr txBox="1"/>
          <p:nvPr>
            <p:ph type="title"/>
          </p:nvPr>
        </p:nvSpPr>
        <p:spPr>
          <a:xfrm>
            <a:off x="469925" y="444900"/>
            <a:ext cx="8204100" cy="410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73763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Liveness Detection</a:t>
            </a:r>
            <a:endParaRPr b="1">
              <a:solidFill>
                <a:srgbClr val="073763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73" name="Google Shape;173;p25"/>
          <p:cNvSpPr txBox="1"/>
          <p:nvPr>
            <p:ph idx="1" type="body"/>
          </p:nvPr>
        </p:nvSpPr>
        <p:spPr>
          <a:xfrm>
            <a:off x="469925" y="998050"/>
            <a:ext cx="8204100" cy="414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25"/>
          <p:cNvSpPr/>
          <p:nvPr/>
        </p:nvSpPr>
        <p:spPr>
          <a:xfrm>
            <a:off x="1257526" y="2902288"/>
            <a:ext cx="1050000" cy="336900"/>
          </a:xfrm>
          <a:prstGeom prst="round2DiagRect">
            <a:avLst>
              <a:gd fmla="val 16667" name="adj1"/>
              <a:gd fmla="val 0" name="adj2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1C4587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Hypervisor</a:t>
            </a:r>
            <a:endParaRPr b="1" sz="1000">
              <a:solidFill>
                <a:srgbClr val="1C4587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75" name="Google Shape;175;p25"/>
          <p:cNvSpPr/>
          <p:nvPr/>
        </p:nvSpPr>
        <p:spPr>
          <a:xfrm>
            <a:off x="3003884" y="1641038"/>
            <a:ext cx="2675916" cy="1294488"/>
          </a:xfrm>
          <a:prstGeom prst="cloud">
            <a:avLst/>
          </a:prstGeom>
          <a:solidFill>
            <a:srgbClr val="F3F3F3"/>
          </a:solidFill>
          <a:ln cap="flat" cmpd="sng" w="9525">
            <a:solidFill>
              <a:srgbClr val="B7B7B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073763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Underlay Network</a:t>
            </a:r>
            <a:endParaRPr>
              <a:solidFill>
                <a:srgbClr val="073763"/>
              </a:solidFill>
            </a:endParaRPr>
          </a:p>
        </p:txBody>
      </p:sp>
      <p:pic>
        <p:nvPicPr>
          <p:cNvPr id="176" name="Google Shape;176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679801" y="2718975"/>
            <a:ext cx="607700" cy="60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7" name="Google Shape;177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679811" y="1249931"/>
            <a:ext cx="607696" cy="607696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Google Shape;178;p25"/>
          <p:cNvSpPr/>
          <p:nvPr/>
        </p:nvSpPr>
        <p:spPr>
          <a:xfrm>
            <a:off x="5454577" y="2119837"/>
            <a:ext cx="1582595" cy="336900"/>
          </a:xfrm>
          <a:prstGeom prst="round2DiagRect">
            <a:avLst>
              <a:gd fmla="val 16667" name="adj1"/>
              <a:gd fmla="val 0" name="adj2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800">
                <a:solidFill>
                  <a:srgbClr val="1C4587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External Routers</a:t>
            </a:r>
            <a:endParaRPr b="1" sz="800">
              <a:solidFill>
                <a:srgbClr val="1C4587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cxnSp>
        <p:nvCxnSpPr>
          <p:cNvPr id="179" name="Google Shape;179;p25"/>
          <p:cNvCxnSpPr>
            <a:stCxn id="177" idx="1"/>
            <a:endCxn id="180" idx="0"/>
          </p:cNvCxnSpPr>
          <p:nvPr/>
        </p:nvCxnSpPr>
        <p:spPr>
          <a:xfrm flipH="1">
            <a:off x="1822711" y="1553780"/>
            <a:ext cx="3857100" cy="861600"/>
          </a:xfrm>
          <a:prstGeom prst="curvedConnector3">
            <a:avLst>
              <a:gd fmla="val 50000" name="adj1"/>
            </a:avLst>
          </a:prstGeom>
          <a:noFill/>
          <a:ln cap="flat" cmpd="sng" w="38100">
            <a:solidFill>
              <a:srgbClr val="B1CC11"/>
            </a:solidFill>
            <a:prstDash val="solid"/>
            <a:round/>
            <a:headEnd len="med" w="med" type="stealth"/>
            <a:tailEnd len="med" w="med" type="stealth"/>
          </a:ln>
        </p:spPr>
      </p:cxnSp>
      <p:cxnSp>
        <p:nvCxnSpPr>
          <p:cNvPr id="181" name="Google Shape;181;p25"/>
          <p:cNvCxnSpPr>
            <a:stCxn id="176" idx="1"/>
            <a:endCxn id="180" idx="0"/>
          </p:cNvCxnSpPr>
          <p:nvPr/>
        </p:nvCxnSpPr>
        <p:spPr>
          <a:xfrm rot="10800000">
            <a:off x="1822701" y="2415625"/>
            <a:ext cx="3857100" cy="607200"/>
          </a:xfrm>
          <a:prstGeom prst="curvedConnector3">
            <a:avLst>
              <a:gd fmla="val 50000" name="adj1"/>
            </a:avLst>
          </a:prstGeom>
          <a:noFill/>
          <a:ln cap="flat" cmpd="sng" w="38100">
            <a:solidFill>
              <a:srgbClr val="B1CC11"/>
            </a:solidFill>
            <a:prstDash val="solid"/>
            <a:round/>
            <a:headEnd len="med" w="med" type="stealth"/>
            <a:tailEnd len="med" w="med" type="stealth"/>
          </a:ln>
        </p:spPr>
      </p:cxnSp>
      <p:sp>
        <p:nvSpPr>
          <p:cNvPr id="182" name="Google Shape;182;p25"/>
          <p:cNvSpPr/>
          <p:nvPr/>
        </p:nvSpPr>
        <p:spPr>
          <a:xfrm>
            <a:off x="1160025" y="3394500"/>
            <a:ext cx="6215400" cy="15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073763"/>
                </a:solidFill>
              </a:rPr>
              <a:t>dl_dst=VMAC  actions=group:1</a:t>
            </a:r>
            <a:endParaRPr>
              <a:solidFill>
                <a:srgbClr val="073763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073763"/>
                </a:solidFill>
              </a:rPr>
              <a:t>group_id=1, type=select,selection_method=dp_hash, </a:t>
            </a:r>
            <a:endParaRPr>
              <a:solidFill>
                <a:srgbClr val="073763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073763"/>
                </a:solidFill>
              </a:rPr>
              <a:t>bucket=</a:t>
            </a:r>
            <a:r>
              <a:rPr b="1" lang="en">
                <a:solidFill>
                  <a:srgbClr val="1C4587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watch_port:31</a:t>
            </a:r>
            <a:r>
              <a:rPr lang="en">
                <a:solidFill>
                  <a:srgbClr val="1C4587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rPr>
              <a:t>,</a:t>
            </a:r>
            <a:r>
              <a:rPr lang="en">
                <a:solidFill>
                  <a:schemeClr val="dk1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rPr>
              <a:t> </a:t>
            </a:r>
            <a:r>
              <a:rPr lang="en">
                <a:solidFill>
                  <a:srgbClr val="073763"/>
                </a:solidFill>
              </a:rPr>
              <a:t>actions=load:0x2-&gt;NXM_NX_REG15, resubmit(,32), </a:t>
            </a:r>
            <a:endParaRPr>
              <a:solidFill>
                <a:srgbClr val="073763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073763"/>
                </a:solidFill>
              </a:rPr>
              <a:t>bucket=</a:t>
            </a:r>
            <a:r>
              <a:rPr b="1" lang="en">
                <a:solidFill>
                  <a:srgbClr val="1C4587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watch_port:32</a:t>
            </a:r>
            <a:r>
              <a:rPr lang="en">
                <a:solidFill>
                  <a:srgbClr val="1C4587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rPr>
              <a:t>,</a:t>
            </a:r>
            <a:r>
              <a:rPr lang="en">
                <a:solidFill>
                  <a:srgbClr val="073763"/>
                </a:solidFill>
              </a:rPr>
              <a:t>actions=load:0x3-&gt;NXM_NX_REG15, resubmit(,32)</a:t>
            </a:r>
            <a:endParaRPr>
              <a:solidFill>
                <a:srgbClr val="073763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latin typeface="Source Sans Pro Light"/>
              <a:ea typeface="Source Sans Pro Light"/>
              <a:cs typeface="Source Sans Pro Light"/>
              <a:sym typeface="Source Sans Pro Light"/>
            </a:endParaRPr>
          </a:p>
        </p:txBody>
      </p:sp>
      <p:sp>
        <p:nvSpPr>
          <p:cNvPr id="183" name="Google Shape;183;p25"/>
          <p:cNvSpPr/>
          <p:nvPr/>
        </p:nvSpPr>
        <p:spPr>
          <a:xfrm rot="-986531">
            <a:off x="3030245" y="1321493"/>
            <a:ext cx="1050353" cy="336890"/>
          </a:xfrm>
          <a:prstGeom prst="round2DiagRect">
            <a:avLst>
              <a:gd fmla="val 16667" name="adj1"/>
              <a:gd fmla="val 0" name="adj2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1C4587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BFD</a:t>
            </a:r>
            <a:endParaRPr b="1" sz="1800">
              <a:solidFill>
                <a:srgbClr val="1C4587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84" name="Google Shape;184;p25"/>
          <p:cNvSpPr/>
          <p:nvPr/>
        </p:nvSpPr>
        <p:spPr>
          <a:xfrm rot="5400000">
            <a:off x="1451013" y="2384600"/>
            <a:ext cx="663000" cy="61800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rgbClr val="3F3F3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6"/>
          <p:cNvSpPr txBox="1"/>
          <p:nvPr>
            <p:ph type="title"/>
          </p:nvPr>
        </p:nvSpPr>
        <p:spPr>
          <a:xfrm>
            <a:off x="469925" y="444900"/>
            <a:ext cx="8204100" cy="410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73763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Summary</a:t>
            </a:r>
            <a:endParaRPr b="1">
              <a:solidFill>
                <a:srgbClr val="073763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90" name="Google Shape;190;p26"/>
          <p:cNvSpPr txBox="1"/>
          <p:nvPr/>
        </p:nvSpPr>
        <p:spPr>
          <a:xfrm>
            <a:off x="469925" y="1384725"/>
            <a:ext cx="8204100" cy="313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073763"/>
                </a:solidFill>
              </a:rPr>
              <a:t>Convergence time depends on BFD timer settings alone</a:t>
            </a:r>
            <a:endParaRPr sz="2400">
              <a:solidFill>
                <a:srgbClr val="073763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73763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073763"/>
                </a:solidFill>
              </a:rPr>
              <a:t>Repair done locally, without control plane involvement</a:t>
            </a:r>
            <a:endParaRPr sz="2400">
              <a:solidFill>
                <a:srgbClr val="073763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73763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073763"/>
                </a:solidFill>
              </a:rPr>
              <a:t>How to avoid openflow port in the liveness detection?</a:t>
            </a:r>
            <a:endParaRPr sz="2400">
              <a:solidFill>
                <a:srgbClr val="073763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073763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7"/>
          <p:cNvSpPr txBox="1"/>
          <p:nvPr>
            <p:ph type="ctrTitle"/>
          </p:nvPr>
        </p:nvSpPr>
        <p:spPr>
          <a:xfrm>
            <a:off x="395675" y="1919100"/>
            <a:ext cx="8009100" cy="130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Arial"/>
                <a:ea typeface="Arial"/>
                <a:cs typeface="Arial"/>
                <a:sym typeface="Arial"/>
              </a:rPr>
              <a:t>Thank you!</a:t>
            </a:r>
            <a:endParaRPr sz="36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orporate PowerPoint (16x9)">
  <a:themeElements>
    <a:clrScheme name="Custom 26">
      <a:dk1>
        <a:srgbClr val="000000"/>
      </a:dk1>
      <a:lt1>
        <a:srgbClr val="FFFFFF"/>
      </a:lt1>
      <a:dk2>
        <a:srgbClr val="3F3F3F"/>
      </a:dk2>
      <a:lt2>
        <a:srgbClr val="FFC000"/>
      </a:lt2>
      <a:accent1>
        <a:srgbClr val="024394"/>
      </a:accent1>
      <a:accent2>
        <a:srgbClr val="B1CC11"/>
      </a:accent2>
      <a:accent3>
        <a:srgbClr val="C7C9CC"/>
      </a:accent3>
      <a:accent4>
        <a:srgbClr val="2A5C3D"/>
      </a:accent4>
      <a:accent5>
        <a:srgbClr val="4BACC6"/>
      </a:accent5>
      <a:accent6>
        <a:srgbClr val="153965"/>
      </a:accent6>
      <a:hlink>
        <a:srgbClr val="B1CC11"/>
      </a:hlink>
      <a:folHlink>
        <a:srgbClr val="B1CC1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