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9" r:id="rId3"/>
    <p:sldMasterId id="2147483690" r:id="rId4"/>
    <p:sldMasterId id="2147483691" r:id="rId5"/>
    <p:sldMasterId id="214748369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  <p:embeddedFont>
      <p:font typeface="Overpas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ProximaNova-bold.fntdata"/><Relationship Id="rId10" Type="http://schemas.openxmlformats.org/officeDocument/2006/relationships/slide" Target="slides/slide3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6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5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8.xml"/><Relationship Id="rId37" Type="http://schemas.openxmlformats.org/officeDocument/2006/relationships/font" Target="fonts/Overpass-bold.fntdata"/><Relationship Id="rId14" Type="http://schemas.openxmlformats.org/officeDocument/2006/relationships/slide" Target="slides/slide7.xml"/><Relationship Id="rId36" Type="http://schemas.openxmlformats.org/officeDocument/2006/relationships/font" Target="fonts/Overpass-regular.fntdata"/><Relationship Id="rId17" Type="http://schemas.openxmlformats.org/officeDocument/2006/relationships/slide" Target="slides/slide10.xml"/><Relationship Id="rId39" Type="http://schemas.openxmlformats.org/officeDocument/2006/relationships/font" Target="fonts/Overpass-boldItalic.fntdata"/><Relationship Id="rId16" Type="http://schemas.openxmlformats.org/officeDocument/2006/relationships/slide" Target="slides/slide9.xml"/><Relationship Id="rId38" Type="http://schemas.openxmlformats.org/officeDocument/2006/relationships/font" Target="fonts/Overpas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946fe0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946fe0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61c85118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61c85118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61c85118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61c85118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61c85118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61c85118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61c85118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61c85118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61c85118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61c85118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61c85118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61c85118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61c85118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61c85118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461c85118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461c85118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61c851186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61c851186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61c851186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61c851186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1c851186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1c851186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61c85118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61c85118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61c85118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61c85118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61c851186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61c851186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61c85118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61c85118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00262c6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200262c6b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946fe0a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946fe0a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d946fe0a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d946fe0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946fe0a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d946fe0a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946fe0a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d946fe0a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61c85118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61c85118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1c85118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1c85118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61c85118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61c85118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266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8266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46309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subTitle"/>
          </p:nvPr>
        </p:nvSpPr>
        <p:spPr>
          <a:xfrm>
            <a:off x="46309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5" type="subTitle"/>
          </p:nvPr>
        </p:nvSpPr>
        <p:spPr>
          <a:xfrm>
            <a:off x="8266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6" type="subTitle"/>
          </p:nvPr>
        </p:nvSpPr>
        <p:spPr>
          <a:xfrm>
            <a:off x="8266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7" type="subTitle"/>
          </p:nvPr>
        </p:nvSpPr>
        <p:spPr>
          <a:xfrm>
            <a:off x="46309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8" type="subTitle"/>
          </p:nvPr>
        </p:nvSpPr>
        <p:spPr>
          <a:xfrm>
            <a:off x="46309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9" type="subTitle"/>
          </p:nvPr>
        </p:nvSpPr>
        <p:spPr>
          <a:xfrm>
            <a:off x="8266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3" type="subTitle"/>
          </p:nvPr>
        </p:nvSpPr>
        <p:spPr>
          <a:xfrm>
            <a:off x="8266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4" type="subTitle"/>
          </p:nvPr>
        </p:nvSpPr>
        <p:spPr>
          <a:xfrm>
            <a:off x="46309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5" type="subTitle"/>
          </p:nvPr>
        </p:nvSpPr>
        <p:spPr>
          <a:xfrm>
            <a:off x="46309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6" type="subTitle"/>
          </p:nvPr>
        </p:nvSpPr>
        <p:spPr>
          <a:xfrm>
            <a:off x="8266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7" type="subTitle"/>
          </p:nvPr>
        </p:nvSpPr>
        <p:spPr>
          <a:xfrm>
            <a:off x="8266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8" type="subTitle"/>
          </p:nvPr>
        </p:nvSpPr>
        <p:spPr>
          <a:xfrm>
            <a:off x="46309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9" type="subTitle"/>
          </p:nvPr>
        </p:nvSpPr>
        <p:spPr>
          <a:xfrm>
            <a:off x="46309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20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top, graphic bottom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26650" y="1554319"/>
            <a:ext cx="7490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6" name="Google Shape;86;p11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ic top, text bottom">
  <p:cSld name="CUSTOM_3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826650" y="3909498"/>
            <a:ext cx="749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top, logos bottom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826650" y="1512056"/>
            <a:ext cx="7490700" cy="879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6" name="Google Shape;96;p13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s top, text bottom">
  <p:cSld name="CUSTOM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826650" y="3738063"/>
            <a:ext cx="7490700" cy="715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 algn="ctr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48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ctr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ctr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ctr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ctr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, logos right">
  <p:cSld name="CUSTOM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826700" y="1625925"/>
            <a:ext cx="35850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s left, text right">
  <p:cSld name="CUSTOM_3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732350" y="1625925"/>
            <a:ext cx="3585000" cy="2536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ofile left, text right">
  <p:cSld name="CUSTOM_3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934725" y="2048925"/>
            <a:ext cx="3382500" cy="195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4943325" y="1834500"/>
            <a:ext cx="3382500" cy="32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17"/>
          <p:cNvSpPr txBox="1"/>
          <p:nvPr>
            <p:ph idx="3" type="subTitle"/>
          </p:nvPr>
        </p:nvSpPr>
        <p:spPr>
          <a:xfrm>
            <a:off x="826650" y="2625314"/>
            <a:ext cx="3112800" cy="1328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9" name="Google Shape;119;p17"/>
          <p:cNvSpPr txBox="1"/>
          <p:nvPr>
            <p:ph idx="4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2" name="Google Shape;122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8266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2" type="subTitle"/>
          </p:nvPr>
        </p:nvSpPr>
        <p:spPr>
          <a:xfrm>
            <a:off x="8266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3" type="subTitle"/>
          </p:nvPr>
        </p:nvSpPr>
        <p:spPr>
          <a:xfrm>
            <a:off x="4630950" y="1708181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4" type="subTitle"/>
          </p:nvPr>
        </p:nvSpPr>
        <p:spPr>
          <a:xfrm>
            <a:off x="4630950" y="1999125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5" type="subTitle"/>
          </p:nvPr>
        </p:nvSpPr>
        <p:spPr>
          <a:xfrm>
            <a:off x="8266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6" type="subTitle"/>
          </p:nvPr>
        </p:nvSpPr>
        <p:spPr>
          <a:xfrm>
            <a:off x="8266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7" type="subTitle"/>
          </p:nvPr>
        </p:nvSpPr>
        <p:spPr>
          <a:xfrm>
            <a:off x="4630950" y="2325375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8" type="subTitle"/>
          </p:nvPr>
        </p:nvSpPr>
        <p:spPr>
          <a:xfrm>
            <a:off x="4630950" y="2616319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9" type="subTitle"/>
          </p:nvPr>
        </p:nvSpPr>
        <p:spPr>
          <a:xfrm>
            <a:off x="8266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3" type="subTitle"/>
          </p:nvPr>
        </p:nvSpPr>
        <p:spPr>
          <a:xfrm>
            <a:off x="8266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4" name="Google Shape;144;p21"/>
          <p:cNvSpPr txBox="1"/>
          <p:nvPr>
            <p:ph idx="14" type="subTitle"/>
          </p:nvPr>
        </p:nvSpPr>
        <p:spPr>
          <a:xfrm>
            <a:off x="4630950" y="2942569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idx="15" type="subTitle"/>
          </p:nvPr>
        </p:nvSpPr>
        <p:spPr>
          <a:xfrm>
            <a:off x="4630950" y="3233513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16" type="subTitle"/>
          </p:nvPr>
        </p:nvSpPr>
        <p:spPr>
          <a:xfrm>
            <a:off x="8266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idx="17" type="subTitle"/>
          </p:nvPr>
        </p:nvSpPr>
        <p:spPr>
          <a:xfrm>
            <a:off x="8266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18" type="subTitle"/>
          </p:nvPr>
        </p:nvSpPr>
        <p:spPr>
          <a:xfrm>
            <a:off x="4630950" y="3559763"/>
            <a:ext cx="3753900" cy="2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9" type="subTitle"/>
          </p:nvPr>
        </p:nvSpPr>
        <p:spPr>
          <a:xfrm>
            <a:off x="4630950" y="3850706"/>
            <a:ext cx="3753900" cy="24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type="title"/>
          </p:nvPr>
        </p:nvSpPr>
        <p:spPr>
          <a:xfrm>
            <a:off x="826650" y="76200"/>
            <a:ext cx="7490700" cy="776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21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only">
  <p:cSld name="CUSTOM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826650" y="1704884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only">
  <p:cSld name="CUSTOM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26650" y="2040150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blank">
  <p:cSld name="CUSTOM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blank">
  <p:cSld name="CUSTOM_1_2_1_2">
    <p:bg>
      <p:bgPr>
        <a:solidFill>
          <a:srgbClr val="02414D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itle only">
  <p:cSld name="CUSTOM_1_2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itle only">
  <p:cSld name="CUSTOM_1_2_1">
    <p:bg>
      <p:bgPr>
        <a:solidFill>
          <a:srgbClr val="02414D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FEFE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6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ext only">
  <p:cSld name="CUSTOM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ext only">
  <p:cSld name="CUSTOM_1_2_1_1">
    <p:bg>
      <p:bgPr>
        <a:solidFill>
          <a:srgbClr val="02414D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- text only - subtitle">
  <p:cSld name="CUSTOM_1_3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- text only - subtitle">
  <p:cSld name="CUSTOM_1_3_1">
    <p:bg>
      <p:bgPr>
        <a:solidFill>
          <a:srgbClr val="02414D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●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○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roxima Nova"/>
              <a:buChar char="■"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 b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442350" y="4826194"/>
            <a:ext cx="765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Red Hat</a:t>
            </a:r>
            <a:endParaRPr sz="600">
              <a:solidFill>
                <a:srgbClr val="EFEF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ed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96" name="Google Shape;196;p32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  <p:sp>
        <p:nvSpPr>
          <p:cNvPr id="197" name="Google Shape;197;p32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CUSTOM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idx="1" type="body"/>
          </p:nvPr>
        </p:nvSpPr>
        <p:spPr>
          <a:xfrm>
            <a:off x="826700" y="1244925"/>
            <a:ext cx="7490700" cy="335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Red">
  <p:cSld name="Title Slide Re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ructure">
  <p:cSld name="structur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i="0" sz="24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b="1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6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4" name="Google Shape;204;p35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  <a:defRPr b="0" i="0" sz="12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">
  <p:cSld name="Content Slid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134350" y="104500"/>
            <a:ext cx="406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7"/>
          <p:cNvSpPr txBox="1"/>
          <p:nvPr>
            <p:ph idx="12" type="sldNum"/>
          </p:nvPr>
        </p:nvSpPr>
        <p:spPr>
          <a:xfrm>
            <a:off x="77185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">
  <p:cSld name="Alternat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title"/>
          </p:nvPr>
        </p:nvSpPr>
        <p:spPr>
          <a:xfrm>
            <a:off x="134350" y="104500"/>
            <a:ext cx="40608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Red">
  <p:cSld name="Title Slide Red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Green">
  <p:cSld name="Title Slide Gree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Blue">
  <p:cSld name="Title Slide Blu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Orange">
  <p:cSld name="Title Slide Orang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left, graphic right">
  <p:cSld name="CUSTOM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26700" y="1625925"/>
            <a:ext cx="35850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only">
  <p:cSld name="text 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/>
          <p:nvPr>
            <p:ph idx="1" type="body"/>
          </p:nvPr>
        </p:nvSpPr>
        <p:spPr>
          <a:xfrm>
            <a:off x="685800" y="1085850"/>
            <a:ext cx="7772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44"/>
          <p:cNvSpPr txBox="1"/>
          <p:nvPr>
            <p:ph idx="11" type="ftr"/>
          </p:nvPr>
        </p:nvSpPr>
        <p:spPr>
          <a:xfrm>
            <a:off x="457200" y="4800600"/>
            <a:ext cx="716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4"/>
          <p:cNvSpPr txBox="1"/>
          <p:nvPr>
            <p:ph idx="12" type="sldNum"/>
          </p:nvPr>
        </p:nvSpPr>
        <p:spPr>
          <a:xfrm>
            <a:off x="-76200" y="4800600"/>
            <a:ext cx="53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75" lIns="91425" spcFirstLastPara="1" rIns="91425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Arial"/>
              <a:buNone/>
              <a:defRPr b="0" i="0" sz="800" u="none" cap="none" strike="noStrik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44"/>
          <p:cNvSpPr txBox="1"/>
          <p:nvPr>
            <p:ph type="title"/>
          </p:nvPr>
        </p:nvSpPr>
        <p:spPr>
          <a:xfrm>
            <a:off x="685800" y="0"/>
            <a:ext cx="77724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4"/>
          <p:cNvSpPr txBox="1"/>
          <p:nvPr>
            <p:ph idx="2" type="body"/>
          </p:nvPr>
        </p:nvSpPr>
        <p:spPr>
          <a:xfrm>
            <a:off x="685800" y="1657350"/>
            <a:ext cx="7772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4"/>
          <p:cNvSpPr txBox="1"/>
          <p:nvPr>
            <p:ph idx="3" type="body"/>
          </p:nvPr>
        </p:nvSpPr>
        <p:spPr>
          <a:xfrm>
            <a:off x="685800" y="257175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35" name="Google Shape;23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aphic left, text right">
  <p:cSld name="CUSTOM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732350" y="1625925"/>
            <a:ext cx="35850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92100" lvl="0" marL="457200" rtl="0">
              <a:spcBef>
                <a:spcPts val="60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2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, graphics">
  <p:cSld name="CUSTOM_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4968475" y="2753153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968350" y="3138578"/>
            <a:ext cx="33489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7"/>
          <p:cNvSpPr txBox="1"/>
          <p:nvPr>
            <p:ph idx="3" type="subTitle"/>
          </p:nvPr>
        </p:nvSpPr>
        <p:spPr>
          <a:xfrm>
            <a:off x="826650" y="2753153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826525" y="3138578"/>
            <a:ext cx="3348900" cy="1341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5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, text">
  <p:cSld name="CUSTOM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4968475" y="1867647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968350" y="2367377"/>
            <a:ext cx="33489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8"/>
          <p:cNvSpPr txBox="1"/>
          <p:nvPr>
            <p:ph idx="3" type="subTitle"/>
          </p:nvPr>
        </p:nvSpPr>
        <p:spPr>
          <a:xfrm>
            <a:off x="826650" y="1867647"/>
            <a:ext cx="3348900" cy="49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26525" y="2367377"/>
            <a:ext cx="33489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1" name="Google Shape;61;p8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5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, graphics">
  <p:cSld name="CUSTOM_2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826650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826650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9"/>
          <p:cNvSpPr txBox="1"/>
          <p:nvPr>
            <p:ph idx="3" type="subTitle"/>
          </p:nvPr>
        </p:nvSpPr>
        <p:spPr>
          <a:xfrm>
            <a:off x="3467638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68" name="Google Shape;68;p9"/>
          <p:cNvSpPr txBox="1"/>
          <p:nvPr>
            <p:ph idx="4" type="body"/>
          </p:nvPr>
        </p:nvSpPr>
        <p:spPr>
          <a:xfrm>
            <a:off x="3467638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9"/>
          <p:cNvSpPr txBox="1"/>
          <p:nvPr>
            <p:ph idx="5" type="subTitle"/>
          </p:nvPr>
        </p:nvSpPr>
        <p:spPr>
          <a:xfrm>
            <a:off x="6108738" y="2644932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0" name="Google Shape;70;p9"/>
          <p:cNvSpPr txBox="1"/>
          <p:nvPr>
            <p:ph idx="6" type="body"/>
          </p:nvPr>
        </p:nvSpPr>
        <p:spPr>
          <a:xfrm>
            <a:off x="6108738" y="3110231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7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, text">
  <p:cSld name="CUSTOM_2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idx="1" type="subTitle"/>
          </p:nvPr>
        </p:nvSpPr>
        <p:spPr>
          <a:xfrm>
            <a:off x="826650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6" name="Google Shape;76;p10"/>
          <p:cNvSpPr txBox="1"/>
          <p:nvPr>
            <p:ph idx="2" type="body"/>
          </p:nvPr>
        </p:nvSpPr>
        <p:spPr>
          <a:xfrm>
            <a:off x="826650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0"/>
          <p:cNvSpPr txBox="1"/>
          <p:nvPr>
            <p:ph idx="3" type="subTitle"/>
          </p:nvPr>
        </p:nvSpPr>
        <p:spPr>
          <a:xfrm>
            <a:off x="3467638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3467638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0"/>
          <p:cNvSpPr txBox="1"/>
          <p:nvPr>
            <p:ph idx="5" type="subTitle"/>
          </p:nvPr>
        </p:nvSpPr>
        <p:spPr>
          <a:xfrm>
            <a:off x="6108738" y="1809825"/>
            <a:ext cx="2208600" cy="57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80" name="Google Shape;80;p10"/>
          <p:cNvSpPr txBox="1"/>
          <p:nvPr>
            <p:ph idx="6" type="body"/>
          </p:nvPr>
        </p:nvSpPr>
        <p:spPr>
          <a:xfrm>
            <a:off x="6108738" y="2332275"/>
            <a:ext cx="2208600" cy="121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 algn="ctr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ctr">
              <a:spcBef>
                <a:spcPts val="48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36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36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36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7" type="subTitle"/>
          </p:nvPr>
        </p:nvSpPr>
        <p:spPr>
          <a:xfrm>
            <a:off x="826650" y="929775"/>
            <a:ext cx="7490700" cy="328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8.xml"/><Relationship Id="rId1" Type="http://schemas.openxmlformats.org/officeDocument/2006/relationships/image" Target="../media/image8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826650" y="1360219"/>
            <a:ext cx="7490700" cy="30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/>
        </p:nvSpPr>
        <p:spPr>
          <a:xfrm>
            <a:off x="413050" y="4733944"/>
            <a:ext cx="765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OPENSHIFT</a:t>
            </a:r>
            <a:endParaRPr sz="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logo_interior_black.png" id="8" name="Google Shape;8;p1"/>
          <p:cNvPicPr preferRelativeResize="0"/>
          <p:nvPr/>
        </p:nvPicPr>
        <p:blipFill rotWithShape="1">
          <a:blip r:embed="rId2">
            <a:alphaModFix/>
          </a:blip>
          <a:srcRect b="386" l="0" r="0" t="396"/>
          <a:stretch/>
        </p:blipFill>
        <p:spPr>
          <a:xfrm>
            <a:off x="8327450" y="4819525"/>
            <a:ext cx="654674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type="title"/>
          </p:nvPr>
        </p:nvSpPr>
        <p:spPr>
          <a:xfrm>
            <a:off x="826650" y="0"/>
            <a:ext cx="7490700" cy="10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826650" y="929101"/>
            <a:ext cx="7490700" cy="3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○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descr="logo_interior_black.png" id="130" name="Google Shape;130;p20"/>
          <p:cNvPicPr preferRelativeResize="0"/>
          <p:nvPr/>
        </p:nvPicPr>
        <p:blipFill rotWithShape="1">
          <a:blip r:embed="rId2">
            <a:alphaModFix/>
          </a:blip>
          <a:srcRect b="386" l="0" r="0" t="396"/>
          <a:stretch/>
        </p:blipFill>
        <p:spPr>
          <a:xfrm>
            <a:off x="8327450" y="4819525"/>
            <a:ext cx="654674" cy="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826650" y="76200"/>
            <a:ext cx="74907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Proxima Nova"/>
              <a:buNone/>
              <a:defRPr b="1" sz="28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1821825" y="2171700"/>
            <a:ext cx="5943600" cy="6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OVN Performance</a:t>
            </a:r>
            <a:r>
              <a:rPr lang="en"/>
              <a:t>	</a:t>
            </a:r>
            <a:endParaRPr/>
          </a:p>
        </p:txBody>
      </p:sp>
      <p:sp>
        <p:nvSpPr>
          <p:cNvPr id="241" name="Google Shape;241;p46"/>
          <p:cNvSpPr txBox="1"/>
          <p:nvPr>
            <p:ph idx="1" type="subTitle"/>
          </p:nvPr>
        </p:nvSpPr>
        <p:spPr>
          <a:xfrm>
            <a:off x="1821825" y="3048000"/>
            <a:ext cx="5029200" cy="28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Past, Present, and Future	</a:t>
            </a:r>
            <a:endParaRPr/>
          </a:p>
        </p:txBody>
      </p:sp>
      <p:sp>
        <p:nvSpPr>
          <p:cNvPr id="242" name="Google Shape;242;p46"/>
          <p:cNvSpPr txBox="1"/>
          <p:nvPr>
            <p:ph idx="2" type="subTitle"/>
          </p:nvPr>
        </p:nvSpPr>
        <p:spPr>
          <a:xfrm>
            <a:off x="1821825" y="3505200"/>
            <a:ext cx="4572000" cy="12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 Michelson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Software Developer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mmichels@redhat.com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55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outerShdw blurRad="57150" rotWithShape="0" algn="bl" dir="252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Test Case (based on exaggerated OpenStack ACL scenario):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 Address set with 1020 IP adddresses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 logical switch  with 1000 logical switch ports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highlight>
                  <a:srgbClr val="980000"/>
                </a:highlight>
                <a:latin typeface="Overpass"/>
                <a:ea typeface="Overpass"/>
                <a:cs typeface="Overpass"/>
                <a:sym typeface="Overpass"/>
              </a:rPr>
              <a:t>Creation of logical switch port has </a:t>
            </a:r>
            <a:r>
              <a:rPr lang="en">
                <a:highlight>
                  <a:srgbClr val="980000"/>
                </a:highlight>
                <a:latin typeface="Courier New"/>
                <a:ea typeface="Courier New"/>
                <a:cs typeface="Courier New"/>
                <a:sym typeface="Courier New"/>
              </a:rPr>
              <a:t>--wait=hv</a:t>
            </a:r>
            <a:endParaRPr>
              <a:highlight>
                <a:srgbClr val="98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Each logical switch port is bound to the br-int OVS bridge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 ACL per logical switch port. The ACL references the address set.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Test is run in the ovs-sandbox, so there is 1 hypervisor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4" name="Google Shape;314;p55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Port Groups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15" name="Google Shape;315;p55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6" name="Google Shape;316;p55"/>
          <p:cNvCxnSpPr/>
          <p:nvPr/>
        </p:nvCxnSpPr>
        <p:spPr>
          <a:xfrm rot="10800000">
            <a:off x="5608975" y="2138575"/>
            <a:ext cx="14697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/>
          <p:nvPr/>
        </p:nvSpPr>
        <p:spPr>
          <a:xfrm>
            <a:off x="826650" y="1025800"/>
            <a:ext cx="7490700" cy="16443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56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time ./load_net.sh 1000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real	125m16.022s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user	2m47.103s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sys	0m11.376s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That’s 2 hours, 5 minutes, and 16 seconds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3" name="Google Shape;323;p56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Port Groups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4" name="Google Shape;324;p5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2" name="Google Shape;33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00" y="0"/>
            <a:ext cx="8380924" cy="47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/>
          <p:nvPr/>
        </p:nvSpPr>
        <p:spPr>
          <a:xfrm>
            <a:off x="826700" y="974875"/>
            <a:ext cx="7464300" cy="1455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ovs-ofctl dump-flows br-int | wc -l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1033699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ovs-ofctl dump-flows br-int | grep table=44 | wc -l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1025001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ACL flows account for 99.2% of the total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Number of ACL flows is O(P X n(AS) ) where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 is number of ports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n(AS) is number of elements in address set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9" name="Google Shape;339;p5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Port Groups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0" name="Google Shape;340;p5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46" name="Google Shape;346;p59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outerShdw blurRad="57150" rotWithShape="0" algn="bl" dir="252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Problem: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Expression parser cannot generate conjunctive match for common ACL scenario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Solution: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Allow for easy consolidation of ACLs using Port Groups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7" name="Google Shape;347;p59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Port Groups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48" name="Google Shape;348;p59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0"/>
          <p:cNvSpPr/>
          <p:nvPr/>
        </p:nvSpPr>
        <p:spPr>
          <a:xfrm>
            <a:off x="826700" y="960325"/>
            <a:ext cx="7490700" cy="1716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60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time ./load_net_pg.sh 1000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real	6m23.696s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user	3m15.920s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sys	0m10.849s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That’s 4.8% of the time the original version took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55" name="Google Shape;355;p60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Port Groups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56" name="Google Shape;356;p6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1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1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4" name="Google Shape;3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25" y="36375"/>
            <a:ext cx="7831351" cy="47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2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00" y="0"/>
            <a:ext cx="7891799" cy="47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3"/>
          <p:cNvSpPr/>
          <p:nvPr/>
        </p:nvSpPr>
        <p:spPr>
          <a:xfrm>
            <a:off x="826600" y="928200"/>
            <a:ext cx="7490700" cy="1407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63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ovs-ofctl dump-flows br-int | wc -l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9098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ovs-ofctl dump-flows br-int | table=44 | wc -l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2027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Total flows are 0.009% of the previous test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ACL-related flows account for 22.3% of total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Number of ACL flows is O(P + n(AS)) now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9" name="Google Shape;379;p63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Port Groups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0" name="Google Shape;380;p6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64"/>
          <p:cNvSpPr txBox="1"/>
          <p:nvPr>
            <p:ph type="title"/>
          </p:nvPr>
        </p:nvSpPr>
        <p:spPr>
          <a:xfrm>
            <a:off x="826650" y="2040150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</a:t>
            </a:r>
            <a:r>
              <a:rPr lang="en"/>
              <a:t> Improvements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47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outerShdw blurRad="57150" rotWithShape="0" algn="bl" dir="252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All test cases run using OVS sandbox on a laptop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Individual numbers are unimportant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	The CHANGE is very important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DO NOT take any numbers in this presentation as gospel!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9" name="Google Shape;249;p47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Before we start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0" name="Google Shape;250;p47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5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Processing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92" name="Google Shape;392;p65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Problem: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vn-northd always processes the entire northbound database in each loop iteration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vn-controller always processes the entire southbound database in each loop iteration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This can be wasteful when databases do not change much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Recall how this affected ACL flow processing previously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93" name="Google Shape;393;p65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6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Processing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99" name="Google Shape;399;p66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Solution: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Processing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Only process changes to data, rather than the entire dataset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00" name="Google Shape;400;p66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7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Processing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06" name="Google Shape;406;p67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Secondary 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Problem: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processing is HARD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An imperative language like C is not natural for expressing dependencies between entities.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Solution: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Differential Datalog!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database transformation language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Haskell-implemented language for expressing data transformation/dependencies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Outputs Rust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07" name="Google Shape;407;p67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Further future improvements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13" name="Google Shape;413;p68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Note: All of these come straight from my head onto the slide. None are being worked on or have even been discussed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Incremental flow calculation in ovn-controller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Pass deltas directly from ovn-northd to ovn-controller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Maybe just “compress” the Logical_Flow southbound table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Generate conjunctive matches from disparate logical flows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Perform logical flow expression parsing at a more central level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14" name="Google Shape;414;p6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9"/>
          <p:cNvSpPr/>
          <p:nvPr/>
        </p:nvSpPr>
        <p:spPr>
          <a:xfrm>
            <a:off x="1786318" y="1895040"/>
            <a:ext cx="59379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1" i="0" lang="en" sz="4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</a:t>
            </a:r>
            <a:endParaRPr/>
          </a:p>
        </p:txBody>
      </p:sp>
      <p:sp>
        <p:nvSpPr>
          <p:cNvPr id="420" name="Google Shape;420;p69"/>
          <p:cNvSpPr/>
          <p:nvPr/>
        </p:nvSpPr>
        <p:spPr>
          <a:xfrm>
            <a:off x="2276640" y="326484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plus.google.com/+RedHat</a:t>
            </a:r>
            <a:endParaRPr/>
          </a:p>
        </p:txBody>
      </p:sp>
      <p:sp>
        <p:nvSpPr>
          <p:cNvPr id="421" name="Google Shape;421;p69"/>
          <p:cNvSpPr/>
          <p:nvPr/>
        </p:nvSpPr>
        <p:spPr>
          <a:xfrm>
            <a:off x="2276640" y="37324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linkedin.com/company/red-hat</a:t>
            </a:r>
            <a:endParaRPr/>
          </a:p>
        </p:txBody>
      </p:sp>
      <p:sp>
        <p:nvSpPr>
          <p:cNvPr id="422" name="Google Shape;422;p69"/>
          <p:cNvSpPr/>
          <p:nvPr/>
        </p:nvSpPr>
        <p:spPr>
          <a:xfrm>
            <a:off x="2276640" y="41968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youtube.com/user/RedHatVideos</a:t>
            </a:r>
            <a:endParaRPr/>
          </a:p>
        </p:txBody>
      </p:sp>
      <p:sp>
        <p:nvSpPr>
          <p:cNvPr id="423" name="Google Shape;423;p69"/>
          <p:cNvSpPr/>
          <p:nvPr/>
        </p:nvSpPr>
        <p:spPr>
          <a:xfrm>
            <a:off x="5069160" y="326484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facebook.com/redhatinc</a:t>
            </a:r>
            <a:endParaRPr/>
          </a:p>
        </p:txBody>
      </p:sp>
      <p:sp>
        <p:nvSpPr>
          <p:cNvPr id="424" name="Google Shape;424;p69"/>
          <p:cNvSpPr/>
          <p:nvPr/>
        </p:nvSpPr>
        <p:spPr>
          <a:xfrm>
            <a:off x="5069160" y="3732480"/>
            <a:ext cx="23778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Proxima Nova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twitter.com/RedHatNews</a:t>
            </a:r>
            <a:endParaRPr/>
          </a:p>
        </p:txBody>
      </p:sp>
      <p:sp>
        <p:nvSpPr>
          <p:cNvPr id="425" name="Google Shape;425;p6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48"/>
          <p:cNvSpPr txBox="1"/>
          <p:nvPr>
            <p:ph type="title"/>
          </p:nvPr>
        </p:nvSpPr>
        <p:spPr>
          <a:xfrm>
            <a:off x="826650" y="2040150"/>
            <a:ext cx="7490700" cy="10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Past Improvements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2" name="Google Shape;262;p49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outerShdw blurRad="57150" rotWithShape="0" algn="bl" dir="252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Test Case (based on OpenShift estimates):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 Logical router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159 Logical switches connected to the logical router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92 Logical switch ports on each logical switch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Every 2 logical switch ports belongs to a new address set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Every port gets 2 ACLs created for it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14628 logical switch ports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7314 address sets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29256 ACLs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660000"/>
                </a:highlight>
                <a:latin typeface="Overpass"/>
                <a:ea typeface="Overpass"/>
                <a:cs typeface="Overpass"/>
                <a:sym typeface="Overpass"/>
              </a:rPr>
              <a:t>73460 calls to ovn-nbctl (5 per logical switch port)</a:t>
            </a:r>
            <a:endParaRPr>
              <a:highlight>
                <a:srgbClr val="660000"/>
              </a:highlight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Number of hypervisors is unimportant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3" name="Google Shape;263;p49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vn-nbctl daemonization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4" name="Google Shape;264;p49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49"/>
          <p:cNvCxnSpPr/>
          <p:nvPr/>
        </p:nvCxnSpPr>
        <p:spPr>
          <a:xfrm rot="10800000">
            <a:off x="5049025" y="3906425"/>
            <a:ext cx="1374900" cy="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/>
          <p:nvPr/>
        </p:nvSpPr>
        <p:spPr>
          <a:xfrm>
            <a:off x="826650" y="982150"/>
            <a:ext cx="7490700" cy="1767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0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vn-nbctl daemonization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2" name="Google Shape;272;p50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time ./scale.sh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real	759m27.270s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user	500m40.805s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sys	36m5.682s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That’s 12 hours 39 minutes 27 seconds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3" name="Google Shape;273;p50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1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vn-nbctl daemonization (cont.)</a:t>
            </a:r>
            <a:endParaRPr/>
          </a:p>
        </p:txBody>
      </p:sp>
      <p:sp>
        <p:nvSpPr>
          <p:cNvPr id="280" name="Google Shape;280;p51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1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2" name="Google Shape;2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6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52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  <a:effectLst>
            <a:outerShdw blurRad="57150" rotWithShape="0" algn="bl" dir="252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60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</a:t>
            </a:r>
            <a:r>
              <a:rPr lang="en">
                <a:latin typeface="Overpass"/>
                <a:ea typeface="Overpass"/>
                <a:cs typeface="Overpass"/>
                <a:sym typeface="Overpass"/>
              </a:rPr>
              <a:t>vn-nbctl downloads entire northbound database on every invocation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○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As database grows, ovn-nbctl gets slower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Overpass"/>
              <a:buChar char="●"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Solution: use an ovsdb client daemon process, and have ovn-nbctl connect to that</a:t>
            </a:r>
            <a:endParaRPr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export OVN_NB_DAEMON=$(ovn-nbctl --pidfile --detach)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9" name="Google Shape;289;p52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ovn-nbctl daemonization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0" name="Google Shape;290;p52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/>
          <p:nvPr/>
        </p:nvSpPr>
        <p:spPr>
          <a:xfrm>
            <a:off x="826700" y="960325"/>
            <a:ext cx="7490700" cy="1746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3"/>
          <p:cNvSpPr txBox="1"/>
          <p:nvPr>
            <p:ph idx="1" type="body"/>
          </p:nvPr>
        </p:nvSpPr>
        <p:spPr>
          <a:xfrm>
            <a:off x="826700" y="928200"/>
            <a:ext cx="7490700" cy="34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time ./scale-daemon-new.sh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real	5m9.950s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user	1m18.702s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sys	1m41.979s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That’s 0.007% of the previous test (!!)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7" name="Google Shape;297;p53"/>
          <p:cNvSpPr txBox="1"/>
          <p:nvPr>
            <p:ph type="title"/>
          </p:nvPr>
        </p:nvSpPr>
        <p:spPr>
          <a:xfrm>
            <a:off x="826650" y="76200"/>
            <a:ext cx="7490700" cy="7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"/>
                <a:ea typeface="Overpass"/>
                <a:cs typeface="Overpass"/>
                <a:sym typeface="Overpass"/>
              </a:rPr>
              <a:t>ovn-nbctl daemonization (cont.)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98" name="Google Shape;298;p53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/>
          <p:nvPr>
            <p:ph idx="1" type="body"/>
          </p:nvPr>
        </p:nvSpPr>
        <p:spPr>
          <a:xfrm>
            <a:off x="826700" y="1046325"/>
            <a:ext cx="74907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4"/>
          <p:cNvSpPr txBox="1"/>
          <p:nvPr>
            <p:ph type="title"/>
          </p:nvPr>
        </p:nvSpPr>
        <p:spPr>
          <a:xfrm>
            <a:off x="826650" y="0"/>
            <a:ext cx="7490700" cy="7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54"/>
          <p:cNvSpPr txBox="1"/>
          <p:nvPr>
            <p:ph idx="2" type="subTitle"/>
          </p:nvPr>
        </p:nvSpPr>
        <p:spPr>
          <a:xfrm>
            <a:off x="826650" y="775800"/>
            <a:ext cx="74907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54"/>
          <p:cNvSpPr txBox="1"/>
          <p:nvPr>
            <p:ph idx="12" type="sldNum"/>
          </p:nvPr>
        </p:nvSpPr>
        <p:spPr>
          <a:xfrm>
            <a:off x="103328" y="4733944"/>
            <a:ext cx="360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478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SE-Master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C0000"/>
      </a:accent1>
      <a:accent2>
        <a:srgbClr val="A30000"/>
      </a:accent2>
      <a:accent3>
        <a:srgbClr val="820000"/>
      </a:accent3>
      <a:accent4>
        <a:srgbClr val="004153"/>
      </a:accent4>
      <a:accent5>
        <a:srgbClr val="A3DBE8"/>
      </a:accent5>
      <a:accent6>
        <a:srgbClr val="4C4C4C"/>
      </a:accent6>
      <a:hlink>
        <a:srgbClr val="BFDDE4"/>
      </a:hlink>
      <a:folHlink>
        <a:srgbClr val="C7CB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