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  <p:sldMasterId id="2147483679" r:id="rId2"/>
  </p:sldMasterIdLst>
  <p:notesMasterIdLst>
    <p:notesMasterId r:id="rId24"/>
  </p:notesMasterIdLst>
  <p:sldIdLst>
    <p:sldId id="293" r:id="rId3"/>
    <p:sldId id="285" r:id="rId4"/>
    <p:sldId id="296" r:id="rId5"/>
    <p:sldId id="297" r:id="rId6"/>
    <p:sldId id="299" r:id="rId7"/>
    <p:sldId id="300" r:id="rId8"/>
    <p:sldId id="301" r:id="rId9"/>
    <p:sldId id="262" r:id="rId10"/>
    <p:sldId id="298" r:id="rId11"/>
    <p:sldId id="302" r:id="rId12"/>
    <p:sldId id="303" r:id="rId13"/>
    <p:sldId id="270" r:id="rId14"/>
    <p:sldId id="305" r:id="rId15"/>
    <p:sldId id="306" r:id="rId16"/>
    <p:sldId id="307" r:id="rId17"/>
    <p:sldId id="308" r:id="rId18"/>
    <p:sldId id="309" r:id="rId19"/>
    <p:sldId id="310" r:id="rId20"/>
    <p:sldId id="265" r:id="rId21"/>
    <p:sldId id="311" r:id="rId22"/>
    <p:sldId id="312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902F"/>
    <a:srgbClr val="FF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73C4259-E5C8-4765-9020-0986C23425CA}">
  <a:tblStyle styleId="{573C4259-E5C8-4765-9020-0986C23425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éma alapján készült stílus 1 – 2. jelölőszín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55" autoAdjust="0"/>
  </p:normalViewPr>
  <p:slideViewPr>
    <p:cSldViewPr>
      <p:cViewPr>
        <p:scale>
          <a:sx n="125" d="100"/>
          <a:sy n="125" d="100"/>
        </p:scale>
        <p:origin x="-1206" y="-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37932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Meet the needs of the open</a:t>
            </a:r>
            <a:r>
              <a:rPr lang="en-GB" baseline="0" dirty="0" smtClean="0"/>
              <a:t> source networking community</a:t>
            </a:r>
          </a:p>
          <a:p>
            <a:r>
              <a:rPr lang="en-GB" baseline="0" dirty="0" smtClean="0"/>
              <a:t>feature rich OF switch offering a sophisticated way</a:t>
            </a:r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baseline="0" dirty="0" smtClean="0"/>
              <a:t>Every system where OVS is deployed is affected!</a:t>
            </a:r>
          </a:p>
          <a:p>
            <a:pPr marL="139700" indent="0">
              <a:buNone/>
            </a:pPr>
            <a:r>
              <a:rPr lang="en-GB" baseline="0" dirty="0" smtClean="0"/>
              <a:t>We investigated public cloud deployments to confirm our finding! And a possible attacker has everything to reproduce the attack! S/he can control the flow table, and what is more, the </a:t>
            </a:r>
            <a:r>
              <a:rPr lang="en-GB" baseline="0" dirty="0" err="1" smtClean="0"/>
              <a:t>megaflow</a:t>
            </a:r>
            <a:r>
              <a:rPr lang="en-GB" baseline="0" dirty="0" smtClean="0"/>
              <a:t> cache as well by defining benign ACL policies to her/his VMs and send the corresponding packet sequence against the switch!</a:t>
            </a:r>
          </a:p>
          <a:p>
            <a:pPr marL="139700" indent="0">
              <a:buNone/>
            </a:pPr>
            <a:r>
              <a:rPr lang="en-GB" baseline="0" dirty="0" err="1" smtClean="0"/>
              <a:t>Openstack</a:t>
            </a:r>
            <a:r>
              <a:rPr lang="en-GB" baseline="0" dirty="0" smtClean="0"/>
              <a:t> – existing flows cannot be attacked – at 120</a:t>
            </a:r>
            <a:r>
              <a:rPr lang="en-GB" baseline="30000" dirty="0" smtClean="0"/>
              <a:t>th</a:t>
            </a:r>
            <a:r>
              <a:rPr lang="en-GB" baseline="0" dirty="0" smtClean="0"/>
              <a:t> second victim traffic is shut off</a:t>
            </a:r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baseline="0" dirty="0" smtClean="0"/>
              <a:t>Let’s get our hands dirty, and see how the </a:t>
            </a:r>
            <a:r>
              <a:rPr lang="en-GB" baseline="0" dirty="0" err="1" smtClean="0"/>
              <a:t>megaflow</a:t>
            </a:r>
            <a:r>
              <a:rPr lang="en-GB" baseline="0" dirty="0" smtClean="0"/>
              <a:t> cache itself is built and managed</a:t>
            </a:r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baseline="0" dirty="0" smtClean="0"/>
              <a:t>Let’s get our hands dirty, and see how the </a:t>
            </a:r>
            <a:r>
              <a:rPr lang="en-GB" baseline="0" dirty="0" err="1" smtClean="0"/>
              <a:t>megaflow</a:t>
            </a:r>
            <a:r>
              <a:rPr lang="en-GB" baseline="0" dirty="0" smtClean="0"/>
              <a:t> cache itself is built and managed</a:t>
            </a:r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baseline="0" dirty="0" smtClean="0"/>
              <a:t>Let’s get our hands dirty, and see how the </a:t>
            </a:r>
            <a:r>
              <a:rPr lang="en-GB" baseline="0" dirty="0" err="1" smtClean="0"/>
              <a:t>megaflow</a:t>
            </a:r>
            <a:r>
              <a:rPr lang="en-GB" baseline="0" dirty="0" smtClean="0"/>
              <a:t> cache itself is built and managed</a:t>
            </a:r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did OVS achieved to be fast and preserve its advantages? Slow path – fast path </a:t>
            </a:r>
            <a:r>
              <a:rPr lang="en-GB" sz="11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separartion</a:t>
            </a:r>
            <a:endParaRPr lang="en-GB" sz="11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None/>
            </a:pPr>
            <a:endParaRPr lang="en-GB" sz="1100" b="0" i="0" u="none" strike="noStrike" cap="none" baseline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indent="0">
              <a:buNone/>
            </a:pPr>
            <a:r>
              <a:rPr lang="en-GB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OVERLAPING RULES: for increased flexibility, flow rules can overlap, however this makes packet classification rather complex since, even in the case of non-overlapping flow rules, the complexity of any wildcard matching rule matching algorithm </a:t>
            </a:r>
            <a:r>
              <a:rPr lang="en-GB" sz="11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coulb</a:t>
            </a:r>
            <a:r>
              <a:rPr lang="en-GB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be exponential</a:t>
            </a:r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GB" sz="11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microflow</a:t>
            </a:r>
            <a:r>
              <a:rPr lang="en-GB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cache implements a per-transport-connection exact-match store over all header fields; </a:t>
            </a:r>
          </a:p>
          <a:p>
            <a:pPr marL="139700" indent="0">
              <a:buNone/>
            </a:pPr>
            <a:r>
              <a:rPr lang="en-GB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GB" sz="11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megaflow</a:t>
            </a:r>
            <a:r>
              <a:rPr lang="en-GB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cache (MF) , which, by introducing arbitrary bitwise wildcarding to the kernel space, has enabled the biggest performance improvement so far</a:t>
            </a:r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baseline="0" dirty="0" smtClean="0"/>
              <a:t>Let’s get our hands dirty, and see how the </a:t>
            </a:r>
            <a:r>
              <a:rPr lang="en-GB" baseline="0" dirty="0" err="1" smtClean="0"/>
              <a:t>megaflow</a:t>
            </a:r>
            <a:r>
              <a:rPr lang="en-GB" baseline="0" dirty="0" smtClean="0"/>
              <a:t> cache itself is built and managed</a:t>
            </a:r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baseline="0" dirty="0" smtClean="0"/>
              <a:t>once we send all these packets (i.e., covering the whole 3-bit protocol range = 8 packets), </a:t>
            </a:r>
          </a:p>
          <a:p>
            <a:pPr marL="139700" indent="0">
              <a:buNone/>
            </a:pPr>
            <a:r>
              <a:rPr lang="en-GB" baseline="0" dirty="0" smtClean="0"/>
              <a:t>more than one solution -&gt; </a:t>
            </a:r>
            <a:r>
              <a:rPr lang="en-GB" baseline="0" dirty="0" err="1" smtClean="0"/>
              <a:t>heuristical</a:t>
            </a:r>
            <a:r>
              <a:rPr lang="en-GB" baseline="0" dirty="0" smtClean="0"/>
              <a:t> algorithm on finding an optimal mapping </a:t>
            </a:r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baseline="0" dirty="0" smtClean="0"/>
              <a:t>once we send all these packets (i.e., covering the whole 3-bit protocol range = 8 packets), </a:t>
            </a:r>
          </a:p>
          <a:p>
            <a:pPr marL="139700" indent="0">
              <a:buNone/>
            </a:pPr>
            <a:r>
              <a:rPr lang="en-GB" baseline="0" dirty="0" smtClean="0"/>
              <a:t>more than one solution -&gt; </a:t>
            </a:r>
            <a:r>
              <a:rPr lang="en-GB" baseline="0" dirty="0" err="1" smtClean="0"/>
              <a:t>heuristical</a:t>
            </a:r>
            <a:r>
              <a:rPr lang="en-GB" baseline="0" dirty="0" smtClean="0"/>
              <a:t> algorithm on finding an optimal mapping </a:t>
            </a:r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71087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1_Sub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2241225" y="1203598"/>
            <a:ext cx="6509100" cy="160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 hasCustomPrompt="1"/>
          </p:nvPr>
        </p:nvSpPr>
        <p:spPr>
          <a:xfrm>
            <a:off x="2935400" y="1279798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hu-HU" dirty="0" smtClean="0"/>
              <a:t>Előadás címe</a:t>
            </a:r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 hasCustomPrompt="1"/>
          </p:nvPr>
        </p:nvSpPr>
        <p:spPr>
          <a:xfrm>
            <a:off x="2935400" y="2038223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rgbClr val="FF7F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r>
              <a:rPr lang="hu-HU" dirty="0" smtClean="0"/>
              <a:t>Előadó neve</a:t>
            </a:r>
            <a:endParaRPr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58" y="4083918"/>
            <a:ext cx="3013702" cy="10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92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 userDrawn="1">
  <p:cSld name="TITLE_AND_BODY_1"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88900" lvl="0" indent="0" rtl="0">
              <a:spcBef>
                <a:spcPts val="600"/>
              </a:spcBef>
              <a:spcAft>
                <a:spcPts val="0"/>
              </a:spcAft>
              <a:buSzPts val="2200"/>
              <a:buNone/>
              <a:defRPr sz="18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Shape 40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316312"/>
            <a:ext cx="2508373" cy="847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 preserve="1">
  <p:cSld name="1_Title + 1 column half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88900" lvl="0" indent="0" rtl="0">
              <a:spcBef>
                <a:spcPts val="600"/>
              </a:spcBef>
              <a:spcAft>
                <a:spcPts val="0"/>
              </a:spcAft>
              <a:buSzPts val="2200"/>
              <a:buNone/>
              <a:defRPr sz="18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Shape 40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8705"/>
            <a:ext cx="2292349" cy="774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1576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 preserve="1">
  <p:cSld name="1_Title + 1 column half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"/>
            <a:ext cx="4604189" cy="5143500"/>
          </a:xfrm>
          <a:prstGeom prst="rect">
            <a:avLst/>
          </a:prstGeom>
        </p:spPr>
      </p:pic>
      <p:sp>
        <p:nvSpPr>
          <p:cNvPr id="34" name="Shape 34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88900" lvl="0" indent="0" rtl="0">
              <a:spcBef>
                <a:spcPts val="600"/>
              </a:spcBef>
              <a:spcAft>
                <a:spcPts val="0"/>
              </a:spcAft>
              <a:buSzPts val="2200"/>
              <a:buNone/>
              <a:defRPr sz="18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Shape 40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8705"/>
            <a:ext cx="2292349" cy="774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5993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 preserve="1">
  <p:cSld name="1_Title + 1 column half slid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 dirty="0"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88900" lvl="0" indent="0" rtl="0">
              <a:spcBef>
                <a:spcPts val="600"/>
              </a:spcBef>
              <a:spcAft>
                <a:spcPts val="0"/>
              </a:spcAft>
              <a:buSzPts val="2200"/>
              <a:buNone/>
              <a:defRPr sz="18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Shape 40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8705"/>
            <a:ext cx="2292349" cy="774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349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fld id="{89299A97-B846-440E-840C-00F87944FC8F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7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The Discrepancy of the Megaflow Cache in OVS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2" y="4659982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icon space">
  <p:cSld name="BLANK_1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Shape 82"/>
          <p:cNvSpPr/>
          <p:nvPr/>
        </p:nvSpPr>
        <p:spPr>
          <a:xfrm>
            <a:off x="867750" y="393425"/>
            <a:ext cx="8067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fld id="{BD50E335-9B55-4542-AF6E-E406EAEEE56B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The Discrepancy of the Megaflow Cache in OVS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1" y="4659982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119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133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605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58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1_Subtitl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2241225" y="1203598"/>
            <a:ext cx="6509100" cy="160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 hasCustomPrompt="1"/>
          </p:nvPr>
        </p:nvSpPr>
        <p:spPr>
          <a:xfrm>
            <a:off x="2935400" y="1279798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hu-HU" dirty="0" smtClean="0"/>
              <a:t>Előadás címe</a:t>
            </a:r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 hasCustomPrompt="1"/>
          </p:nvPr>
        </p:nvSpPr>
        <p:spPr>
          <a:xfrm>
            <a:off x="2935400" y="2038223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rgbClr val="FF7F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r>
              <a:rPr lang="hu-HU" dirty="0" smtClean="0"/>
              <a:t>Előadó neve</a:t>
            </a:r>
            <a:endParaRPr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58" y="4083918"/>
            <a:ext cx="3013702" cy="10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2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533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682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91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033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640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441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93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1_Subtitl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18" y="-660"/>
            <a:ext cx="3829050" cy="5143500"/>
          </a:xfrm>
          <a:prstGeom prst="rect">
            <a:avLst/>
          </a:prstGeom>
        </p:spPr>
      </p:pic>
      <p:sp>
        <p:nvSpPr>
          <p:cNvPr id="14" name="Shape 14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2241225" y="1203598"/>
            <a:ext cx="6509100" cy="160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ctrTitle" hasCustomPrompt="1"/>
          </p:nvPr>
        </p:nvSpPr>
        <p:spPr>
          <a:xfrm>
            <a:off x="2935400" y="1279798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hu-HU" dirty="0" smtClean="0"/>
              <a:t>Előadás címe</a:t>
            </a:r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 hasCustomPrompt="1"/>
          </p:nvPr>
        </p:nvSpPr>
        <p:spPr>
          <a:xfrm>
            <a:off x="2935400" y="2038223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rgbClr val="FF7F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r>
              <a:rPr lang="hu-HU" dirty="0" smtClean="0"/>
              <a:t>Előadó neve</a:t>
            </a:r>
            <a:endParaRPr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58" y="4083918"/>
            <a:ext cx="3013702" cy="10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04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006" y="0"/>
            <a:ext cx="3279838" cy="5143500"/>
          </a:xfrm>
          <a:prstGeom prst="rect">
            <a:avLst/>
          </a:prstGeom>
        </p:spPr>
      </p:pic>
      <p:sp>
        <p:nvSpPr>
          <p:cNvPr id="19" name="Shape 19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2645075" y="393425"/>
            <a:ext cx="806700" cy="8067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731575" y="393525"/>
            <a:ext cx="4713000" cy="4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572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600"/>
              <a:buChar char="▪"/>
              <a:defRPr sz="3600" b="1"/>
            </a:lvl1pPr>
            <a:lvl2pPr marL="914400" lvl="1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2pPr>
            <a:lvl3pPr marL="1371600" lvl="2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3pPr>
            <a:lvl4pPr marL="1828800" lvl="3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3600" b="1"/>
            </a:lvl4pPr>
            <a:lvl5pPr marL="2286000" lvl="4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5pPr>
            <a:lvl6pPr marL="2743200" lvl="5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6pPr>
            <a:lvl7pPr marL="3200400" lvl="6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b="1"/>
            </a:lvl7pPr>
            <a:lvl8pPr marL="3657600" lvl="7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b="1"/>
            </a:lvl8pPr>
            <a:lvl9pPr marL="4114800" lvl="8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b="1"/>
            </a:lvl9pPr>
          </a:lstStyle>
          <a:p>
            <a:endParaRPr dirty="0"/>
          </a:p>
        </p:txBody>
      </p:sp>
      <p:sp>
        <p:nvSpPr>
          <p:cNvPr id="23" name="Shape 23"/>
          <p:cNvSpPr txBox="1"/>
          <p:nvPr/>
        </p:nvSpPr>
        <p:spPr>
          <a:xfrm>
            <a:off x="2654717" y="337850"/>
            <a:ext cx="78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</a:rPr>
              <a:t>“</a:t>
            </a:r>
            <a:endParaRPr sz="7200" b="1">
              <a:solidFill>
                <a:srgbClr val="FFFFFF"/>
              </a:solidFill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9942"/>
            <a:ext cx="2508373" cy="847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72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1271000" y="0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F00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 hasCustomPrompt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Tx/>
              <a:buSzPts val="2600"/>
              <a:buChar char="▪"/>
              <a:defRPr sz="2400"/>
            </a:lvl1pPr>
            <a:lvl2pPr marL="625475" lvl="1" indent="-393700">
              <a:spcBef>
                <a:spcPts val="0"/>
              </a:spcBef>
              <a:spcAft>
                <a:spcPts val="0"/>
              </a:spcAft>
              <a:buClrTx/>
              <a:buSzPts val="2600"/>
              <a:buChar char="▫"/>
              <a:defRPr sz="2200"/>
            </a:lvl2pPr>
            <a:lvl3pPr marL="733425" lvl="2" indent="-285750">
              <a:spcBef>
                <a:spcPts val="0"/>
              </a:spcBef>
              <a:spcAft>
                <a:spcPts val="0"/>
              </a:spcAft>
              <a:buClrTx/>
              <a:buSzPct val="96000"/>
              <a:buFont typeface="Arial" pitchFamily="34" charset="0"/>
              <a:buChar char="•"/>
              <a:defRPr sz="18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r>
              <a:rPr lang="hu-HU" dirty="0" smtClean="0"/>
              <a:t>Első sor</a:t>
            </a:r>
          </a:p>
          <a:p>
            <a:pPr lvl="1"/>
            <a:r>
              <a:rPr lang="hu-HU" dirty="0" smtClean="0"/>
              <a:t>Második sor</a:t>
            </a:r>
          </a:p>
          <a:p>
            <a:pPr lvl="2"/>
            <a:r>
              <a:rPr lang="hu-HU" dirty="0" smtClean="0"/>
              <a:t>Harmadik sor</a:t>
            </a:r>
            <a:endParaRPr dirty="0"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0" y="4640714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1271000" y="4890000"/>
            <a:ext cx="987948" cy="274637"/>
          </a:xfrm>
        </p:spPr>
        <p:txBody>
          <a:bodyPr/>
          <a:lstStyle>
            <a:lvl1pPr>
              <a:defRPr sz="1100"/>
            </a:lvl1pPr>
          </a:lstStyle>
          <a:p>
            <a:fld id="{DC17C4B7-E830-4C31-8D86-E7CACCEC526C}" type="datetime1">
              <a:rPr lang="en-US" smtClean="0"/>
              <a:pPr/>
              <a:t>12/6/2018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860776" y="4918440"/>
            <a:ext cx="5291980" cy="274637"/>
          </a:xfrm>
        </p:spPr>
        <p:txBody>
          <a:bodyPr/>
          <a:lstStyle>
            <a:lvl1pPr>
              <a:defRPr sz="1050"/>
            </a:lvl1pPr>
          </a:lstStyle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dirty="0" smtClean="0"/>
              <a:t>: 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6464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F00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 hasCustomPrompt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Tx/>
              <a:buSzPts val="2600"/>
              <a:buChar char="▪"/>
              <a:defRPr sz="2400"/>
            </a:lvl1pPr>
            <a:lvl2pPr marL="625475" lvl="1" indent="-393700">
              <a:spcBef>
                <a:spcPts val="0"/>
              </a:spcBef>
              <a:spcAft>
                <a:spcPts val="0"/>
              </a:spcAft>
              <a:buClrTx/>
              <a:buSzPts val="2600"/>
              <a:buChar char="▫"/>
              <a:defRPr sz="2200"/>
            </a:lvl2pPr>
            <a:lvl3pPr marL="733425" lvl="2" indent="-285750">
              <a:spcBef>
                <a:spcPts val="0"/>
              </a:spcBef>
              <a:spcAft>
                <a:spcPts val="0"/>
              </a:spcAft>
              <a:buClrTx/>
              <a:buSzPct val="96000"/>
              <a:buFont typeface="Arial" pitchFamily="34" charset="0"/>
              <a:buChar char="•"/>
              <a:defRPr sz="18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r>
              <a:rPr lang="hu-HU" dirty="0" smtClean="0"/>
              <a:t>Első sor</a:t>
            </a:r>
          </a:p>
          <a:p>
            <a:pPr lvl="1"/>
            <a:r>
              <a:rPr lang="hu-HU" dirty="0" smtClean="0"/>
              <a:t>Második sor</a:t>
            </a:r>
          </a:p>
          <a:p>
            <a:pPr lvl="2"/>
            <a:r>
              <a:rPr lang="hu-HU" dirty="0" smtClean="0"/>
              <a:t>Harmadik sor</a:t>
            </a:r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fld id="{51B0EB78-A7C1-4E81-A2FE-E0F083A09F62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1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The Discrepancy of the Megaflow Cache in OVS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0" y="4640714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390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bg>
      <p:bgPr>
        <a:blipFill dpi="0" rotWithShape="1">
          <a:blip r:embed="rId2">
            <a:alphaModFix amt="50000"/>
            <a:lum/>
          </a:blip>
          <a:srcRect/>
          <a:tile tx="-241300" ty="0" sx="60000" sy="60000" flip="none" algn="br"/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 userDrawn="1"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F00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fld id="{1DA02E30-40E0-4299-BFF6-D9C67D7C5ACD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1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The Discrepancy of the Megaflow Cache in OVS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0" y="4640714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hape 30"/>
          <p:cNvSpPr txBox="1">
            <a:spLocks noGrp="1"/>
          </p:cNvSpPr>
          <p:nvPr>
            <p:ph type="body" idx="1" hasCustomPrompt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Tx/>
              <a:buSzPts val="2600"/>
              <a:buChar char="▪"/>
              <a:defRPr sz="2400"/>
            </a:lvl1pPr>
            <a:lvl2pPr marL="625475" lvl="1" indent="-393700">
              <a:spcBef>
                <a:spcPts val="0"/>
              </a:spcBef>
              <a:spcAft>
                <a:spcPts val="0"/>
              </a:spcAft>
              <a:buClrTx/>
              <a:buSzPts val="2600"/>
              <a:buChar char="▫"/>
              <a:defRPr sz="2200"/>
            </a:lvl2pPr>
            <a:lvl3pPr marL="733425" lvl="2" indent="-285750">
              <a:spcBef>
                <a:spcPts val="0"/>
              </a:spcBef>
              <a:spcAft>
                <a:spcPts val="0"/>
              </a:spcAft>
              <a:buClrTx/>
              <a:buSzPct val="96000"/>
              <a:buFont typeface="Arial" pitchFamily="34" charset="0"/>
              <a:buChar char="•"/>
              <a:defRPr sz="18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r>
              <a:rPr lang="hu-HU" dirty="0" smtClean="0"/>
              <a:t>Első sor</a:t>
            </a:r>
          </a:p>
          <a:p>
            <a:pPr lvl="1"/>
            <a:r>
              <a:rPr lang="hu-HU" dirty="0" smtClean="0"/>
              <a:t>Második sor</a:t>
            </a:r>
          </a:p>
          <a:p>
            <a:pPr lvl="2"/>
            <a:r>
              <a:rPr lang="hu-HU" dirty="0" smtClean="0"/>
              <a:t>Harmadik sor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7483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bg>
      <p:bgPr>
        <a:blipFill dpi="0" rotWithShape="1">
          <a:blip r:embed="rId2">
            <a:alphaModFix amt="79000"/>
            <a:lum/>
          </a:blip>
          <a:srcRect/>
          <a:tile tx="-241300" ty="0" sx="60000" sy="60000" flip="none" algn="br"/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F00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fld id="{439FB8C4-7985-4893-9C2F-8DEB6D735C4B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1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The Discrepancy of the Megaflow Cache in OVS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0" y="4640714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hape 30"/>
          <p:cNvSpPr txBox="1">
            <a:spLocks noGrp="1"/>
          </p:cNvSpPr>
          <p:nvPr>
            <p:ph type="body" idx="1" hasCustomPrompt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Tx/>
              <a:buSzPts val="2600"/>
              <a:buChar char="▪"/>
              <a:defRPr sz="2400"/>
            </a:lvl1pPr>
            <a:lvl2pPr marL="625475" lvl="1" indent="-393700">
              <a:spcBef>
                <a:spcPts val="0"/>
              </a:spcBef>
              <a:spcAft>
                <a:spcPts val="0"/>
              </a:spcAft>
              <a:buClrTx/>
              <a:buSzPts val="2600"/>
              <a:buChar char="▫"/>
              <a:defRPr sz="2200"/>
            </a:lvl2pPr>
            <a:lvl3pPr marL="733425" lvl="2" indent="-285750">
              <a:spcBef>
                <a:spcPts val="0"/>
              </a:spcBef>
              <a:spcAft>
                <a:spcPts val="0"/>
              </a:spcAft>
              <a:buClrTx/>
              <a:buSzPct val="96000"/>
              <a:buFont typeface="Arial" pitchFamily="34" charset="0"/>
              <a:buChar char="•"/>
              <a:defRPr sz="18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r>
              <a:rPr lang="hu-HU" dirty="0" smtClean="0"/>
              <a:t>Első sor</a:t>
            </a:r>
          </a:p>
          <a:p>
            <a:pPr lvl="1"/>
            <a:r>
              <a:rPr lang="hu-HU" dirty="0" smtClean="0"/>
              <a:t>Második sor</a:t>
            </a:r>
          </a:p>
          <a:p>
            <a:pPr lvl="2"/>
            <a:r>
              <a:rPr lang="hu-HU" dirty="0" smtClean="0"/>
              <a:t>Harmadik sor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6763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bg>
      <p:bgPr>
        <a:blipFill dpi="0" rotWithShape="1">
          <a:blip r:embed="rId2">
            <a:lum/>
          </a:blip>
          <a:srcRect/>
          <a:stretch>
            <a:fillRect l="-23000" t="-8000" b="-8000"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7F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F00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Dátum helye 1"/>
          <p:cNvSpPr>
            <a:spLocks noGrp="1"/>
          </p:cNvSpPr>
          <p:nvPr>
            <p:ph type="dt" sz="half" idx="2"/>
          </p:nvPr>
        </p:nvSpPr>
        <p:spPr>
          <a:xfrm>
            <a:off x="1547664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  <a:latin typeface="Barlow"/>
              </a:defRPr>
            </a:lvl1pPr>
          </a:lstStyle>
          <a:p>
            <a:fld id="{04105890-DEA7-4B6D-B486-AEC577A7325B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1" name="Élőláb helye 2"/>
          <p:cNvSpPr>
            <a:spLocks noGrp="1"/>
          </p:cNvSpPr>
          <p:nvPr>
            <p:ph type="ftr" sz="quarter" idx="3"/>
          </p:nvPr>
        </p:nvSpPr>
        <p:spPr>
          <a:xfrm>
            <a:off x="4211960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The Discrepancy of the Megaflow Cache in OVS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10" y="4640714"/>
            <a:ext cx="1475249" cy="498572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hape 30"/>
          <p:cNvSpPr txBox="1">
            <a:spLocks noGrp="1"/>
          </p:cNvSpPr>
          <p:nvPr>
            <p:ph type="body" idx="1" hasCustomPrompt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Tx/>
              <a:buSzPts val="2600"/>
              <a:buChar char="▪"/>
              <a:defRPr sz="2400"/>
            </a:lvl1pPr>
            <a:lvl2pPr marL="625475" lvl="1" indent="-393700">
              <a:spcBef>
                <a:spcPts val="0"/>
              </a:spcBef>
              <a:spcAft>
                <a:spcPts val="0"/>
              </a:spcAft>
              <a:buClrTx/>
              <a:buSzPts val="2600"/>
              <a:buChar char="▫"/>
              <a:defRPr sz="2200"/>
            </a:lvl2pPr>
            <a:lvl3pPr marL="733425" lvl="2" indent="-285750">
              <a:spcBef>
                <a:spcPts val="0"/>
              </a:spcBef>
              <a:spcAft>
                <a:spcPts val="0"/>
              </a:spcAft>
              <a:buClrTx/>
              <a:buSzPct val="96000"/>
              <a:buFont typeface="Arial" pitchFamily="34" charset="0"/>
              <a:buChar char="•"/>
              <a:defRPr sz="18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r>
              <a:rPr lang="hu-HU" dirty="0" smtClean="0"/>
              <a:t>Első sor</a:t>
            </a:r>
          </a:p>
          <a:p>
            <a:pPr lvl="1"/>
            <a:r>
              <a:rPr lang="hu-HU" dirty="0" smtClean="0"/>
              <a:t>Második sor</a:t>
            </a:r>
          </a:p>
          <a:p>
            <a:pPr lvl="2"/>
            <a:r>
              <a:rPr lang="hu-HU" dirty="0" smtClean="0"/>
              <a:t>Harmadik sor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321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17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▪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●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Dátum helye 1"/>
          <p:cNvSpPr>
            <a:spLocks noGrp="1"/>
          </p:cNvSpPr>
          <p:nvPr>
            <p:ph type="dt" sz="half" idx="2"/>
          </p:nvPr>
        </p:nvSpPr>
        <p:spPr>
          <a:xfrm>
            <a:off x="1763688" y="4731990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7C4B7-E830-4C31-8D86-E7CACCEC526C}" type="datetime1">
              <a:rPr lang="en-US" smtClean="0"/>
              <a:t>12/6/2018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4427984" y="4731990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The Discrepancy of the Megaflow Cache in OVS</a:t>
            </a:r>
            <a:endParaRPr lang="hu-H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7" r:id="rId3"/>
    <p:sldLayoutId id="2147483678" r:id="rId4"/>
    <p:sldLayoutId id="2147483664" r:id="rId5"/>
    <p:sldLayoutId id="2147483675" r:id="rId6"/>
    <p:sldLayoutId id="2147483665" r:id="rId7"/>
    <p:sldLayoutId id="2147483670" r:id="rId8"/>
    <p:sldLayoutId id="2147483666" r:id="rId9"/>
    <p:sldLayoutId id="2147483652" r:id="rId10"/>
    <p:sldLayoutId id="2147483673" r:id="rId11"/>
    <p:sldLayoutId id="2147483676" r:id="rId12"/>
    <p:sldLayoutId id="2147483674" r:id="rId13"/>
    <p:sldLayoutId id="2147483657" r:id="rId14"/>
    <p:sldLayoutId id="2147483658" r:id="rId15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0F53A-E050-43D4-A34E-505789B4FBE6}" type="datetimeFigureOut">
              <a:rPr lang="en-GB" smtClean="0"/>
              <a:t>06/12/2018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E4639-3285-45E5-9E8D-E20F14168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52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2051720" y="1275606"/>
            <a:ext cx="6933150" cy="1147936"/>
          </a:xfrm>
        </p:spPr>
        <p:txBody>
          <a:bodyPr>
            <a:noAutofit/>
          </a:bodyPr>
          <a:lstStyle/>
          <a:p>
            <a:pPr algn="ctr"/>
            <a:r>
              <a:rPr lang="en-GB" dirty="0"/>
              <a:t>The Discrepancy of the </a:t>
            </a:r>
            <a:r>
              <a:rPr lang="en-GB" dirty="0" err="1"/>
              <a:t>Megaflow</a:t>
            </a:r>
            <a:r>
              <a:rPr lang="en-GB" dirty="0"/>
              <a:t> Cache in OVS</a:t>
            </a:r>
            <a:endParaRPr lang="hu-HU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2267744" y="2067694"/>
            <a:ext cx="6498686" cy="648072"/>
          </a:xfrm>
        </p:spPr>
        <p:txBody>
          <a:bodyPr/>
          <a:lstStyle/>
          <a:p>
            <a:pPr lvl="0"/>
            <a:endParaRPr lang="en-GB" dirty="0" smtClean="0"/>
          </a:p>
          <a:p>
            <a:pPr lvl="0"/>
            <a:r>
              <a:rPr lang="en-GB" sz="2400" dirty="0" err="1" smtClean="0"/>
              <a:t>Levente</a:t>
            </a:r>
            <a:r>
              <a:rPr lang="en-GB" sz="2400" dirty="0" smtClean="0"/>
              <a:t> </a:t>
            </a:r>
            <a:r>
              <a:rPr lang="en-GB" sz="2400" dirty="0" err="1" smtClean="0"/>
              <a:t>Csikor</a:t>
            </a:r>
            <a:r>
              <a:rPr lang="en-GB" sz="2400" dirty="0" smtClean="0"/>
              <a:t>                        </a:t>
            </a:r>
            <a:r>
              <a:rPr lang="en-GB" sz="2400" dirty="0" err="1" smtClean="0"/>
              <a:t>Gábor</a:t>
            </a:r>
            <a:r>
              <a:rPr lang="en-GB" sz="2400" dirty="0" smtClean="0"/>
              <a:t> </a:t>
            </a:r>
            <a:r>
              <a:rPr lang="en-GB" sz="2400" dirty="0" err="1" smtClean="0"/>
              <a:t>Rétvári</a:t>
            </a:r>
            <a:endParaRPr lang="hu-HU" sz="2400" dirty="0" smtClean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01341"/>
            <a:ext cx="934998" cy="84355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5485"/>
            <a:ext cx="2629188" cy="70933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131840" y="2931790"/>
            <a:ext cx="56345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Stefan </a:t>
            </a:r>
            <a:r>
              <a:rPr lang="en-GB" dirty="0" err="1" smtClean="0"/>
              <a:t>Schmid</a:t>
            </a:r>
            <a:r>
              <a:rPr lang="en-GB" dirty="0" smtClean="0"/>
              <a:t> (University of Vienna)</a:t>
            </a:r>
          </a:p>
          <a:p>
            <a:endParaRPr lang="en-GB" dirty="0" smtClean="0"/>
          </a:p>
          <a:p>
            <a:r>
              <a:rPr lang="en-GB" dirty="0" err="1" smtClean="0"/>
              <a:t>Dimitrios</a:t>
            </a:r>
            <a:r>
              <a:rPr lang="en-GB" dirty="0" smtClean="0"/>
              <a:t> P. </a:t>
            </a:r>
            <a:r>
              <a:rPr lang="en-GB" dirty="0" err="1" smtClean="0"/>
              <a:t>Pezaros</a:t>
            </a:r>
            <a:r>
              <a:rPr lang="en-GB" dirty="0" smtClean="0"/>
              <a:t> (University of Glasgow)</a:t>
            </a:r>
          </a:p>
          <a:p>
            <a:endParaRPr lang="en-GB" dirty="0" smtClean="0"/>
          </a:p>
          <a:p>
            <a:r>
              <a:rPr lang="en-GB" dirty="0" smtClean="0"/>
              <a:t>Christian </a:t>
            </a:r>
            <a:r>
              <a:rPr lang="en-GB" dirty="0" err="1" smtClean="0"/>
              <a:t>Esteve</a:t>
            </a:r>
            <a:r>
              <a:rPr lang="en-GB" dirty="0" smtClean="0"/>
              <a:t> Rothenberg (University of Campinas)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40" y="2931790"/>
            <a:ext cx="1214572" cy="3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55" y="4254045"/>
            <a:ext cx="531159" cy="54995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71" y="3843500"/>
            <a:ext cx="1351385" cy="30534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16" y="3365271"/>
            <a:ext cx="1115616" cy="3197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45" y="3253384"/>
            <a:ext cx="1281111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04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87774"/>
            <a:ext cx="2953189" cy="230037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Megaflow</a:t>
            </a:r>
            <a:r>
              <a:rPr lang="en-GB" dirty="0" smtClean="0"/>
              <a:t> cache growth – The EVIL PLAN</a:t>
            </a:r>
            <a:endParaRPr lang="en-GB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1259632" y="0"/>
            <a:ext cx="987948" cy="274637"/>
          </a:xfrm>
        </p:spPr>
        <p:txBody>
          <a:bodyPr/>
          <a:lstStyle/>
          <a:p>
            <a:fld id="{DC17C4B7-E830-4C31-8D86-E7CACCEC526C}" type="datetime1">
              <a:rPr lang="en-US" smtClean="0"/>
              <a:pPr/>
              <a:t>12/6/2018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852020" y="0"/>
            <a:ext cx="5291980" cy="274637"/>
          </a:xfrm>
        </p:spPr>
        <p:txBody>
          <a:bodyPr/>
          <a:lstStyle/>
          <a:p>
            <a:r>
              <a:rPr lang="en-GB" b="1" smtClean="0"/>
              <a:t>Levente Csikor, Gábor Rétvári</a:t>
            </a:r>
            <a:r>
              <a:rPr lang="en-GB" smtClean="0"/>
              <a:t>: The Discrepancy of the Megaflow Cache in OVS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31099"/>
              </p:ext>
            </p:extLst>
          </p:nvPr>
        </p:nvGraphicFramePr>
        <p:xfrm>
          <a:off x="1331640" y="1275606"/>
          <a:ext cx="3744416" cy="98559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736304"/>
                <a:gridCol w="1008112"/>
              </a:tblGrid>
              <a:tr h="205943"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Flow Table</a:t>
                      </a:r>
                      <a:endParaRPr lang="en-GB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err="1" smtClean="0">
                          <a:latin typeface="Courier New" pitchFamily="49" charset="0"/>
                          <a:cs typeface="Courier New" pitchFamily="49" charset="0"/>
                        </a:rPr>
                        <a:t>ip_src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action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58417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00001010 ******** ******** ********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output:1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58417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******** ******** ******** ********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8" name="Shape 578"/>
          <p:cNvGrpSpPr/>
          <p:nvPr/>
        </p:nvGrpSpPr>
        <p:grpSpPr>
          <a:xfrm>
            <a:off x="8100392" y="607682"/>
            <a:ext cx="589266" cy="432048"/>
            <a:chOff x="4610450" y="3703750"/>
            <a:chExt cx="453050" cy="332175"/>
          </a:xfrm>
          <a:solidFill>
            <a:srgbClr val="FF7F00"/>
          </a:solidFill>
        </p:grpSpPr>
        <p:sp>
          <p:nvSpPr>
            <p:cNvPr id="19" name="Shape 579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580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Kép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969">
            <a:off x="3817848" y="3666774"/>
            <a:ext cx="740346" cy="823635"/>
          </a:xfrm>
          <a:prstGeom prst="rect">
            <a:avLst/>
          </a:prstGeom>
        </p:spPr>
      </p:pic>
      <p:grpSp>
        <p:nvGrpSpPr>
          <p:cNvPr id="24" name="Csoportba foglalás 23"/>
          <p:cNvGrpSpPr/>
          <p:nvPr/>
        </p:nvGrpSpPr>
        <p:grpSpPr>
          <a:xfrm>
            <a:off x="6696236" y="3576474"/>
            <a:ext cx="1872208" cy="1014642"/>
            <a:chOff x="4860032" y="4083918"/>
            <a:chExt cx="1872208" cy="1014642"/>
          </a:xfrm>
        </p:grpSpPr>
        <p:pic>
          <p:nvPicPr>
            <p:cNvPr id="21" name="Kép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076" y="4397184"/>
              <a:ext cx="1080120" cy="701376"/>
            </a:xfrm>
            <a:prstGeom prst="rect">
              <a:avLst/>
            </a:prstGeom>
          </p:spPr>
        </p:pic>
        <p:sp>
          <p:nvSpPr>
            <p:cNvPr id="22" name="Folyamatábra: Mágneslemez 21"/>
            <p:cNvSpPr/>
            <p:nvPr/>
          </p:nvSpPr>
          <p:spPr>
            <a:xfrm>
              <a:off x="4860032" y="4083918"/>
              <a:ext cx="1872208" cy="1004235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5" name="Tábláza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743534"/>
              </p:ext>
            </p:extLst>
          </p:nvPr>
        </p:nvGraphicFramePr>
        <p:xfrm>
          <a:off x="2411760" y="2817451"/>
          <a:ext cx="1152128" cy="8382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841940"/>
                <a:gridCol w="310188"/>
              </a:tblGrid>
              <a:tr h="120034">
                <a:tc gridSpan="2"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Flow Table</a:t>
                      </a:r>
                      <a:endParaRPr lang="en-GB" sz="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129268">
                <a:tc>
                  <a:txBody>
                    <a:bodyPr/>
                    <a:lstStyle/>
                    <a:p>
                      <a:pPr algn="ctr"/>
                      <a:r>
                        <a:rPr lang="en-GB" sz="400" dirty="0" err="1" smtClean="0">
                          <a:latin typeface="Courier New" pitchFamily="49" charset="0"/>
                          <a:cs typeface="Courier New" pitchFamily="49" charset="0"/>
                        </a:rPr>
                        <a:t>ip_src</a:t>
                      </a:r>
                      <a:endParaRPr lang="en-GB" sz="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" dirty="0" smtClean="0">
                          <a:latin typeface="Courier New" pitchFamily="49" charset="0"/>
                          <a:cs typeface="Courier New" pitchFamily="49" charset="0"/>
                        </a:rPr>
                        <a:t>action</a:t>
                      </a:r>
                      <a:endParaRPr lang="en-GB" sz="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29268">
                <a:tc>
                  <a:txBody>
                    <a:bodyPr/>
                    <a:lstStyle/>
                    <a:p>
                      <a:r>
                        <a:rPr lang="en-GB" sz="400" dirty="0" smtClean="0">
                          <a:latin typeface="Courier New" pitchFamily="49" charset="0"/>
                          <a:cs typeface="Courier New" pitchFamily="49" charset="0"/>
                        </a:rPr>
                        <a:t>00001010 ******** ******** ********</a:t>
                      </a:r>
                      <a:endParaRPr lang="en-GB" sz="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" dirty="0" smtClean="0">
                          <a:latin typeface="Courier New" pitchFamily="49" charset="0"/>
                          <a:cs typeface="Courier New" pitchFamily="49" charset="0"/>
                        </a:rPr>
                        <a:t>output:1</a:t>
                      </a:r>
                      <a:endParaRPr lang="en-GB" sz="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29268">
                <a:tc>
                  <a:txBody>
                    <a:bodyPr/>
                    <a:lstStyle/>
                    <a:p>
                      <a:r>
                        <a:rPr lang="en-GB" sz="400" dirty="0" smtClean="0">
                          <a:latin typeface="Courier New" pitchFamily="49" charset="0"/>
                          <a:cs typeface="Courier New" pitchFamily="49" charset="0"/>
                        </a:rPr>
                        <a:t>******** ******** ******** ********</a:t>
                      </a:r>
                      <a:endParaRPr lang="en-GB" sz="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4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6" name="Kép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56" y="2931790"/>
            <a:ext cx="864096" cy="846626"/>
          </a:xfrm>
          <a:prstGeom prst="rect">
            <a:avLst/>
          </a:prstGeom>
        </p:spPr>
      </p:pic>
      <p:sp>
        <p:nvSpPr>
          <p:cNvPr id="28" name="Szövegdoboz 27"/>
          <p:cNvSpPr txBox="1"/>
          <p:nvPr/>
        </p:nvSpPr>
        <p:spPr>
          <a:xfrm>
            <a:off x="6300192" y="1729059"/>
            <a:ext cx="2664296" cy="1846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800" b="1" dirty="0" err="1" smtClean="0"/>
              <a:t>Megaflow</a:t>
            </a:r>
            <a:r>
              <a:rPr lang="en-GB" sz="1800" b="1" dirty="0" smtClean="0"/>
              <a:t> cache</a:t>
            </a:r>
          </a:p>
          <a:p>
            <a:pPr algn="ctr"/>
            <a:r>
              <a:rPr lang="en-GB" sz="1600" b="1" dirty="0" smtClean="0"/>
              <a:t>(</a:t>
            </a:r>
            <a:r>
              <a:rPr lang="en-GB" sz="1600" b="1" dirty="0" err="1" smtClean="0"/>
              <a:t>key,mask</a:t>
            </a:r>
            <a:r>
              <a:rPr lang="en-GB" sz="1600" b="1" dirty="0" smtClean="0"/>
              <a:t>) </a:t>
            </a: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(00001010,11111111)</a:t>
            </a:r>
          </a:p>
          <a:p>
            <a:pPr algn="ctr"/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(10000000,10000000)</a:t>
            </a:r>
          </a:p>
          <a:p>
            <a:pPr algn="ctr"/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(01000000,11000000)</a:t>
            </a:r>
          </a:p>
          <a:p>
            <a:pPr algn="ctr"/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…</a:t>
            </a:r>
          </a:p>
          <a:p>
            <a:pPr algn="ctr"/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(00001011,11111111)</a:t>
            </a:r>
            <a:endParaRPr lang="en-GB" sz="1600" dirty="0"/>
          </a:p>
        </p:txBody>
      </p:sp>
      <p:sp>
        <p:nvSpPr>
          <p:cNvPr id="29" name="Egy sarkán levágott téglalap 28"/>
          <p:cNvSpPr/>
          <p:nvPr/>
        </p:nvSpPr>
        <p:spPr>
          <a:xfrm>
            <a:off x="0" y="1712010"/>
            <a:ext cx="1835696" cy="3091988"/>
          </a:xfrm>
          <a:prstGeom prst="snip1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Packet list</a:t>
            </a:r>
          </a:p>
          <a:p>
            <a:pPr algn="ctr"/>
            <a:r>
              <a:rPr lang="en-GB" sz="1600" b="1" dirty="0" smtClean="0"/>
              <a:t>IP_SRC</a:t>
            </a:r>
            <a:endParaRPr lang="en-GB" dirty="0" smtClean="0"/>
          </a:p>
          <a:p>
            <a:r>
              <a:rPr lang="en-GB" dirty="0" smtClean="0"/>
              <a:t>#1: </a:t>
            </a:r>
            <a:r>
              <a:rPr lang="en-GB" sz="1800" b="1" dirty="0" smtClean="0"/>
              <a:t>10</a:t>
            </a:r>
            <a:r>
              <a:rPr lang="en-GB" dirty="0" smtClean="0"/>
              <a:t>.0.0.1</a:t>
            </a:r>
          </a:p>
          <a:p>
            <a:r>
              <a:rPr lang="en-GB" dirty="0" smtClean="0"/>
              <a:t>#1:</a:t>
            </a:r>
            <a:r>
              <a:rPr lang="en-GB" b="1" dirty="0" smtClean="0"/>
              <a:t> </a:t>
            </a:r>
            <a:r>
              <a:rPr lang="en-GB" sz="1800" b="1" dirty="0" smtClean="0"/>
              <a:t>128</a:t>
            </a:r>
            <a:r>
              <a:rPr lang="en-GB" dirty="0" smtClean="0"/>
              <a:t>.1.2.3</a:t>
            </a:r>
          </a:p>
          <a:p>
            <a:r>
              <a:rPr lang="en-GB" dirty="0" smtClean="0"/>
              <a:t>#2: </a:t>
            </a:r>
            <a:r>
              <a:rPr lang="en-GB" sz="1800" b="1" dirty="0" smtClean="0"/>
              <a:t>64</a:t>
            </a:r>
            <a:r>
              <a:rPr lang="en-GB" dirty="0" smtClean="0"/>
              <a:t>.12.1.2</a:t>
            </a:r>
          </a:p>
          <a:p>
            <a:r>
              <a:rPr lang="en-GB" dirty="0" smtClean="0"/>
              <a:t>#3: </a:t>
            </a:r>
            <a:r>
              <a:rPr lang="en-GB" sz="1800" b="1" dirty="0" smtClean="0"/>
              <a:t>32</a:t>
            </a:r>
            <a:r>
              <a:rPr lang="en-GB" dirty="0" smtClean="0"/>
              <a:t>.0.0.252</a:t>
            </a:r>
          </a:p>
          <a:p>
            <a:r>
              <a:rPr lang="en-GB" dirty="0" smtClean="0"/>
              <a:t>#4:</a:t>
            </a:r>
            <a:r>
              <a:rPr lang="en-GB" b="1" dirty="0" smtClean="0"/>
              <a:t> </a:t>
            </a:r>
            <a:r>
              <a:rPr lang="en-GB" sz="1800" b="1" dirty="0" smtClean="0"/>
              <a:t>16</a:t>
            </a:r>
            <a:r>
              <a:rPr lang="en-GB" dirty="0" smtClean="0"/>
              <a:t>.1.12.12</a:t>
            </a:r>
          </a:p>
          <a:p>
            <a:r>
              <a:rPr lang="en-GB" dirty="0" smtClean="0"/>
              <a:t>#5: </a:t>
            </a:r>
            <a:r>
              <a:rPr lang="en-GB" sz="1800" b="1" dirty="0" smtClean="0"/>
              <a:t>0</a:t>
            </a:r>
            <a:r>
              <a:rPr lang="en-GB" dirty="0" smtClean="0"/>
              <a:t>.1.2.3</a:t>
            </a:r>
          </a:p>
          <a:p>
            <a:r>
              <a:rPr lang="en-GB" dirty="0" smtClean="0"/>
              <a:t>#6: </a:t>
            </a:r>
            <a:r>
              <a:rPr lang="en-GB" sz="1800" b="1" dirty="0" smtClean="0"/>
              <a:t>12</a:t>
            </a:r>
            <a:r>
              <a:rPr lang="en-GB" dirty="0" smtClean="0"/>
              <a:t>.2.33.11</a:t>
            </a:r>
          </a:p>
          <a:p>
            <a:r>
              <a:rPr lang="en-GB" dirty="0" smtClean="0"/>
              <a:t>#7: </a:t>
            </a:r>
            <a:r>
              <a:rPr lang="en-GB" sz="1800" b="1" dirty="0" smtClean="0"/>
              <a:t>8</a:t>
            </a:r>
            <a:r>
              <a:rPr lang="en-GB" dirty="0" smtClean="0"/>
              <a:t>.9.99.99</a:t>
            </a:r>
          </a:p>
          <a:p>
            <a:r>
              <a:rPr lang="en-GB" dirty="0" smtClean="0"/>
              <a:t>#9: </a:t>
            </a:r>
            <a:r>
              <a:rPr lang="en-GB" sz="1800" b="1" dirty="0" smtClean="0"/>
              <a:t>11</a:t>
            </a:r>
            <a:r>
              <a:rPr lang="en-GB" dirty="0" smtClean="0"/>
              <a:t>:10.0.4</a:t>
            </a:r>
          </a:p>
          <a:p>
            <a:pPr algn="ctr"/>
            <a:endParaRPr lang="en-GB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31590"/>
            <a:ext cx="1963373" cy="1923678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07374E-6 L -0.02361 0.29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14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15643E-6 L -0.20173 0.246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7" y="1234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repeatCount="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ntr" presetSubtype="0" repeatCount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7" presetClass="path" presetSubtype="0" repeatCount="400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88889E-6 -0.01296 L 0.07448 0.0074 C 0.0901 0.01203 0.11354 0.01512 0.13784 0.01512 C 0.16579 0.01512 0.18802 0.01203 0.20364 0.0074 L 0.27829 -0.01296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38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huge the MFC can be?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1237663" y="1131590"/>
            <a:ext cx="7906337" cy="3816424"/>
          </a:xfrm>
        </p:spPr>
        <p:txBody>
          <a:bodyPr/>
          <a:lstStyle/>
          <a:p>
            <a:r>
              <a:rPr lang="en-GB" dirty="0" smtClean="0">
                <a:solidFill>
                  <a:schemeClr val="bg2"/>
                </a:solidFill>
              </a:rPr>
              <a:t>Let’s do the math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</a:rPr>
              <a:t>3-bit hypothetical protocol </a:t>
            </a:r>
            <a:r>
              <a:rPr lang="en-GB" dirty="0" smtClean="0">
                <a:solidFill>
                  <a:schemeClr val="bg2"/>
                </a:solidFill>
                <a:sym typeface="Wingdings" pitchFamily="2" charset="2"/>
              </a:rPr>
              <a:t> 3 masks, 4 entries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</a:rPr>
              <a:t>8 bits of IP source address </a:t>
            </a:r>
            <a:r>
              <a:rPr lang="en-GB" dirty="0" smtClean="0">
                <a:solidFill>
                  <a:schemeClr val="bg2"/>
                </a:solidFill>
                <a:sym typeface="Wingdings" pitchFamily="2" charset="2"/>
              </a:rPr>
              <a:t> 8 masks, 9 entries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  <a:sym typeface="Wingdings" pitchFamily="2" charset="2"/>
              </a:rPr>
              <a:t>32-bit IP source address  32 masks, 33 entries</a:t>
            </a:r>
            <a:endParaRPr lang="en-GB" dirty="0" smtClean="0">
              <a:solidFill>
                <a:schemeClr val="bg2"/>
              </a:solidFill>
            </a:endParaRPr>
          </a:p>
          <a:p>
            <a:r>
              <a:rPr lang="en-GB" dirty="0" smtClean="0">
                <a:solidFill>
                  <a:schemeClr val="bg2"/>
                </a:solidFill>
              </a:rPr>
              <a:t>And that’s only ONE flow rule on ONE header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Matching on multiple header fields results in a cross-product problem </a:t>
            </a:r>
            <a:r>
              <a:rPr lang="en-GB" dirty="0" smtClean="0">
                <a:solidFill>
                  <a:schemeClr val="bg2"/>
                </a:solidFill>
                <a:sym typeface="Wingdings" pitchFamily="2" charset="2"/>
              </a:rPr>
              <a:t> exponential growth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  <a:sym typeface="Wingdings" pitchFamily="2" charset="2"/>
              </a:rPr>
              <a:t>rule #1: matching TCP DST port 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  <a:sym typeface="Wingdings" pitchFamily="2" charset="2"/>
              </a:rPr>
              <a:t>rule #2: matching on IP SRC address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  <a:sym typeface="Wingdings" pitchFamily="2" charset="2"/>
              </a:rPr>
              <a:t>rule #3: matching on TCP SRC port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11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grpSp>
        <p:nvGrpSpPr>
          <p:cNvPr id="21" name="Shape 203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FF7F00"/>
          </a:solidFill>
        </p:grpSpPr>
        <p:sp>
          <p:nvSpPr>
            <p:cNvPr id="22" name="Shape 204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20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0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07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20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09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Jobb oldali kapcsos zárójel 1"/>
          <p:cNvSpPr/>
          <p:nvPr/>
        </p:nvSpPr>
        <p:spPr>
          <a:xfrm>
            <a:off x="6660232" y="3939902"/>
            <a:ext cx="216024" cy="504056"/>
          </a:xfrm>
          <a:prstGeom prst="rightBrace">
            <a:avLst>
              <a:gd name="adj1" fmla="val 54973"/>
              <a:gd name="adj2" fmla="val 52880"/>
            </a:avLst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zövegdoboz 5"/>
          <p:cNvSpPr txBox="1"/>
          <p:nvPr/>
        </p:nvSpPr>
        <p:spPr>
          <a:xfrm>
            <a:off x="6876256" y="4038041"/>
            <a:ext cx="201622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16*32 = 512 masks</a:t>
            </a:r>
            <a:endParaRPr lang="en-GB" dirty="0"/>
          </a:p>
        </p:txBody>
      </p:sp>
      <p:sp>
        <p:nvSpPr>
          <p:cNvPr id="7" name="Jobb oldali kapcsos zárójel 6"/>
          <p:cNvSpPr/>
          <p:nvPr/>
        </p:nvSpPr>
        <p:spPr>
          <a:xfrm>
            <a:off x="6516216" y="4083918"/>
            <a:ext cx="288032" cy="792088"/>
          </a:xfrm>
          <a:prstGeom prst="rightBrace">
            <a:avLst>
              <a:gd name="adj1" fmla="val 28437"/>
              <a:gd name="adj2" fmla="val 82067"/>
            </a:avLst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6804248" y="4657081"/>
            <a:ext cx="2267744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16*32*16 = 8192 masks</a:t>
            </a:r>
            <a:endParaRPr lang="en-GB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ctrTitle" idx="4294967295"/>
          </p:nvPr>
        </p:nvSpPr>
        <p:spPr>
          <a:xfrm>
            <a:off x="1477441" y="1379551"/>
            <a:ext cx="5176292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 smtClean="0">
                <a:solidFill>
                  <a:srgbClr val="FF7F00"/>
                </a:solidFill>
              </a:rPr>
              <a:t>DEMO</a:t>
            </a:r>
            <a:endParaRPr sz="9600" dirty="0">
              <a:solidFill>
                <a:srgbClr val="FF7F00"/>
              </a:solidFill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261" name="Shape 261"/>
          <p:cNvGrpSpPr/>
          <p:nvPr/>
        </p:nvGrpSpPr>
        <p:grpSpPr>
          <a:xfrm>
            <a:off x="1089787" y="666836"/>
            <a:ext cx="361896" cy="265341"/>
            <a:chOff x="4610450" y="3703750"/>
            <a:chExt cx="453050" cy="332175"/>
          </a:xfrm>
        </p:grpSpPr>
        <p:sp>
          <p:nvSpPr>
            <p:cNvPr id="262" name="Shape 262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Shape 259"/>
          <p:cNvSpPr txBox="1">
            <a:spLocks/>
          </p:cNvSpPr>
          <p:nvPr/>
        </p:nvSpPr>
        <p:spPr>
          <a:xfrm>
            <a:off x="1331640" y="2519793"/>
            <a:ext cx="7776864" cy="2284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▪"/>
              <a:defRPr sz="26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●"/>
              <a:defRPr sz="26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>
              <a:buFont typeface="Barlow"/>
              <a:buNone/>
            </a:pPr>
            <a:r>
              <a:rPr lang="en-GB" sz="1600" b="1" dirty="0" smtClean="0"/>
              <a:t>Dissemination:</a:t>
            </a:r>
          </a:p>
          <a:p>
            <a:pPr marL="0" indent="0">
              <a:buFont typeface="Barlow"/>
              <a:buNone/>
            </a:pPr>
            <a:r>
              <a:rPr lang="en-GB" sz="1200" dirty="0" smtClean="0"/>
              <a:t>- notification @ </a:t>
            </a:r>
            <a:r>
              <a:rPr lang="en-GB" sz="1200" dirty="0" err="1" smtClean="0"/>
              <a:t>ovs</a:t>
            </a:r>
            <a:r>
              <a:rPr lang="en-GB" sz="1200" dirty="0" smtClean="0"/>
              <a:t>-discuss (Ben Pfaff </a:t>
            </a:r>
            <a:r>
              <a:rPr lang="en-GB" sz="1200" dirty="0" err="1" smtClean="0"/>
              <a:t>ACK’d</a:t>
            </a:r>
            <a:r>
              <a:rPr lang="en-GB" sz="1200" dirty="0" smtClean="0"/>
              <a:t>)</a:t>
            </a:r>
          </a:p>
          <a:p>
            <a:pPr marL="0" indent="0">
              <a:buNone/>
            </a:pPr>
            <a:endParaRPr lang="en-GB" sz="1200" dirty="0" smtClean="0"/>
          </a:p>
          <a:p>
            <a:pPr marL="0" indent="0">
              <a:buNone/>
            </a:pPr>
            <a:r>
              <a:rPr lang="en-GB" sz="1200" dirty="0" smtClean="0"/>
              <a:t>focusing on </a:t>
            </a:r>
            <a:r>
              <a:rPr lang="en-GB" sz="1200" dirty="0" err="1" smtClean="0"/>
              <a:t>DoS</a:t>
            </a:r>
            <a:r>
              <a:rPr lang="en-GB" sz="1200" dirty="0" smtClean="0"/>
              <a:t> attack against cloud </a:t>
            </a:r>
            <a:r>
              <a:rPr lang="en-GB" sz="1200" dirty="0" err="1" smtClean="0"/>
              <a:t>dataplane</a:t>
            </a:r>
            <a:r>
              <a:rPr lang="en-GB" sz="1200" dirty="0" smtClean="0"/>
              <a:t> (</a:t>
            </a:r>
            <a:r>
              <a:rPr lang="en-GB" sz="1200" b="1" dirty="0" smtClean="0"/>
              <a:t>w/o</a:t>
            </a:r>
            <a:r>
              <a:rPr lang="en-GB" sz="1200" dirty="0" smtClean="0"/>
              <a:t> </a:t>
            </a:r>
            <a:r>
              <a:rPr lang="en-GB" sz="1200" b="1" dirty="0" smtClean="0"/>
              <a:t>revealing a step-by-step tutorial!</a:t>
            </a:r>
            <a:r>
              <a:rPr lang="en-GB" sz="1200" dirty="0" smtClean="0"/>
              <a:t>)</a:t>
            </a:r>
          </a:p>
          <a:p>
            <a:pPr marL="0" indent="0">
              <a:buNone/>
            </a:pPr>
            <a:r>
              <a:rPr lang="en-GB" sz="1200" dirty="0" smtClean="0"/>
              <a:t>- </a:t>
            </a:r>
            <a:r>
              <a:rPr lang="en-GB" sz="1200" b="1" dirty="0" err="1" smtClean="0"/>
              <a:t>Levente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Csikor</a:t>
            </a:r>
            <a:r>
              <a:rPr lang="en-GB" sz="1200" dirty="0" smtClean="0"/>
              <a:t>, Christian Rothenberg (UNICAMP), </a:t>
            </a:r>
            <a:r>
              <a:rPr lang="en-GB" sz="1200" dirty="0" err="1" smtClean="0"/>
              <a:t>Dimitrios</a:t>
            </a:r>
            <a:r>
              <a:rPr lang="en-GB" sz="1200" dirty="0" smtClean="0"/>
              <a:t> P. </a:t>
            </a:r>
            <a:r>
              <a:rPr lang="en-GB" sz="1200" dirty="0" err="1" smtClean="0"/>
              <a:t>Pezaros</a:t>
            </a:r>
            <a:r>
              <a:rPr lang="en-GB" sz="1200" dirty="0" smtClean="0"/>
              <a:t> (University of Glasgow), Stefan </a:t>
            </a:r>
            <a:r>
              <a:rPr lang="en-GB" sz="1200" dirty="0" err="1" smtClean="0"/>
              <a:t>Schmid</a:t>
            </a:r>
            <a:r>
              <a:rPr lang="en-GB" sz="1200" dirty="0" smtClean="0"/>
              <a:t> (University of Vienna), </a:t>
            </a:r>
            <a:r>
              <a:rPr lang="en-GB" sz="1200" dirty="0" err="1" smtClean="0"/>
              <a:t>László</a:t>
            </a:r>
            <a:r>
              <a:rPr lang="en-GB" sz="1200" dirty="0" smtClean="0"/>
              <a:t> </a:t>
            </a:r>
            <a:r>
              <a:rPr lang="en-GB" sz="1200" dirty="0" err="1" smtClean="0"/>
              <a:t>Toka</a:t>
            </a:r>
            <a:r>
              <a:rPr lang="en-GB" sz="1200" dirty="0" smtClean="0"/>
              <a:t> and </a:t>
            </a:r>
            <a:r>
              <a:rPr lang="en-GB" sz="1200" b="1" dirty="0" err="1" smtClean="0"/>
              <a:t>Gábor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Rétvári</a:t>
            </a:r>
            <a:r>
              <a:rPr lang="en-GB" sz="1200" b="1" dirty="0" smtClean="0"/>
              <a:t> </a:t>
            </a:r>
            <a:r>
              <a:rPr lang="en-GB" sz="1200" dirty="0" smtClean="0"/>
              <a:t>(Budapest University of Technology and </a:t>
            </a:r>
            <a:r>
              <a:rPr lang="en-GB" sz="1200" dirty="0"/>
              <a:t>Economics), </a:t>
            </a:r>
            <a:r>
              <a:rPr lang="en-GB" sz="1200" i="1" dirty="0" smtClean="0"/>
              <a:t>“Policy </a:t>
            </a:r>
            <a:r>
              <a:rPr lang="en-GB" sz="1200" i="1" dirty="0"/>
              <a:t>Injection: A Cloud </a:t>
            </a:r>
            <a:r>
              <a:rPr lang="en-GB" sz="1200" i="1" dirty="0" err="1"/>
              <a:t>Dataplane</a:t>
            </a:r>
            <a:r>
              <a:rPr lang="en-GB" sz="1200" i="1" dirty="0"/>
              <a:t> </a:t>
            </a:r>
            <a:r>
              <a:rPr lang="en-GB" sz="1200" i="1" dirty="0" err="1"/>
              <a:t>DoS</a:t>
            </a:r>
            <a:r>
              <a:rPr lang="en-GB" sz="1200" i="1" dirty="0"/>
              <a:t> </a:t>
            </a:r>
            <a:r>
              <a:rPr lang="en-GB" sz="1200" i="1" dirty="0" smtClean="0"/>
              <a:t>Attack”</a:t>
            </a:r>
            <a:r>
              <a:rPr lang="en-GB" sz="1200" dirty="0" smtClean="0"/>
              <a:t>, in Proc. of </a:t>
            </a:r>
            <a:r>
              <a:rPr lang="en-GB" sz="1200" i="1" dirty="0" smtClean="0"/>
              <a:t>ACM SIGCOMM 2018 </a:t>
            </a:r>
            <a:r>
              <a:rPr lang="en-GB" sz="1200" dirty="0" smtClean="0"/>
              <a:t>(Demo), 2018.</a:t>
            </a:r>
          </a:p>
          <a:p>
            <a:pPr marL="0" indent="0">
              <a:buNone/>
            </a:pPr>
            <a:r>
              <a:rPr lang="en-GB" sz="1200" dirty="0" smtClean="0"/>
              <a:t>- More comprehensive work is under review at the moment</a:t>
            </a:r>
            <a:endParaRPr lang="en-GB" sz="1200" dirty="0"/>
          </a:p>
          <a:p>
            <a:pPr marL="0" indent="0">
              <a:buFont typeface="Barlow"/>
              <a:buNone/>
            </a:pPr>
            <a:endParaRPr lang="en-GB" sz="1200" dirty="0" smtClean="0"/>
          </a:p>
          <a:p>
            <a:pPr marL="0" indent="0">
              <a:buFont typeface="Barlow"/>
              <a:buNone/>
            </a:pP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7" y="4886323"/>
            <a:ext cx="507841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5409"/>
            <a:ext cx="2433077" cy="316299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1" y="2715766"/>
            <a:ext cx="416853" cy="41685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01419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DEMO setup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13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00" y="-25047"/>
            <a:ext cx="6844500" cy="5143500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  <p:grpSp>
        <p:nvGrpSpPr>
          <p:cNvPr id="15" name="Shape 540"/>
          <p:cNvGrpSpPr/>
          <p:nvPr/>
        </p:nvGrpSpPr>
        <p:grpSpPr>
          <a:xfrm>
            <a:off x="8172400" y="699542"/>
            <a:ext cx="395086" cy="249725"/>
            <a:chOff x="3241525" y="3039450"/>
            <a:chExt cx="494600" cy="312625"/>
          </a:xfrm>
          <a:solidFill>
            <a:srgbClr val="FF7F00"/>
          </a:solidFill>
        </p:grpSpPr>
        <p:sp>
          <p:nvSpPr>
            <p:cNvPr id="16" name="Shape 541"/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0" t="0" r="0" b="0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542"/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0" t="0" r="0" b="0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-1488" y="1535076"/>
            <a:ext cx="2299500" cy="26161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Hardware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Intel(R) Xeon(R) CPU </a:t>
            </a:r>
            <a:endParaRPr lang="en-GB" b="1" dirty="0" smtClean="0"/>
          </a:p>
          <a:p>
            <a:r>
              <a:rPr lang="en-GB" b="1" dirty="0" smtClean="0"/>
              <a:t>E5-2620 </a:t>
            </a:r>
            <a:r>
              <a:rPr lang="en-GB" b="1" dirty="0"/>
              <a:t>v3 @ </a:t>
            </a:r>
            <a:r>
              <a:rPr lang="en-GB" b="1" dirty="0" smtClean="0"/>
              <a:t>2.40GHz</a:t>
            </a:r>
          </a:p>
          <a:p>
            <a:endParaRPr lang="en-GB" dirty="0"/>
          </a:p>
          <a:p>
            <a:r>
              <a:rPr lang="en-GB" b="1" dirty="0"/>
              <a:t>64GB </a:t>
            </a:r>
            <a:r>
              <a:rPr lang="en-GB" b="1" dirty="0" smtClean="0"/>
              <a:t>RAM</a:t>
            </a:r>
          </a:p>
          <a:p>
            <a:endParaRPr lang="en-GB" dirty="0"/>
          </a:p>
          <a:p>
            <a:r>
              <a:rPr lang="en-GB" b="1" dirty="0"/>
              <a:t>Ubuntu </a:t>
            </a:r>
            <a:r>
              <a:rPr lang="en-GB" b="1" dirty="0" smtClean="0"/>
              <a:t>18.04</a:t>
            </a:r>
          </a:p>
          <a:p>
            <a:endParaRPr lang="en-GB" dirty="0"/>
          </a:p>
          <a:p>
            <a:r>
              <a:rPr lang="en-GB" b="1" dirty="0"/>
              <a:t>OVS 2.9 </a:t>
            </a:r>
            <a:r>
              <a:rPr lang="en-GB" dirty="0"/>
              <a:t>(latest stable release from </a:t>
            </a:r>
            <a:r>
              <a:rPr lang="en-GB" dirty="0" smtClean="0"/>
              <a:t>repository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088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DEMO – Results/</a:t>
            </a:r>
            <a:r>
              <a:rPr lang="en-GB" dirty="0" err="1" smtClean="0"/>
              <a:t>Fallback</a:t>
            </a:r>
            <a:r>
              <a:rPr lang="en-GB" dirty="0" smtClean="0"/>
              <a:t> Slides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14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11" y="1275606"/>
            <a:ext cx="7362599" cy="3571349"/>
          </a:xfrm>
          <a:prstGeom prst="rect">
            <a:avLst/>
          </a:prstGeom>
        </p:spPr>
      </p:pic>
      <p:sp>
        <p:nvSpPr>
          <p:cNvPr id="5" name="Jobbra nyíl 4"/>
          <p:cNvSpPr/>
          <p:nvPr/>
        </p:nvSpPr>
        <p:spPr>
          <a:xfrm>
            <a:off x="1259632" y="3716156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zövegdoboz 5"/>
          <p:cNvSpPr txBox="1"/>
          <p:nvPr/>
        </p:nvSpPr>
        <p:spPr>
          <a:xfrm>
            <a:off x="0" y="3592805"/>
            <a:ext cx="1259632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pure </a:t>
            </a:r>
            <a:r>
              <a:rPr lang="en-GB" b="1" dirty="0" err="1" smtClean="0"/>
              <a:t>iperf</a:t>
            </a:r>
            <a:r>
              <a:rPr lang="en-GB" b="1" dirty="0" smtClean="0"/>
              <a:t> performance</a:t>
            </a:r>
            <a:endParaRPr lang="en-GB" b="1" dirty="0"/>
          </a:p>
        </p:txBody>
      </p:sp>
      <p:sp>
        <p:nvSpPr>
          <p:cNvPr id="18" name="Jobbra nyíl 17"/>
          <p:cNvSpPr/>
          <p:nvPr/>
        </p:nvSpPr>
        <p:spPr>
          <a:xfrm>
            <a:off x="1251518" y="2839117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zövegdoboz 18"/>
          <p:cNvSpPr txBox="1"/>
          <p:nvPr/>
        </p:nvSpPr>
        <p:spPr>
          <a:xfrm>
            <a:off x="-8114" y="2829174"/>
            <a:ext cx="1259632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OVS MFC</a:t>
            </a:r>
            <a:endParaRPr lang="en-GB" dirty="0"/>
          </a:p>
        </p:txBody>
      </p:sp>
      <p:sp>
        <p:nvSpPr>
          <p:cNvPr id="20" name="Jobbra nyíl 19"/>
          <p:cNvSpPr/>
          <p:nvPr/>
        </p:nvSpPr>
        <p:spPr>
          <a:xfrm>
            <a:off x="1216379" y="1235459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zövegdoboz 28"/>
          <p:cNvSpPr txBox="1"/>
          <p:nvPr/>
        </p:nvSpPr>
        <p:spPr>
          <a:xfrm>
            <a:off x="-43253" y="1261591"/>
            <a:ext cx="1259632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CPU load</a:t>
            </a:r>
            <a:endParaRPr lang="en-GB" dirty="0"/>
          </a:p>
        </p:txBody>
      </p:sp>
      <p:sp>
        <p:nvSpPr>
          <p:cNvPr id="30" name="Shape 606"/>
          <p:cNvSpPr/>
          <p:nvPr/>
        </p:nvSpPr>
        <p:spPr>
          <a:xfrm>
            <a:off x="8108485" y="541797"/>
            <a:ext cx="497886" cy="435108"/>
          </a:xfrm>
          <a:custGeom>
            <a:avLst/>
            <a:gdLst/>
            <a:ahLst/>
            <a:cxnLst/>
            <a:rect l="0" t="0" r="0" b="0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70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DEMO – Results/</a:t>
            </a:r>
            <a:r>
              <a:rPr lang="en-GB" dirty="0" err="1" smtClean="0"/>
              <a:t>Fallback</a:t>
            </a:r>
            <a:r>
              <a:rPr lang="en-GB" dirty="0" smtClean="0"/>
              <a:t> Slides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15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11" y="1288878"/>
            <a:ext cx="7362599" cy="3544804"/>
          </a:xfrm>
          <a:prstGeom prst="rect">
            <a:avLst/>
          </a:prstGeom>
        </p:spPr>
      </p:pic>
      <p:sp>
        <p:nvSpPr>
          <p:cNvPr id="5" name="Jobbra nyíl 4"/>
          <p:cNvSpPr/>
          <p:nvPr/>
        </p:nvSpPr>
        <p:spPr>
          <a:xfrm rot="1208293">
            <a:off x="5652120" y="4050064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zövegdoboz 5"/>
          <p:cNvSpPr txBox="1"/>
          <p:nvPr/>
        </p:nvSpPr>
        <p:spPr>
          <a:xfrm>
            <a:off x="4345776" y="3896176"/>
            <a:ext cx="150835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TCP DST port</a:t>
            </a:r>
            <a:endParaRPr lang="en-GB" b="1" dirty="0"/>
          </a:p>
        </p:txBody>
      </p:sp>
      <p:sp>
        <p:nvSpPr>
          <p:cNvPr id="18" name="Jobbra nyíl 17"/>
          <p:cNvSpPr/>
          <p:nvPr/>
        </p:nvSpPr>
        <p:spPr>
          <a:xfrm>
            <a:off x="1251518" y="2839117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zövegdoboz 18"/>
          <p:cNvSpPr txBox="1"/>
          <p:nvPr/>
        </p:nvSpPr>
        <p:spPr>
          <a:xfrm>
            <a:off x="-8114" y="2829174"/>
            <a:ext cx="1259632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OVS MFC</a:t>
            </a:r>
            <a:endParaRPr lang="en-GB" dirty="0"/>
          </a:p>
        </p:txBody>
      </p:sp>
      <p:sp>
        <p:nvSpPr>
          <p:cNvPr id="20" name="Jobbra nyíl 19"/>
          <p:cNvSpPr/>
          <p:nvPr/>
        </p:nvSpPr>
        <p:spPr>
          <a:xfrm>
            <a:off x="1216379" y="1235459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zövegdoboz 28"/>
          <p:cNvSpPr txBox="1"/>
          <p:nvPr/>
        </p:nvSpPr>
        <p:spPr>
          <a:xfrm>
            <a:off x="-43253" y="1261591"/>
            <a:ext cx="1259632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CPU load</a:t>
            </a:r>
            <a:endParaRPr lang="en-GB" dirty="0"/>
          </a:p>
        </p:txBody>
      </p:sp>
      <p:sp>
        <p:nvSpPr>
          <p:cNvPr id="30" name="Jobbra nyíl 29"/>
          <p:cNvSpPr/>
          <p:nvPr/>
        </p:nvSpPr>
        <p:spPr>
          <a:xfrm rot="8980288">
            <a:off x="6886698" y="4166631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zövegdoboz 30"/>
          <p:cNvSpPr txBox="1"/>
          <p:nvPr/>
        </p:nvSpPr>
        <p:spPr>
          <a:xfrm>
            <a:off x="7162560" y="4132420"/>
            <a:ext cx="150835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+ IP SRC </a:t>
            </a:r>
            <a:r>
              <a:rPr lang="en-GB" b="1" dirty="0" err="1" smtClean="0"/>
              <a:t>addr</a:t>
            </a:r>
            <a:r>
              <a:rPr lang="en-GB" b="1" dirty="0" smtClean="0"/>
              <a:t>.</a:t>
            </a:r>
            <a:endParaRPr lang="en-GB" b="1" dirty="0"/>
          </a:p>
        </p:txBody>
      </p:sp>
      <p:sp>
        <p:nvSpPr>
          <p:cNvPr id="32" name="Shape 606"/>
          <p:cNvSpPr/>
          <p:nvPr/>
        </p:nvSpPr>
        <p:spPr>
          <a:xfrm>
            <a:off x="8108485" y="541797"/>
            <a:ext cx="497886" cy="435108"/>
          </a:xfrm>
          <a:custGeom>
            <a:avLst/>
            <a:gdLst/>
            <a:ahLst/>
            <a:cxnLst/>
            <a:rect l="0" t="0" r="0" b="0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DEMO – Results/</a:t>
            </a:r>
            <a:r>
              <a:rPr lang="en-GB" dirty="0" err="1" smtClean="0"/>
              <a:t>Fallback</a:t>
            </a:r>
            <a:r>
              <a:rPr lang="en-GB" dirty="0" smtClean="0"/>
              <a:t> Slides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16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03" y="1288878"/>
            <a:ext cx="7241814" cy="3544804"/>
          </a:xfrm>
          <a:prstGeom prst="rect">
            <a:avLst/>
          </a:prstGeom>
        </p:spPr>
      </p:pic>
      <p:sp>
        <p:nvSpPr>
          <p:cNvPr id="5" name="Jobbra nyíl 4"/>
          <p:cNvSpPr/>
          <p:nvPr/>
        </p:nvSpPr>
        <p:spPr>
          <a:xfrm rot="1208293">
            <a:off x="4329082" y="3842299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zövegdoboz 5"/>
          <p:cNvSpPr txBox="1"/>
          <p:nvPr/>
        </p:nvSpPr>
        <p:spPr>
          <a:xfrm>
            <a:off x="2915816" y="3770168"/>
            <a:ext cx="150835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TCP DST port</a:t>
            </a:r>
            <a:endParaRPr lang="en-GB" b="1" dirty="0"/>
          </a:p>
        </p:txBody>
      </p:sp>
      <p:sp>
        <p:nvSpPr>
          <p:cNvPr id="18" name="Jobbra nyíl 17"/>
          <p:cNvSpPr/>
          <p:nvPr/>
        </p:nvSpPr>
        <p:spPr>
          <a:xfrm>
            <a:off x="1251518" y="2839117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zövegdoboz 18"/>
          <p:cNvSpPr txBox="1"/>
          <p:nvPr/>
        </p:nvSpPr>
        <p:spPr>
          <a:xfrm>
            <a:off x="-8114" y="2829174"/>
            <a:ext cx="1259632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OVS MFC</a:t>
            </a:r>
            <a:endParaRPr lang="en-GB" dirty="0"/>
          </a:p>
        </p:txBody>
      </p:sp>
      <p:sp>
        <p:nvSpPr>
          <p:cNvPr id="20" name="Jobbra nyíl 19"/>
          <p:cNvSpPr/>
          <p:nvPr/>
        </p:nvSpPr>
        <p:spPr>
          <a:xfrm>
            <a:off x="1216379" y="1235459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zövegdoboz 28"/>
          <p:cNvSpPr txBox="1"/>
          <p:nvPr/>
        </p:nvSpPr>
        <p:spPr>
          <a:xfrm>
            <a:off x="-43253" y="1261591"/>
            <a:ext cx="1259632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CPU load</a:t>
            </a:r>
            <a:endParaRPr lang="en-GB" dirty="0"/>
          </a:p>
        </p:txBody>
      </p:sp>
      <p:sp>
        <p:nvSpPr>
          <p:cNvPr id="30" name="Jobbra nyíl 29"/>
          <p:cNvSpPr/>
          <p:nvPr/>
        </p:nvSpPr>
        <p:spPr>
          <a:xfrm rot="7693980">
            <a:off x="5592343" y="4298188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zövegdoboz 30"/>
          <p:cNvSpPr txBox="1"/>
          <p:nvPr/>
        </p:nvSpPr>
        <p:spPr>
          <a:xfrm>
            <a:off x="5724128" y="3988896"/>
            <a:ext cx="150835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+ IP SRC </a:t>
            </a:r>
            <a:r>
              <a:rPr lang="en-GB" b="1" dirty="0" err="1" smtClean="0"/>
              <a:t>addr</a:t>
            </a:r>
            <a:r>
              <a:rPr lang="en-GB" b="1" dirty="0" smtClean="0"/>
              <a:t>.</a:t>
            </a:r>
            <a:endParaRPr lang="en-GB" b="1" dirty="0"/>
          </a:p>
        </p:txBody>
      </p:sp>
      <p:sp>
        <p:nvSpPr>
          <p:cNvPr id="33" name="Jobbra nyíl 32"/>
          <p:cNvSpPr/>
          <p:nvPr/>
        </p:nvSpPr>
        <p:spPr>
          <a:xfrm rot="8776581">
            <a:off x="6603633" y="4344981"/>
            <a:ext cx="5517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Szövegdoboz 31"/>
          <p:cNvSpPr txBox="1"/>
          <p:nvPr/>
        </p:nvSpPr>
        <p:spPr>
          <a:xfrm>
            <a:off x="6970273" y="4233176"/>
            <a:ext cx="1636098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+ TCP SRC port</a:t>
            </a:r>
            <a:endParaRPr lang="en-GB" b="1" dirty="0"/>
          </a:p>
        </p:txBody>
      </p:sp>
      <p:sp>
        <p:nvSpPr>
          <p:cNvPr id="7" name="Felfelé-lefelé nyíl 6"/>
          <p:cNvSpPr/>
          <p:nvPr/>
        </p:nvSpPr>
        <p:spPr>
          <a:xfrm>
            <a:off x="6199445" y="2901430"/>
            <a:ext cx="277890" cy="627476"/>
          </a:xfrm>
          <a:prstGeom prst="upDownArrow">
            <a:avLst>
              <a:gd name="adj1" fmla="val 56118"/>
              <a:gd name="adj2" fmla="val 653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Szövegdoboz 33"/>
          <p:cNvSpPr txBox="1"/>
          <p:nvPr/>
        </p:nvSpPr>
        <p:spPr>
          <a:xfrm>
            <a:off x="4644849" y="3061280"/>
            <a:ext cx="1439319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~520 </a:t>
            </a:r>
            <a:r>
              <a:rPr lang="en-GB" b="1" dirty="0" smtClean="0">
                <a:sym typeface="Wingdings" pitchFamily="2" charset="2"/>
              </a:rPr>
              <a:t> ~8200</a:t>
            </a:r>
            <a:r>
              <a:rPr lang="en-GB" b="1" dirty="0" smtClean="0"/>
              <a:t> </a:t>
            </a:r>
            <a:endParaRPr lang="en-GB" b="1" dirty="0"/>
          </a:p>
        </p:txBody>
      </p:sp>
      <p:sp>
        <p:nvSpPr>
          <p:cNvPr id="35" name="Shape 606"/>
          <p:cNvSpPr/>
          <p:nvPr/>
        </p:nvSpPr>
        <p:spPr>
          <a:xfrm>
            <a:off x="8108485" y="541797"/>
            <a:ext cx="497886" cy="435108"/>
          </a:xfrm>
          <a:custGeom>
            <a:avLst/>
            <a:gdLst/>
            <a:ahLst/>
            <a:cxnLst/>
            <a:rect l="0" t="0" r="0" b="0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2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Effects in broader scale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1237663" y="1131590"/>
            <a:ext cx="7906337" cy="3816424"/>
          </a:xfrm>
        </p:spPr>
        <p:txBody>
          <a:bodyPr/>
          <a:lstStyle/>
          <a:p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In a cloud, an attacker can easily exploit this finding</a:t>
            </a:r>
          </a:p>
          <a:p>
            <a:r>
              <a:rPr lang="en-GB" sz="2000" dirty="0">
                <a:solidFill>
                  <a:schemeClr val="bg2"/>
                </a:solidFill>
                <a:sym typeface="Wingdings" pitchFamily="2" charset="2"/>
              </a:rPr>
              <a:t>S</a:t>
            </a:r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everal public cloud deployments are affected</a:t>
            </a:r>
          </a:p>
          <a:p>
            <a:pPr lvl="1"/>
            <a:r>
              <a:rPr lang="en-GB" sz="1600" dirty="0" err="1" smtClean="0">
                <a:solidFill>
                  <a:schemeClr val="bg2"/>
                </a:solidFill>
                <a:sym typeface="Wingdings" pitchFamily="2" charset="2"/>
              </a:rPr>
              <a:t>Docker</a:t>
            </a:r>
            <a:r>
              <a:rPr lang="en-GB" sz="1600" dirty="0" smtClean="0">
                <a:solidFill>
                  <a:schemeClr val="bg2"/>
                </a:solidFill>
                <a:sym typeface="Wingdings" pitchFamily="2" charset="2"/>
              </a:rPr>
              <a:t>/OVN</a:t>
            </a:r>
          </a:p>
          <a:p>
            <a:pPr lvl="1"/>
            <a:r>
              <a:rPr lang="en-GB" sz="1600" dirty="0" err="1" smtClean="0">
                <a:solidFill>
                  <a:schemeClr val="bg2"/>
                </a:solidFill>
                <a:sym typeface="Wingdings" pitchFamily="2" charset="2"/>
              </a:rPr>
              <a:t>Kubernetes</a:t>
            </a:r>
            <a:r>
              <a:rPr lang="en-GB" sz="1600" dirty="0" smtClean="0">
                <a:solidFill>
                  <a:schemeClr val="bg2"/>
                </a:solidFill>
                <a:sym typeface="Wingdings" pitchFamily="2" charset="2"/>
              </a:rPr>
              <a:t>/OVN                   </a:t>
            </a:r>
          </a:p>
          <a:p>
            <a:pPr lvl="1"/>
            <a:r>
              <a:rPr lang="en-GB" sz="1600" dirty="0" err="1" smtClean="0">
                <a:solidFill>
                  <a:schemeClr val="bg2"/>
                </a:solidFill>
                <a:sym typeface="Wingdings" pitchFamily="2" charset="2"/>
              </a:rPr>
              <a:t>OpenStack</a:t>
            </a:r>
            <a:r>
              <a:rPr lang="en-GB" sz="1600" dirty="0" smtClean="0">
                <a:solidFill>
                  <a:schemeClr val="bg2"/>
                </a:solidFill>
                <a:sym typeface="Wingdings" pitchFamily="2" charset="2"/>
              </a:rPr>
              <a:t>/Neutron/OVN</a:t>
            </a:r>
            <a:endParaRPr lang="en-GB" sz="1600" dirty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endParaRPr lang="en-GB" sz="1600" dirty="0" smtClean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endParaRPr lang="en-GB" sz="1600" dirty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endParaRPr lang="en-GB" sz="1600" dirty="0" smtClean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endParaRPr lang="en-GB" sz="1600" dirty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endParaRPr lang="en-GB" sz="1600" dirty="0" smtClean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endParaRPr lang="en-GB" sz="1600" dirty="0" smtClean="0">
              <a:solidFill>
                <a:schemeClr val="bg2"/>
              </a:solidFill>
              <a:sym typeface="Wingdings" pitchFamily="2" charset="2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17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5125" y="1667851"/>
            <a:ext cx="2538012" cy="3625731"/>
          </a:xfrm>
          <a:prstGeom prst="rect">
            <a:avLst/>
          </a:prstGeom>
        </p:spPr>
      </p:pic>
      <p:sp>
        <p:nvSpPr>
          <p:cNvPr id="17" name="Shape 587"/>
          <p:cNvSpPr/>
          <p:nvPr/>
        </p:nvSpPr>
        <p:spPr>
          <a:xfrm>
            <a:off x="8100388" y="555526"/>
            <a:ext cx="446609" cy="446585"/>
          </a:xfrm>
          <a:custGeom>
            <a:avLst/>
            <a:gdLst/>
            <a:ahLst/>
            <a:cxnLst/>
            <a:rect l="0" t="0" r="0" b="0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45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Mitigation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1237663" y="1131590"/>
            <a:ext cx="7906337" cy="3816424"/>
          </a:xfrm>
        </p:spPr>
        <p:txBody>
          <a:bodyPr/>
          <a:lstStyle/>
          <a:p>
            <a:r>
              <a:rPr lang="en-GB" dirty="0" smtClean="0">
                <a:solidFill>
                  <a:schemeClr val="bg2"/>
                </a:solidFill>
                <a:sym typeface="Wingdings" pitchFamily="2" charset="2"/>
              </a:rPr>
              <a:t>Immediate </a:t>
            </a:r>
            <a:r>
              <a:rPr lang="en-GB" dirty="0">
                <a:solidFill>
                  <a:schemeClr val="bg2"/>
                </a:solidFill>
                <a:sym typeface="Wingdings" pitchFamily="2" charset="2"/>
              </a:rPr>
              <a:t>actions to </a:t>
            </a:r>
            <a:r>
              <a:rPr lang="en-GB" dirty="0" smtClean="0">
                <a:solidFill>
                  <a:schemeClr val="bg2"/>
                </a:solidFill>
                <a:sym typeface="Wingdings" pitchFamily="2" charset="2"/>
              </a:rPr>
              <a:t>mitigate/handle </a:t>
            </a:r>
            <a:r>
              <a:rPr lang="en-GB" dirty="0">
                <a:solidFill>
                  <a:schemeClr val="bg2"/>
                </a:solidFill>
                <a:sym typeface="Wingdings" pitchFamily="2" charset="2"/>
              </a:rPr>
              <a:t>the attack</a:t>
            </a:r>
            <a:r>
              <a:rPr lang="en-GB" dirty="0" smtClean="0">
                <a:solidFill>
                  <a:schemeClr val="bg2"/>
                </a:solidFill>
                <a:sym typeface="Wingdings" pitchFamily="2" charset="2"/>
              </a:rPr>
              <a:t>:</a:t>
            </a:r>
            <a:endParaRPr lang="en-GB" dirty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Increase </a:t>
            </a:r>
            <a:r>
              <a:rPr lang="en-GB" sz="2000" dirty="0">
                <a:solidFill>
                  <a:schemeClr val="bg2"/>
                </a:solidFill>
                <a:sym typeface="Wingdings" pitchFamily="2" charset="2"/>
              </a:rPr>
              <a:t>the number of CPU cores available to </a:t>
            </a:r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OVS</a:t>
            </a:r>
            <a:endParaRPr lang="en-GB" sz="2000" dirty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Disable </a:t>
            </a:r>
            <a:r>
              <a:rPr lang="en-GB" sz="2000" dirty="0" err="1">
                <a:solidFill>
                  <a:schemeClr val="bg2"/>
                </a:solidFill>
                <a:sym typeface="Wingdings" pitchFamily="2" charset="2"/>
              </a:rPr>
              <a:t>megaflow</a:t>
            </a:r>
            <a:r>
              <a:rPr lang="en-GB" sz="2000" dirty="0">
                <a:solidFill>
                  <a:schemeClr val="bg2"/>
                </a:solidFill>
                <a:sym typeface="Wingdings" pitchFamily="2" charset="2"/>
              </a:rPr>
              <a:t> cache processing in </a:t>
            </a:r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OVS</a:t>
            </a:r>
            <a:endParaRPr lang="en-GB" sz="2000" dirty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Offload </a:t>
            </a:r>
            <a:r>
              <a:rPr lang="en-GB" sz="2000" dirty="0">
                <a:solidFill>
                  <a:schemeClr val="bg2"/>
                </a:solidFill>
                <a:sym typeface="Wingdings" pitchFamily="2" charset="2"/>
              </a:rPr>
              <a:t>ACL processing from OVS to </a:t>
            </a:r>
            <a:r>
              <a:rPr lang="en-GB" sz="2000" dirty="0" err="1" smtClean="0">
                <a:solidFill>
                  <a:schemeClr val="bg2"/>
                </a:solidFill>
                <a:sym typeface="Wingdings" pitchFamily="2" charset="2"/>
              </a:rPr>
              <a:t>iptables</a:t>
            </a:r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/</a:t>
            </a:r>
            <a:r>
              <a:rPr lang="en-GB" sz="2000" dirty="0" err="1" smtClean="0">
                <a:solidFill>
                  <a:schemeClr val="bg2"/>
                </a:solidFill>
                <a:sym typeface="Wingdings" pitchFamily="2" charset="2"/>
              </a:rPr>
              <a:t>nftables</a:t>
            </a:r>
            <a:endParaRPr lang="en-GB" sz="2000" dirty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Offload </a:t>
            </a:r>
            <a:r>
              <a:rPr lang="en-GB" sz="2000" dirty="0">
                <a:solidFill>
                  <a:schemeClr val="bg2"/>
                </a:solidFill>
                <a:sym typeface="Wingdings" pitchFamily="2" charset="2"/>
              </a:rPr>
              <a:t>the OVS </a:t>
            </a:r>
            <a:r>
              <a:rPr lang="en-GB" sz="2000" dirty="0" err="1">
                <a:solidFill>
                  <a:schemeClr val="bg2"/>
                </a:solidFill>
                <a:sym typeface="Wingdings" pitchFamily="2" charset="2"/>
              </a:rPr>
              <a:t>datapath</a:t>
            </a:r>
            <a:r>
              <a:rPr lang="en-GB" sz="2000" dirty="0">
                <a:solidFill>
                  <a:schemeClr val="bg2"/>
                </a:solidFill>
                <a:sym typeface="Wingdings" pitchFamily="2" charset="2"/>
              </a:rPr>
              <a:t> to a </a:t>
            </a:r>
            <a:r>
              <a:rPr lang="en-GB" sz="2000" dirty="0" err="1" smtClean="0">
                <a:solidFill>
                  <a:schemeClr val="bg2"/>
                </a:solidFill>
                <a:sym typeface="Wingdings" pitchFamily="2" charset="2"/>
              </a:rPr>
              <a:t>SmartNIC</a:t>
            </a:r>
            <a:endParaRPr lang="en-GB" sz="2000" dirty="0">
              <a:solidFill>
                <a:schemeClr val="bg2"/>
              </a:solidFill>
              <a:sym typeface="Wingdings" pitchFamily="2" charset="2"/>
            </a:endParaRPr>
          </a:p>
          <a:p>
            <a:pPr lvl="1"/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Use </a:t>
            </a:r>
            <a:r>
              <a:rPr lang="en-GB" sz="2000" dirty="0">
                <a:solidFill>
                  <a:schemeClr val="bg2"/>
                </a:solidFill>
                <a:sym typeface="Wingdings" pitchFamily="2" charset="2"/>
              </a:rPr>
              <a:t>jumbo frames to drastically reduce the per-packet </a:t>
            </a:r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load</a:t>
            </a:r>
          </a:p>
          <a:p>
            <a:pPr lvl="1"/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Use our monitoring tool to spot the excess number of MFC entries</a:t>
            </a:r>
          </a:p>
          <a:p>
            <a:pPr lvl="1"/>
            <a:r>
              <a:rPr lang="en-GB" sz="2800" b="1" i="1" dirty="0" smtClean="0">
                <a:solidFill>
                  <a:srgbClr val="FFC000"/>
                </a:solidFill>
                <a:sym typeface="Wingdings" pitchFamily="2" charset="2"/>
              </a:rPr>
              <a:t>What do you think?</a:t>
            </a:r>
            <a:endParaRPr lang="en-GB" sz="2000" b="1" i="1" dirty="0" smtClean="0">
              <a:solidFill>
                <a:srgbClr val="FFC000"/>
              </a:solidFill>
              <a:sym typeface="Wingdings" pitchFamily="2" charset="2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18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  <p:grpSp>
        <p:nvGrpSpPr>
          <p:cNvPr id="16" name="Shape 462"/>
          <p:cNvGrpSpPr/>
          <p:nvPr/>
        </p:nvGrpSpPr>
        <p:grpSpPr>
          <a:xfrm>
            <a:off x="8079179" y="556041"/>
            <a:ext cx="540039" cy="541406"/>
            <a:chOff x="6617400" y="931125"/>
            <a:chExt cx="483600" cy="484825"/>
          </a:xfrm>
          <a:solidFill>
            <a:srgbClr val="FF7F00"/>
          </a:solidFill>
        </p:grpSpPr>
        <p:sp>
          <p:nvSpPr>
            <p:cNvPr id="17" name="Shape 463"/>
            <p:cNvSpPr/>
            <p:nvPr/>
          </p:nvSpPr>
          <p:spPr>
            <a:xfrm>
              <a:off x="6843925" y="1183900"/>
              <a:ext cx="121525" cy="232050"/>
            </a:xfrm>
            <a:custGeom>
              <a:avLst/>
              <a:gdLst/>
              <a:ahLst/>
              <a:cxnLst/>
              <a:rect l="0" t="0" r="0" b="0"/>
              <a:pathLst>
                <a:path w="4861" h="9282" extrusionOk="0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464"/>
            <p:cNvSpPr/>
            <p:nvPr/>
          </p:nvSpPr>
          <p:spPr>
            <a:xfrm>
              <a:off x="6617400" y="931125"/>
              <a:ext cx="483600" cy="259500"/>
            </a:xfrm>
            <a:custGeom>
              <a:avLst/>
              <a:gdLst/>
              <a:ahLst/>
              <a:cxnLst/>
              <a:rect l="0" t="0" r="0" b="0"/>
              <a:pathLst>
                <a:path w="19344" h="10380" extrusionOk="0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649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Thank You / Contact</a:t>
            </a:r>
            <a:endParaRPr dirty="0"/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598858" y="1203598"/>
            <a:ext cx="4509646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/>
            <a:r>
              <a:rPr lang="en-GB" sz="2000" b="1" dirty="0" err="1" smtClean="0"/>
              <a:t>Levente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Csikor</a:t>
            </a:r>
            <a:r>
              <a:rPr lang="en-GB" sz="2000" b="1" dirty="0" smtClean="0"/>
              <a:t>        </a:t>
            </a:r>
            <a:r>
              <a:rPr lang="en-GB" sz="2000" b="1" dirty="0" err="1" smtClean="0"/>
              <a:t>Gábor</a:t>
            </a:r>
            <a:r>
              <a:rPr lang="en-GB" sz="2000" b="1" dirty="0" smtClean="0"/>
              <a:t> </a:t>
            </a:r>
            <a:r>
              <a:rPr lang="en-GB" sz="2000" b="1" dirty="0" err="1"/>
              <a:t>Rétvári</a:t>
            </a:r>
            <a:endParaRPr lang="en-GB" sz="2000" b="1" dirty="0"/>
          </a:p>
          <a:p>
            <a:pPr marL="0" lvl="0"/>
            <a:r>
              <a:rPr lang="en-GB" sz="1400" dirty="0" smtClean="0"/>
              <a:t>  csikor@tmit.bme.hu                retvari@tmit.bme.hu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hu-HU" dirty="0" smtClean="0"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98" y="4291181"/>
            <a:ext cx="2629188" cy="70933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66" y="4326238"/>
            <a:ext cx="811788" cy="732395"/>
          </a:xfrm>
          <a:prstGeom prst="rect">
            <a:avLst/>
          </a:prstGeom>
        </p:spPr>
      </p:pic>
      <p:sp>
        <p:nvSpPr>
          <p:cNvPr id="10" name="Shape 243"/>
          <p:cNvSpPr/>
          <p:nvPr/>
        </p:nvSpPr>
        <p:spPr>
          <a:xfrm>
            <a:off x="4657825" y="2259209"/>
            <a:ext cx="4486175" cy="2137115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245"/>
          <p:cNvSpPr/>
          <p:nvPr/>
        </p:nvSpPr>
        <p:spPr>
          <a:xfrm>
            <a:off x="6668392" y="2285430"/>
            <a:ext cx="479100" cy="393600"/>
          </a:xfrm>
          <a:prstGeom prst="wedgeRectCallout">
            <a:avLst>
              <a:gd name="adj1" fmla="val -14258"/>
              <a:gd name="adj2" fmla="val 68875"/>
            </a:avLst>
          </a:pr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 smtClean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HSN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 smtClean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Lab</a:t>
            </a:r>
            <a:endParaRPr sz="800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" name="Shape 246"/>
          <p:cNvSpPr txBox="1">
            <a:spLocks/>
          </p:cNvSpPr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cxnSp>
        <p:nvCxnSpPr>
          <p:cNvPr id="14" name="Shape 248"/>
          <p:cNvCxnSpPr/>
          <p:nvPr/>
        </p:nvCxnSpPr>
        <p:spPr>
          <a:xfrm>
            <a:off x="5004048" y="2643758"/>
            <a:ext cx="0" cy="259500"/>
          </a:xfrm>
          <a:prstGeom prst="straightConnector1">
            <a:avLst/>
          </a:prstGeom>
          <a:noFill/>
          <a:ln w="9525" cap="flat" cmpd="sng">
            <a:solidFill>
              <a:srgbClr val="FFB000"/>
            </a:solidFill>
            <a:prstDash val="solid"/>
            <a:round/>
            <a:headEnd type="diamond" w="lg" len="lg"/>
            <a:tailEnd type="none" w="lg" len="lg"/>
          </a:ln>
        </p:spPr>
      </p:cxnSp>
      <p:sp>
        <p:nvSpPr>
          <p:cNvPr id="16" name="Shape 587"/>
          <p:cNvSpPr/>
          <p:nvPr/>
        </p:nvSpPr>
        <p:spPr>
          <a:xfrm>
            <a:off x="8100388" y="555526"/>
            <a:ext cx="446609" cy="446585"/>
          </a:xfrm>
          <a:custGeom>
            <a:avLst/>
            <a:gdLst/>
            <a:ahLst/>
            <a:cxnLst/>
            <a:rect l="0" t="0" r="0" b="0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aims of Open </a:t>
            </a:r>
            <a:r>
              <a:rPr lang="en-GB" dirty="0" err="1" smtClean="0"/>
              <a:t>vSwitch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1237662" y="1203598"/>
            <a:ext cx="7906337" cy="3600400"/>
          </a:xfrm>
        </p:spPr>
        <p:txBody>
          <a:bodyPr/>
          <a:lstStyle/>
          <a:p>
            <a:pPr>
              <a:buClrTx/>
            </a:pPr>
            <a:r>
              <a:rPr lang="en-GB" dirty="0" smtClean="0">
                <a:solidFill>
                  <a:schemeClr val="bg2"/>
                </a:solidFill>
              </a:rPr>
              <a:t>Meet the needs of the community</a:t>
            </a:r>
          </a:p>
          <a:p>
            <a:pPr lvl="1"/>
            <a:r>
              <a:rPr lang="en-GB" sz="2000" dirty="0" smtClean="0">
                <a:solidFill>
                  <a:schemeClr val="bg2"/>
                </a:solidFill>
              </a:rPr>
              <a:t>feature-rich </a:t>
            </a:r>
            <a:r>
              <a:rPr lang="en-GB" sz="2000" dirty="0" err="1" smtClean="0">
                <a:solidFill>
                  <a:schemeClr val="bg2"/>
                </a:solidFill>
              </a:rPr>
              <a:t>OpenFlow</a:t>
            </a:r>
            <a:r>
              <a:rPr lang="en-GB" sz="2000" dirty="0" smtClean="0">
                <a:solidFill>
                  <a:schemeClr val="bg2"/>
                </a:solidFill>
              </a:rPr>
              <a:t> switch</a:t>
            </a:r>
          </a:p>
          <a:p>
            <a:pPr lvl="1"/>
            <a:r>
              <a:rPr lang="en-GB" sz="2000" dirty="0" smtClean="0">
                <a:solidFill>
                  <a:schemeClr val="bg2"/>
                </a:solidFill>
              </a:rPr>
              <a:t>to manage network(s) of VMs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Due to its evolution OVS became</a:t>
            </a:r>
          </a:p>
          <a:p>
            <a:pPr lvl="1"/>
            <a:r>
              <a:rPr lang="en-GB" sz="2000" dirty="0" smtClean="0">
                <a:solidFill>
                  <a:schemeClr val="bg2"/>
                </a:solidFill>
              </a:rPr>
              <a:t>de-facto standard of </a:t>
            </a:r>
            <a:r>
              <a:rPr lang="en-GB" sz="2000" dirty="0" err="1" smtClean="0">
                <a:solidFill>
                  <a:schemeClr val="bg2"/>
                </a:solidFill>
              </a:rPr>
              <a:t>OpenFlow</a:t>
            </a:r>
            <a:r>
              <a:rPr lang="en-GB" sz="2000" dirty="0" smtClean="0">
                <a:solidFill>
                  <a:schemeClr val="bg2"/>
                </a:solidFill>
              </a:rPr>
              <a:t> software switch</a:t>
            </a:r>
          </a:p>
          <a:p>
            <a:pPr lvl="1"/>
            <a:r>
              <a:rPr lang="en-GB" sz="2000" dirty="0" smtClean="0">
                <a:solidFill>
                  <a:schemeClr val="bg2"/>
                </a:solidFill>
              </a:rPr>
              <a:t>most popular back-end in </a:t>
            </a:r>
            <a:r>
              <a:rPr lang="en-GB" sz="2000" dirty="0" err="1" smtClean="0">
                <a:solidFill>
                  <a:schemeClr val="bg2"/>
                </a:solidFill>
              </a:rPr>
              <a:t>OpenStack</a:t>
            </a:r>
            <a:endParaRPr lang="en-GB" sz="2000" dirty="0" smtClean="0">
              <a:solidFill>
                <a:schemeClr val="bg2"/>
              </a:solidFill>
            </a:endParaRPr>
          </a:p>
          <a:p>
            <a:pPr lvl="1"/>
            <a:r>
              <a:rPr lang="en-GB" sz="2000" dirty="0" smtClean="0">
                <a:solidFill>
                  <a:schemeClr val="bg2"/>
                </a:solidFill>
              </a:rPr>
              <a:t>started to captivate </a:t>
            </a:r>
            <a:r>
              <a:rPr lang="en-GB" sz="2000" dirty="0" err="1" smtClean="0">
                <a:solidFill>
                  <a:schemeClr val="bg2"/>
                </a:solidFill>
              </a:rPr>
              <a:t>serverless</a:t>
            </a:r>
            <a:r>
              <a:rPr lang="en-GB" sz="2000" dirty="0" smtClean="0">
                <a:solidFill>
                  <a:schemeClr val="bg2"/>
                </a:solidFill>
              </a:rPr>
              <a:t> environments (e.g., </a:t>
            </a:r>
            <a:r>
              <a:rPr lang="en-GB" sz="2000" dirty="0" err="1" smtClean="0">
                <a:solidFill>
                  <a:schemeClr val="bg2"/>
                </a:solidFill>
              </a:rPr>
              <a:t>Kubernetes</a:t>
            </a:r>
            <a:r>
              <a:rPr lang="en-GB" sz="2000" dirty="0" smtClean="0">
                <a:solidFill>
                  <a:schemeClr val="bg2"/>
                </a:solidFill>
              </a:rPr>
              <a:t>)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Reasons for success:</a:t>
            </a:r>
          </a:p>
          <a:p>
            <a:pPr lvl="1"/>
            <a:r>
              <a:rPr lang="en-GB" sz="2000" dirty="0" smtClean="0">
                <a:solidFill>
                  <a:schemeClr val="bg2"/>
                </a:solidFill>
              </a:rPr>
              <a:t>catching up with industrial needs</a:t>
            </a:r>
          </a:p>
          <a:p>
            <a:pPr lvl="2"/>
            <a:r>
              <a:rPr lang="en-GB" b="1" dirty="0" smtClean="0">
                <a:solidFill>
                  <a:schemeClr val="bg2"/>
                </a:solidFill>
              </a:rPr>
              <a:t>Fast</a:t>
            </a:r>
            <a:r>
              <a:rPr lang="en-GB" dirty="0" smtClean="0">
                <a:solidFill>
                  <a:schemeClr val="bg2"/>
                </a:solidFill>
              </a:rPr>
              <a:t> w/o sacrificing </a:t>
            </a:r>
            <a:r>
              <a:rPr lang="en-GB" b="1" dirty="0" smtClean="0">
                <a:solidFill>
                  <a:schemeClr val="bg2"/>
                </a:solidFill>
              </a:rPr>
              <a:t>high programmability </a:t>
            </a:r>
            <a:r>
              <a:rPr lang="en-GB" dirty="0" smtClean="0">
                <a:solidFill>
                  <a:schemeClr val="bg2"/>
                </a:solidFill>
              </a:rPr>
              <a:t>and </a:t>
            </a:r>
            <a:r>
              <a:rPr lang="en-GB" b="1" dirty="0" smtClean="0">
                <a:solidFill>
                  <a:schemeClr val="bg2"/>
                </a:solidFill>
              </a:rPr>
              <a:t>generality</a:t>
            </a:r>
          </a:p>
          <a:p>
            <a:endParaRPr lang="en-GB" dirty="0" smtClean="0">
              <a:solidFill>
                <a:schemeClr val="bg2"/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grpSp>
        <p:nvGrpSpPr>
          <p:cNvPr id="6" name="Shape 493"/>
          <p:cNvGrpSpPr/>
          <p:nvPr/>
        </p:nvGrpSpPr>
        <p:grpSpPr>
          <a:xfrm>
            <a:off x="8172400" y="627534"/>
            <a:ext cx="342406" cy="364832"/>
            <a:chOff x="5970800" y="1619250"/>
            <a:chExt cx="428650" cy="456725"/>
          </a:xfrm>
          <a:solidFill>
            <a:srgbClr val="FF7F00"/>
          </a:solidFill>
        </p:grpSpPr>
        <p:sp>
          <p:nvSpPr>
            <p:cNvPr id="7" name="Shape 494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0" t="0" r="0" b="0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495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0" t="0" r="0" b="0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496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0" t="0" r="0" b="0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Shape 497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0" t="0" r="0" b="0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Shape 498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0" t="0" r="0" b="0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 (</a:t>
            </a:r>
            <a:r>
              <a:rPr lang="en-GB" dirty="0" err="1" smtClean="0"/>
              <a:t>Kubernetes</a:t>
            </a:r>
            <a:r>
              <a:rPr lang="en-GB" dirty="0" smtClean="0"/>
              <a:t> setup for an attack)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20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  <p:grpSp>
        <p:nvGrpSpPr>
          <p:cNvPr id="16" name="Shape 462"/>
          <p:cNvGrpSpPr/>
          <p:nvPr/>
        </p:nvGrpSpPr>
        <p:grpSpPr>
          <a:xfrm>
            <a:off x="8079179" y="556041"/>
            <a:ext cx="540039" cy="541406"/>
            <a:chOff x="6617400" y="931125"/>
            <a:chExt cx="483600" cy="484825"/>
          </a:xfrm>
          <a:solidFill>
            <a:srgbClr val="FF7F00"/>
          </a:solidFill>
        </p:grpSpPr>
        <p:sp>
          <p:nvSpPr>
            <p:cNvPr id="17" name="Shape 463"/>
            <p:cNvSpPr/>
            <p:nvPr/>
          </p:nvSpPr>
          <p:spPr>
            <a:xfrm>
              <a:off x="6843925" y="1183900"/>
              <a:ext cx="121525" cy="232050"/>
            </a:xfrm>
            <a:custGeom>
              <a:avLst/>
              <a:gdLst/>
              <a:ahLst/>
              <a:cxnLst/>
              <a:rect l="0" t="0" r="0" b="0"/>
              <a:pathLst>
                <a:path w="4861" h="9282" extrusionOk="0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464"/>
            <p:cNvSpPr/>
            <p:nvPr/>
          </p:nvSpPr>
          <p:spPr>
            <a:xfrm>
              <a:off x="6617400" y="931125"/>
              <a:ext cx="483600" cy="259500"/>
            </a:xfrm>
            <a:custGeom>
              <a:avLst/>
              <a:gdLst/>
              <a:ahLst/>
              <a:cxnLst/>
              <a:rect l="0" t="0" r="0" b="0"/>
              <a:pathLst>
                <a:path w="19344" h="10380" extrusionOk="0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11" y="1225919"/>
            <a:ext cx="4559833" cy="373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4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Backup (</a:t>
            </a:r>
            <a:r>
              <a:rPr lang="en-GB" dirty="0" err="1" smtClean="0"/>
              <a:t>Openstack</a:t>
            </a:r>
            <a:r>
              <a:rPr lang="en-GB" dirty="0" smtClean="0"/>
              <a:t> SRC IP spoofing)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21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  <p:grpSp>
        <p:nvGrpSpPr>
          <p:cNvPr id="16" name="Shape 462"/>
          <p:cNvGrpSpPr/>
          <p:nvPr/>
        </p:nvGrpSpPr>
        <p:grpSpPr>
          <a:xfrm>
            <a:off x="8079179" y="556041"/>
            <a:ext cx="540039" cy="541406"/>
            <a:chOff x="6617400" y="931125"/>
            <a:chExt cx="483600" cy="484825"/>
          </a:xfrm>
          <a:solidFill>
            <a:srgbClr val="FF7F00"/>
          </a:solidFill>
        </p:grpSpPr>
        <p:sp>
          <p:nvSpPr>
            <p:cNvPr id="17" name="Shape 463"/>
            <p:cNvSpPr/>
            <p:nvPr/>
          </p:nvSpPr>
          <p:spPr>
            <a:xfrm>
              <a:off x="6843925" y="1183900"/>
              <a:ext cx="121525" cy="232050"/>
            </a:xfrm>
            <a:custGeom>
              <a:avLst/>
              <a:gdLst/>
              <a:ahLst/>
              <a:cxnLst/>
              <a:rect l="0" t="0" r="0" b="0"/>
              <a:pathLst>
                <a:path w="4861" h="9282" extrusionOk="0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464"/>
            <p:cNvSpPr/>
            <p:nvPr/>
          </p:nvSpPr>
          <p:spPr>
            <a:xfrm>
              <a:off x="6617400" y="931125"/>
              <a:ext cx="483600" cy="259500"/>
            </a:xfrm>
            <a:custGeom>
              <a:avLst/>
              <a:gdLst/>
              <a:ahLst/>
              <a:cxnLst/>
              <a:rect l="0" t="0" r="0" b="0"/>
              <a:pathLst>
                <a:path w="19344" h="10380" extrusionOk="0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75606"/>
            <a:ext cx="675322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8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Fast…but HOW?</a:t>
            </a:r>
            <a:br>
              <a:rPr lang="en-GB" dirty="0" smtClean="0"/>
            </a:br>
            <a:r>
              <a:rPr lang="en-GB" sz="1800" dirty="0" smtClean="0"/>
              <a:t>Slow Path – Fast </a:t>
            </a:r>
            <a:r>
              <a:rPr lang="en-GB" sz="1800" dirty="0"/>
              <a:t>P</a:t>
            </a:r>
            <a:r>
              <a:rPr lang="en-GB" sz="1800" dirty="0" smtClean="0"/>
              <a:t>ath Separation</a:t>
            </a:r>
            <a:endParaRPr lang="hu-HU" sz="1800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4932040" y="1203598"/>
            <a:ext cx="4211959" cy="3600400"/>
          </a:xfrm>
        </p:spPr>
        <p:txBody>
          <a:bodyPr/>
          <a:lstStyle/>
          <a:p>
            <a:r>
              <a:rPr lang="en-GB" sz="2000" dirty="0" smtClean="0">
                <a:solidFill>
                  <a:schemeClr val="bg2"/>
                </a:solidFill>
              </a:rPr>
              <a:t>Flow table</a:t>
            </a:r>
          </a:p>
          <a:p>
            <a:pPr lvl="1"/>
            <a:r>
              <a:rPr lang="en-GB" sz="1600" dirty="0" smtClean="0">
                <a:solidFill>
                  <a:schemeClr val="bg2"/>
                </a:solidFill>
              </a:rPr>
              <a:t>ordered </a:t>
            </a:r>
            <a:r>
              <a:rPr lang="en-GB" sz="1600" b="1" dirty="0" smtClean="0">
                <a:solidFill>
                  <a:schemeClr val="bg2"/>
                </a:solidFill>
              </a:rPr>
              <a:t>set of wildcard rules</a:t>
            </a:r>
          </a:p>
          <a:p>
            <a:pPr lvl="1"/>
            <a:r>
              <a:rPr lang="en-GB" sz="1600" dirty="0" smtClean="0">
                <a:solidFill>
                  <a:schemeClr val="bg2"/>
                </a:solidFill>
              </a:rPr>
              <a:t>operating on a </a:t>
            </a:r>
            <a:r>
              <a:rPr lang="en-GB" sz="1600" b="1" dirty="0" smtClean="0">
                <a:solidFill>
                  <a:schemeClr val="bg2"/>
                </a:solidFill>
              </a:rPr>
              <a:t>set of header fields</a:t>
            </a:r>
          </a:p>
          <a:p>
            <a:pPr lvl="1"/>
            <a:r>
              <a:rPr lang="en-GB" sz="1600" b="1" dirty="0" smtClean="0">
                <a:solidFill>
                  <a:schemeClr val="bg2"/>
                </a:solidFill>
              </a:rPr>
              <a:t>set of packet processing primitives </a:t>
            </a:r>
            <a:r>
              <a:rPr lang="en-GB" sz="1600" dirty="0" smtClean="0">
                <a:solidFill>
                  <a:schemeClr val="bg2"/>
                </a:solidFill>
              </a:rPr>
              <a:t>to be applied</a:t>
            </a:r>
          </a:p>
          <a:p>
            <a:pPr lvl="1"/>
            <a:r>
              <a:rPr lang="en-GB" sz="1600" i="1" dirty="0" smtClean="0">
                <a:solidFill>
                  <a:schemeClr val="bg2"/>
                </a:solidFill>
              </a:rPr>
              <a:t>flow rules can overlap (priorities)!</a:t>
            </a:r>
          </a:p>
          <a:p>
            <a:r>
              <a:rPr lang="en-GB" sz="1800" dirty="0" smtClean="0">
                <a:solidFill>
                  <a:schemeClr val="bg2"/>
                </a:solidFill>
              </a:rPr>
              <a:t>Fastening packet classification</a:t>
            </a:r>
          </a:p>
          <a:p>
            <a:pPr lvl="1"/>
            <a:r>
              <a:rPr lang="en-GB" sz="1600" b="1" dirty="0" smtClean="0">
                <a:solidFill>
                  <a:srgbClr val="FF0000"/>
                </a:solidFill>
              </a:rPr>
              <a:t>First packet is subjected to full-blown flow table processing</a:t>
            </a:r>
          </a:p>
          <a:p>
            <a:pPr lvl="1"/>
            <a:r>
              <a:rPr lang="en-GB" sz="1600" b="1" dirty="0" smtClean="0">
                <a:solidFill>
                  <a:schemeClr val="accent1"/>
                </a:solidFill>
              </a:rPr>
              <a:t>Subsequent packets</a:t>
            </a:r>
          </a:p>
          <a:p>
            <a:pPr lvl="2"/>
            <a:r>
              <a:rPr lang="en-GB" sz="1200" b="1" dirty="0" smtClean="0">
                <a:solidFill>
                  <a:schemeClr val="accent1"/>
                </a:solidFill>
              </a:rPr>
              <a:t>flow-specific rules and actions are cached in the fast path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4816" y="4330784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3</a:t>
            </a:fld>
            <a:endParaRPr lang="en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graphicFrame>
        <p:nvGraphicFramePr>
          <p:cNvPr id="14" name="Tábláza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255413"/>
              </p:ext>
            </p:extLst>
          </p:nvPr>
        </p:nvGraphicFramePr>
        <p:xfrm>
          <a:off x="1691680" y="1203598"/>
          <a:ext cx="2952328" cy="131064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476164"/>
                <a:gridCol w="1476164"/>
              </a:tblGrid>
              <a:tr h="304778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Flow Table</a:t>
                      </a:r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34445">
                <a:tc>
                  <a:txBody>
                    <a:bodyPr/>
                    <a:lstStyle/>
                    <a:p>
                      <a:r>
                        <a:rPr lang="en-GB" dirty="0" err="1" smtClean="0">
                          <a:latin typeface="Courier New" pitchFamily="49" charset="0"/>
                          <a:cs typeface="Courier New" pitchFamily="49" charset="0"/>
                        </a:rPr>
                        <a:t>ip_src</a:t>
                      </a:r>
                      <a:endParaRPr lang="en-GB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urier New" pitchFamily="49" charset="0"/>
                          <a:cs typeface="Courier New" pitchFamily="49" charset="0"/>
                        </a:rPr>
                        <a:t>action</a:t>
                      </a:r>
                      <a:endParaRPr lang="en-GB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34445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urier New" pitchFamily="49" charset="0"/>
                          <a:cs typeface="Courier New" pitchFamily="49" charset="0"/>
                        </a:rPr>
                        <a:t>10.0.0.0/8</a:t>
                      </a:r>
                      <a:endParaRPr lang="en-GB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urier New" pitchFamily="49" charset="0"/>
                          <a:cs typeface="Courier New" pitchFamily="49" charset="0"/>
                        </a:rPr>
                        <a:t>output:1</a:t>
                      </a:r>
                      <a:endParaRPr lang="en-GB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34445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urier New" pitchFamily="49" charset="0"/>
                          <a:cs typeface="Courier New" pitchFamily="49" charset="0"/>
                        </a:rPr>
                        <a:t>*</a:t>
                      </a:r>
                      <a:endParaRPr lang="en-GB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églalap 14"/>
          <p:cNvSpPr/>
          <p:nvPr/>
        </p:nvSpPr>
        <p:spPr>
          <a:xfrm>
            <a:off x="2195736" y="2643758"/>
            <a:ext cx="194421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err="1" smtClean="0"/>
              <a:t>ovs-vswitchd</a:t>
            </a:r>
            <a:endParaRPr lang="en-GB" sz="1600" b="1" dirty="0"/>
          </a:p>
        </p:txBody>
      </p:sp>
      <p:sp>
        <p:nvSpPr>
          <p:cNvPr id="17" name="Lekerekített téglalap 16"/>
          <p:cNvSpPr/>
          <p:nvPr/>
        </p:nvSpPr>
        <p:spPr>
          <a:xfrm>
            <a:off x="2195736" y="4042752"/>
            <a:ext cx="1944216" cy="5760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OVS Kernel module</a:t>
            </a:r>
            <a:endParaRPr lang="en-GB" dirty="0"/>
          </a:p>
        </p:txBody>
      </p:sp>
      <p:cxnSp>
        <p:nvCxnSpPr>
          <p:cNvPr id="19" name="Egyenes összekötő 18"/>
          <p:cNvCxnSpPr/>
          <p:nvPr/>
        </p:nvCxnSpPr>
        <p:spPr>
          <a:xfrm>
            <a:off x="1475656" y="3698716"/>
            <a:ext cx="324036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>
            <a:stCxn id="15" idx="2"/>
            <a:endCxn id="17" idx="0"/>
          </p:cNvCxnSpPr>
          <p:nvPr/>
        </p:nvCxnSpPr>
        <p:spPr>
          <a:xfrm>
            <a:off x="3167844" y="3219822"/>
            <a:ext cx="0" cy="82293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1316500" y="334139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slow path</a:t>
            </a:r>
            <a:endParaRPr lang="en-GB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1316500" y="374720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fast path</a:t>
            </a:r>
            <a:endParaRPr lang="en-GB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3779912" y="334139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user</a:t>
            </a:r>
            <a:endParaRPr lang="en-GB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3778972" y="373497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kernel</a:t>
            </a:r>
            <a:endParaRPr lang="en-GB" dirty="0"/>
          </a:p>
        </p:txBody>
      </p:sp>
      <p:sp>
        <p:nvSpPr>
          <p:cNvPr id="28" name="Téglalap 27"/>
          <p:cNvSpPr/>
          <p:nvPr/>
        </p:nvSpPr>
        <p:spPr>
          <a:xfrm>
            <a:off x="2627784" y="1923678"/>
            <a:ext cx="36004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églalap 28"/>
          <p:cNvSpPr/>
          <p:nvPr/>
        </p:nvSpPr>
        <p:spPr>
          <a:xfrm>
            <a:off x="1691680" y="2211710"/>
            <a:ext cx="36004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églalap 29"/>
          <p:cNvSpPr/>
          <p:nvPr/>
        </p:nvSpPr>
        <p:spPr>
          <a:xfrm>
            <a:off x="1691680" y="1563638"/>
            <a:ext cx="93610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églalap 30"/>
          <p:cNvSpPr/>
          <p:nvPr/>
        </p:nvSpPr>
        <p:spPr>
          <a:xfrm>
            <a:off x="3203848" y="1916068"/>
            <a:ext cx="1152128" cy="583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Szabadkézi sokszög 38"/>
          <p:cNvSpPr/>
          <p:nvPr/>
        </p:nvSpPr>
        <p:spPr>
          <a:xfrm>
            <a:off x="1767478" y="3010263"/>
            <a:ext cx="2872740" cy="1449421"/>
          </a:xfrm>
          <a:custGeom>
            <a:avLst/>
            <a:gdLst>
              <a:gd name="connsiteX0" fmla="*/ 0 w 2872740"/>
              <a:gd name="connsiteY0" fmla="*/ 1378219 h 1449421"/>
              <a:gd name="connsiteX1" fmla="*/ 670560 w 2872740"/>
              <a:gd name="connsiteY1" fmla="*/ 1309639 h 1449421"/>
              <a:gd name="connsiteX2" fmla="*/ 1211580 w 2872740"/>
              <a:gd name="connsiteY2" fmla="*/ 166639 h 1449421"/>
              <a:gd name="connsiteX3" fmla="*/ 1729740 w 2872740"/>
              <a:gd name="connsiteY3" fmla="*/ 120919 h 1449421"/>
              <a:gd name="connsiteX4" fmla="*/ 1905000 w 2872740"/>
              <a:gd name="connsiteY4" fmla="*/ 1256299 h 1449421"/>
              <a:gd name="connsiteX5" fmla="*/ 2872740 w 2872740"/>
              <a:gd name="connsiteY5" fmla="*/ 1439179 h 144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2740" h="1449421">
                <a:moveTo>
                  <a:pt x="0" y="1378219"/>
                </a:moveTo>
                <a:cubicBezTo>
                  <a:pt x="234315" y="1444894"/>
                  <a:pt x="468630" y="1511569"/>
                  <a:pt x="670560" y="1309639"/>
                </a:cubicBezTo>
                <a:cubicBezTo>
                  <a:pt x="872490" y="1107709"/>
                  <a:pt x="1035050" y="364759"/>
                  <a:pt x="1211580" y="166639"/>
                </a:cubicBezTo>
                <a:cubicBezTo>
                  <a:pt x="1388110" y="-31481"/>
                  <a:pt x="1614170" y="-60691"/>
                  <a:pt x="1729740" y="120919"/>
                </a:cubicBezTo>
                <a:cubicBezTo>
                  <a:pt x="1845310" y="302529"/>
                  <a:pt x="1714500" y="1036589"/>
                  <a:pt x="1905000" y="1256299"/>
                </a:cubicBezTo>
                <a:cubicBezTo>
                  <a:pt x="2095500" y="1476009"/>
                  <a:pt x="2484120" y="1457594"/>
                  <a:pt x="2872740" y="1439179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Egyenes összekötő nyíllal 40"/>
          <p:cNvCxnSpPr/>
          <p:nvPr/>
        </p:nvCxnSpPr>
        <p:spPr>
          <a:xfrm flipV="1">
            <a:off x="1691680" y="4587974"/>
            <a:ext cx="2984542" cy="1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hape 203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FF7F00"/>
          </a:solidFill>
        </p:grpSpPr>
        <p:sp>
          <p:nvSpPr>
            <p:cNvPr id="44" name="Shape 204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Shape 20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20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Shape 207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Shape 20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Shape 209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" name="Kép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Fast path – Flow caches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4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2493308" y="3795886"/>
            <a:ext cx="4968552" cy="9361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Exact Match Cache (EMC)</a:t>
            </a:r>
          </a:p>
          <a:p>
            <a:r>
              <a:rPr lang="en-GB" sz="1100" dirty="0" err="1" smtClean="0"/>
              <a:t>ip,ip_src</a:t>
            </a:r>
            <a:r>
              <a:rPr lang="en-GB" sz="1100" dirty="0" smtClean="0"/>
              <a:t>=10.0.0.1,ip_dst=10.0.0.2,sport=12345,dport=80,…  </a:t>
            </a:r>
            <a:r>
              <a:rPr lang="en-GB" sz="1100" dirty="0" smtClean="0">
                <a:sym typeface="Wingdings" pitchFamily="2" charset="2"/>
              </a:rPr>
              <a:t> output: 1</a:t>
            </a:r>
          </a:p>
          <a:p>
            <a:r>
              <a:rPr lang="en-GB" sz="1100" dirty="0" err="1" smtClean="0">
                <a:sym typeface="Wingdings" pitchFamily="2" charset="2"/>
              </a:rPr>
              <a:t>ip,ip_src</a:t>
            </a:r>
            <a:r>
              <a:rPr lang="en-GB" sz="1100" dirty="0" smtClean="0">
                <a:sym typeface="Wingdings" pitchFamily="2" charset="2"/>
              </a:rPr>
              <a:t>=10.0.0.3,ip_dst=8.8.8.8,sport=42345,dport=53,…     output: 1</a:t>
            </a:r>
          </a:p>
          <a:p>
            <a:r>
              <a:rPr lang="en-GB" sz="1100" dirty="0" err="1" smtClean="0">
                <a:sym typeface="Wingdings" pitchFamily="2" charset="2"/>
              </a:rPr>
              <a:t>ip,ip_src</a:t>
            </a:r>
            <a:r>
              <a:rPr lang="en-GB" sz="1100" dirty="0" smtClean="0">
                <a:sym typeface="Wingdings" pitchFamily="2" charset="2"/>
              </a:rPr>
              <a:t>=1.2.3.4,ip_dst=10.0.0.2,sport=12341,dport=80,…     drop</a:t>
            </a:r>
            <a:endParaRPr lang="en-GB" sz="1100" dirty="0" smtClean="0"/>
          </a:p>
          <a:p>
            <a:pPr algn="ctr"/>
            <a:endParaRPr lang="en-GB" dirty="0"/>
          </a:p>
        </p:txBody>
      </p:sp>
      <p:sp>
        <p:nvSpPr>
          <p:cNvPr id="15" name="Téglalap 14"/>
          <p:cNvSpPr/>
          <p:nvPr/>
        </p:nvSpPr>
        <p:spPr>
          <a:xfrm>
            <a:off x="2479988" y="2571750"/>
            <a:ext cx="4968552" cy="936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err="1" smtClean="0"/>
              <a:t>MegaFlow</a:t>
            </a:r>
            <a:r>
              <a:rPr lang="en-GB" sz="1600" b="1" dirty="0" smtClean="0"/>
              <a:t> Cache (MFC)</a:t>
            </a:r>
          </a:p>
          <a:p>
            <a:r>
              <a:rPr lang="en-GB" dirty="0" err="1" smtClean="0"/>
              <a:t>ip_src</a:t>
            </a:r>
            <a:r>
              <a:rPr lang="en-GB" dirty="0" smtClean="0"/>
              <a:t>=10.0.0.0/8,ip_dst=*,sport=*,</a:t>
            </a:r>
            <a:r>
              <a:rPr lang="en-GB" dirty="0" err="1" smtClean="0"/>
              <a:t>dport</a:t>
            </a:r>
            <a:r>
              <a:rPr lang="en-GB" dirty="0" smtClean="0"/>
              <a:t>=*, ***  </a:t>
            </a:r>
            <a:r>
              <a:rPr lang="en-GB" dirty="0" smtClean="0">
                <a:sym typeface="Wingdings" pitchFamily="2" charset="2"/>
              </a:rPr>
              <a:t> output: 1</a:t>
            </a:r>
          </a:p>
          <a:p>
            <a:r>
              <a:rPr lang="en-GB" dirty="0" err="1" smtClean="0">
                <a:sym typeface="Wingdings" pitchFamily="2" charset="2"/>
              </a:rPr>
              <a:t>ip_src</a:t>
            </a:r>
            <a:r>
              <a:rPr lang="en-GB" dirty="0" smtClean="0">
                <a:sym typeface="Wingdings" pitchFamily="2" charset="2"/>
              </a:rPr>
              <a:t>=1.0.0.0/8,ip_dst=*,sport=*,</a:t>
            </a:r>
            <a:r>
              <a:rPr lang="en-GB" dirty="0" err="1" smtClean="0">
                <a:sym typeface="Wingdings" pitchFamily="2" charset="2"/>
              </a:rPr>
              <a:t>dport</a:t>
            </a:r>
            <a:r>
              <a:rPr lang="en-GB" dirty="0" smtClean="0">
                <a:sym typeface="Wingdings" pitchFamily="2" charset="2"/>
              </a:rPr>
              <a:t>=*, ***   drop</a:t>
            </a:r>
          </a:p>
          <a:p>
            <a:pPr algn="ctr"/>
            <a:endParaRPr lang="en-GB" dirty="0"/>
          </a:p>
        </p:txBody>
      </p:sp>
      <p:graphicFrame>
        <p:nvGraphicFramePr>
          <p:cNvPr id="17" name="Tábláza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239875"/>
              </p:ext>
            </p:extLst>
          </p:nvPr>
        </p:nvGraphicFramePr>
        <p:xfrm>
          <a:off x="2493308" y="1203598"/>
          <a:ext cx="4968552" cy="100584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484276"/>
                <a:gridCol w="2484276"/>
              </a:tblGrid>
              <a:tr h="26123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Flow Table</a:t>
                      </a:r>
                      <a:r>
                        <a:rPr lang="en-GB" sz="1200" baseline="0" dirty="0" smtClean="0"/>
                        <a:t> – SLOW PATH</a:t>
                      </a:r>
                      <a:endParaRPr lang="en-GB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00953">
                <a:tc>
                  <a:txBody>
                    <a:bodyPr/>
                    <a:lstStyle/>
                    <a:p>
                      <a:pPr algn="r"/>
                      <a:r>
                        <a:rPr lang="en-GB" sz="1000" dirty="0" err="1" smtClean="0">
                          <a:latin typeface="Courier New" pitchFamily="49" charset="0"/>
                          <a:cs typeface="Courier New" pitchFamily="49" charset="0"/>
                        </a:rPr>
                        <a:t>ip_src</a:t>
                      </a:r>
                      <a:endParaRPr lang="en-GB" sz="1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latin typeface="Courier New" pitchFamily="49" charset="0"/>
                          <a:cs typeface="Courier New" pitchFamily="49" charset="0"/>
                        </a:rPr>
                        <a:t>action</a:t>
                      </a:r>
                      <a:endParaRPr lang="en-GB" sz="1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00953">
                <a:tc>
                  <a:txBody>
                    <a:bodyPr/>
                    <a:lstStyle/>
                    <a:p>
                      <a:pPr algn="r"/>
                      <a:r>
                        <a:rPr lang="en-GB" sz="1000" dirty="0" smtClean="0">
                          <a:latin typeface="Courier New" pitchFamily="49" charset="0"/>
                          <a:cs typeface="Courier New" pitchFamily="49" charset="0"/>
                        </a:rPr>
                        <a:t>10.0.0.0/8</a:t>
                      </a:r>
                      <a:endParaRPr lang="en-GB" sz="1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latin typeface="Courier New" pitchFamily="49" charset="0"/>
                          <a:cs typeface="Courier New" pitchFamily="49" charset="0"/>
                        </a:rPr>
                        <a:t>output:1</a:t>
                      </a:r>
                      <a:endParaRPr lang="en-GB" sz="1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00953">
                <a:tc>
                  <a:txBody>
                    <a:bodyPr/>
                    <a:lstStyle/>
                    <a:p>
                      <a:pPr algn="r"/>
                      <a:r>
                        <a:rPr lang="en-GB" sz="1000" dirty="0" smtClean="0">
                          <a:latin typeface="Courier New" pitchFamily="49" charset="0"/>
                          <a:cs typeface="Courier New" pitchFamily="49" charset="0"/>
                        </a:rPr>
                        <a:t>*</a:t>
                      </a:r>
                      <a:endParaRPr lang="en-GB" sz="1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10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9" name="Egyenes összekötő nyíllal 18"/>
          <p:cNvCxnSpPr/>
          <p:nvPr/>
        </p:nvCxnSpPr>
        <p:spPr>
          <a:xfrm flipV="1">
            <a:off x="3135288" y="3507854"/>
            <a:ext cx="0" cy="2880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V="1">
            <a:off x="3131840" y="2211710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V="1">
            <a:off x="6732240" y="2249604"/>
            <a:ext cx="0" cy="322146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 flipV="1">
            <a:off x="6736020" y="3516414"/>
            <a:ext cx="0" cy="27947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zövegdoboz 26"/>
          <p:cNvSpPr txBox="1"/>
          <p:nvPr/>
        </p:nvSpPr>
        <p:spPr>
          <a:xfrm>
            <a:off x="3275856" y="2274992"/>
            <a:ext cx="1083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cache miss</a:t>
            </a:r>
            <a:endParaRPr lang="en-GB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3275856" y="3516414"/>
            <a:ext cx="1083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cache miss</a:t>
            </a:r>
            <a:endParaRPr lang="en-GB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5364088" y="2274991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cache update</a:t>
            </a:r>
            <a:endParaRPr lang="en-GB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4957986" y="3488109"/>
            <a:ext cx="1558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cache hit/update</a:t>
            </a:r>
            <a:endParaRPr lang="en-GB" dirty="0"/>
          </a:p>
        </p:txBody>
      </p:sp>
      <p:sp>
        <p:nvSpPr>
          <p:cNvPr id="31" name="Jobbra nyíl 30"/>
          <p:cNvSpPr/>
          <p:nvPr/>
        </p:nvSpPr>
        <p:spPr>
          <a:xfrm>
            <a:off x="1331640" y="4155926"/>
            <a:ext cx="1122472" cy="392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packet in</a:t>
            </a:r>
            <a:endParaRPr lang="en-GB" dirty="0"/>
          </a:p>
        </p:txBody>
      </p:sp>
      <p:sp>
        <p:nvSpPr>
          <p:cNvPr id="32" name="Jobbra nyíl 31"/>
          <p:cNvSpPr/>
          <p:nvPr/>
        </p:nvSpPr>
        <p:spPr>
          <a:xfrm>
            <a:off x="7461860" y="4111984"/>
            <a:ext cx="1122472" cy="3926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packet out</a:t>
            </a:r>
            <a:endParaRPr lang="en-GB" dirty="0"/>
          </a:p>
        </p:txBody>
      </p:sp>
      <p:sp>
        <p:nvSpPr>
          <p:cNvPr id="35" name="Téglalap 34"/>
          <p:cNvSpPr/>
          <p:nvPr/>
        </p:nvSpPr>
        <p:spPr>
          <a:xfrm>
            <a:off x="2454112" y="1707654"/>
            <a:ext cx="5007748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                                                                                     MATCH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6" name="Shape 203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FF7F00"/>
          </a:solidFill>
        </p:grpSpPr>
        <p:sp>
          <p:nvSpPr>
            <p:cNvPr id="37" name="Shape 204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Shape 20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Shape 20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Shape 207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Shape 20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209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Egy sarkán kerekítve levágott téglalap 32"/>
          <p:cNvSpPr/>
          <p:nvPr/>
        </p:nvSpPr>
        <p:spPr>
          <a:xfrm>
            <a:off x="251520" y="3375072"/>
            <a:ext cx="1512168" cy="1332148"/>
          </a:xfrm>
          <a:prstGeom prst="snip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Packet</a:t>
            </a:r>
            <a:endParaRPr lang="en-GB" sz="1100" dirty="0" smtClean="0">
              <a:solidFill>
                <a:schemeClr val="tx1"/>
              </a:solidFill>
            </a:endParaRPr>
          </a:p>
          <a:p>
            <a:pPr algn="ctr"/>
            <a:endParaRPr lang="en-GB" sz="1100" b="1" dirty="0" smtClean="0">
              <a:solidFill>
                <a:schemeClr val="tx1"/>
              </a:solidFill>
            </a:endParaRPr>
          </a:p>
          <a:p>
            <a:r>
              <a:rPr lang="en-GB" sz="1100" b="1" dirty="0" err="1" smtClean="0">
                <a:solidFill>
                  <a:schemeClr val="tx1"/>
                </a:solidFill>
              </a:rPr>
              <a:t>eth_type</a:t>
            </a:r>
            <a:r>
              <a:rPr lang="en-GB" sz="1100" b="1" dirty="0" smtClean="0">
                <a:solidFill>
                  <a:schemeClr val="tx1"/>
                </a:solidFill>
              </a:rPr>
              <a:t>=0x800</a:t>
            </a:r>
          </a:p>
          <a:p>
            <a:r>
              <a:rPr lang="en-GB" sz="1100" b="1" dirty="0" err="1" smtClean="0">
                <a:solidFill>
                  <a:schemeClr val="tx1"/>
                </a:solidFill>
              </a:rPr>
              <a:t>ip_src</a:t>
            </a:r>
            <a:r>
              <a:rPr lang="en-GB" sz="1100" b="1" dirty="0" smtClean="0">
                <a:solidFill>
                  <a:schemeClr val="tx1"/>
                </a:solidFill>
              </a:rPr>
              <a:t>=10.0.0.1</a:t>
            </a:r>
          </a:p>
          <a:p>
            <a:r>
              <a:rPr lang="en-GB" sz="1100" b="1" dirty="0" err="1" smtClean="0">
                <a:solidFill>
                  <a:schemeClr val="tx1"/>
                </a:solidFill>
              </a:rPr>
              <a:t>ip_dst</a:t>
            </a:r>
            <a:r>
              <a:rPr lang="en-GB" sz="1100" b="1" dirty="0" smtClean="0">
                <a:solidFill>
                  <a:schemeClr val="tx1"/>
                </a:solidFill>
              </a:rPr>
              <a:t>=10.0.0.2</a:t>
            </a:r>
          </a:p>
          <a:p>
            <a:r>
              <a:rPr lang="en-GB" sz="1100" b="1" dirty="0" smtClean="0">
                <a:solidFill>
                  <a:schemeClr val="tx1"/>
                </a:solidFill>
              </a:rPr>
              <a:t>sport=12345</a:t>
            </a:r>
          </a:p>
          <a:p>
            <a:r>
              <a:rPr lang="en-GB" sz="1100" b="1" dirty="0" err="1" smtClean="0">
                <a:solidFill>
                  <a:schemeClr val="tx1"/>
                </a:solidFill>
              </a:rPr>
              <a:t>dport</a:t>
            </a:r>
            <a:r>
              <a:rPr lang="en-GB" sz="1100" b="1" dirty="0" smtClean="0">
                <a:solidFill>
                  <a:schemeClr val="tx1"/>
                </a:solidFill>
              </a:rPr>
              <a:t>=80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44" name="Egy sarkán kerekítve levágott téglalap 43"/>
          <p:cNvSpPr/>
          <p:nvPr/>
        </p:nvSpPr>
        <p:spPr>
          <a:xfrm>
            <a:off x="251520" y="3327834"/>
            <a:ext cx="1512168" cy="1379386"/>
          </a:xfrm>
          <a:prstGeom prst="snip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Packet</a:t>
            </a:r>
          </a:p>
          <a:p>
            <a:pPr algn="ctr"/>
            <a:endParaRPr lang="en-GB" dirty="0" smtClean="0">
              <a:solidFill>
                <a:schemeClr val="tx1"/>
              </a:solidFill>
            </a:endParaRPr>
          </a:p>
          <a:p>
            <a:r>
              <a:rPr lang="en-GB" sz="1100" b="1" dirty="0" err="1" smtClean="0">
                <a:solidFill>
                  <a:schemeClr val="tx1"/>
                </a:solidFill>
              </a:rPr>
              <a:t>eth_type</a:t>
            </a:r>
            <a:r>
              <a:rPr lang="en-GB" sz="1100" b="1" dirty="0" smtClean="0">
                <a:solidFill>
                  <a:schemeClr val="tx1"/>
                </a:solidFill>
              </a:rPr>
              <a:t>=0x800</a:t>
            </a:r>
          </a:p>
          <a:p>
            <a:r>
              <a:rPr lang="en-GB" sz="1100" b="1" dirty="0" err="1" smtClean="0">
                <a:solidFill>
                  <a:schemeClr val="tx1"/>
                </a:solidFill>
              </a:rPr>
              <a:t>ip_src</a:t>
            </a:r>
            <a:r>
              <a:rPr lang="en-GB" sz="1100" b="1" dirty="0" smtClean="0">
                <a:solidFill>
                  <a:schemeClr val="tx1"/>
                </a:solidFill>
              </a:rPr>
              <a:t>=10.0.0.3</a:t>
            </a:r>
          </a:p>
          <a:p>
            <a:r>
              <a:rPr lang="en-GB" sz="1100" b="1" dirty="0" err="1" smtClean="0">
                <a:solidFill>
                  <a:schemeClr val="tx1"/>
                </a:solidFill>
              </a:rPr>
              <a:t>ip_dst</a:t>
            </a:r>
            <a:r>
              <a:rPr lang="en-GB" sz="1100" b="1" dirty="0" smtClean="0">
                <a:solidFill>
                  <a:schemeClr val="tx1"/>
                </a:solidFill>
              </a:rPr>
              <a:t>=8.8.8.8</a:t>
            </a:r>
          </a:p>
          <a:p>
            <a:r>
              <a:rPr lang="en-GB" sz="1100" b="1" dirty="0" smtClean="0">
                <a:solidFill>
                  <a:schemeClr val="tx1"/>
                </a:solidFill>
              </a:rPr>
              <a:t>sport=12345</a:t>
            </a:r>
          </a:p>
          <a:p>
            <a:r>
              <a:rPr lang="en-GB" sz="1100" b="1" dirty="0" err="1" smtClean="0">
                <a:solidFill>
                  <a:schemeClr val="tx1"/>
                </a:solidFill>
              </a:rPr>
              <a:t>dport</a:t>
            </a:r>
            <a:r>
              <a:rPr lang="en-GB" sz="1100" b="1" dirty="0" smtClean="0">
                <a:solidFill>
                  <a:schemeClr val="tx1"/>
                </a:solidFill>
              </a:rPr>
              <a:t>=53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45" name="Egy sarkán kerekítve levágott téglalap 44"/>
          <p:cNvSpPr/>
          <p:nvPr/>
        </p:nvSpPr>
        <p:spPr>
          <a:xfrm>
            <a:off x="251520" y="3375072"/>
            <a:ext cx="1512168" cy="1379386"/>
          </a:xfrm>
          <a:prstGeom prst="snip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Packet</a:t>
            </a:r>
          </a:p>
          <a:p>
            <a:pPr algn="ctr"/>
            <a:endParaRPr lang="en-GB" dirty="0"/>
          </a:p>
          <a:p>
            <a:r>
              <a:rPr lang="en-GB" sz="1100" b="1" dirty="0" err="1" smtClean="0"/>
              <a:t>eth_type</a:t>
            </a:r>
            <a:r>
              <a:rPr lang="en-GB" sz="1100" b="1" dirty="0" smtClean="0"/>
              <a:t>=0x800</a:t>
            </a:r>
          </a:p>
          <a:p>
            <a:r>
              <a:rPr lang="en-GB" sz="1100" b="1" dirty="0" err="1" smtClean="0"/>
              <a:t>ip_src</a:t>
            </a:r>
            <a:r>
              <a:rPr lang="en-GB" sz="1100" b="1" dirty="0" smtClean="0"/>
              <a:t>=1.2.3.4</a:t>
            </a:r>
          </a:p>
          <a:p>
            <a:r>
              <a:rPr lang="en-GB" sz="1100" b="1" dirty="0" err="1" smtClean="0"/>
              <a:t>ip_dst</a:t>
            </a:r>
            <a:r>
              <a:rPr lang="en-GB" sz="1100" b="1" dirty="0" smtClean="0"/>
              <a:t>=10.0.0.2</a:t>
            </a:r>
          </a:p>
          <a:p>
            <a:r>
              <a:rPr lang="en-GB" sz="1100" b="1" dirty="0" smtClean="0"/>
              <a:t>sport=12341</a:t>
            </a:r>
          </a:p>
          <a:p>
            <a:r>
              <a:rPr lang="en-GB" sz="1100" b="1" dirty="0" err="1" smtClean="0"/>
              <a:t>dport</a:t>
            </a:r>
            <a:r>
              <a:rPr lang="en-GB" sz="1100" b="1" dirty="0" smtClean="0"/>
              <a:t>=80</a:t>
            </a:r>
            <a:endParaRPr lang="en-GB" b="1" dirty="0"/>
          </a:p>
        </p:txBody>
      </p:sp>
      <p:sp>
        <p:nvSpPr>
          <p:cNvPr id="46" name="Téglalap 45"/>
          <p:cNvSpPr/>
          <p:nvPr/>
        </p:nvSpPr>
        <p:spPr>
          <a:xfrm>
            <a:off x="2460390" y="1995686"/>
            <a:ext cx="5007748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                                                                                     MATCH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4" name="Kép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9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37581E-6 L 0.17326 0.041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2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4 0.03642 L 0.16944 -0.215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4 -0.21543 L 0.16944 -0.43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4 -0.4395 C 0.26545 -0.43919 0.34496 -0.43765 0.43576 -0.43148 C 0.47587 -0.42284 0.43299 -0.43148 0.54167 -0.4287 C 0.54913 -0.42839 0.5592 -0.42561 0.56632 -0.4216 C 0.57031 -0.41944 0.5783 -0.41358 0.5783 -0.41296 C 0.58246 -0.40648 0.58767 -0.40092 0.59097 -0.39259 C 0.59201 -0.38518 0.59358 -0.37808 0.59635 -0.37191 C 0.59861 -0.3608 0.60052 -0.34969 0.60226 -0.33858 C 0.60312 -0.32747 0.6026 -0.3145 0.60486 -0.30401 C 0.60556 -0.29382 0.60608 -0.28426 0.60816 -0.27469 C 0.60885 -0.26419 0.6099 -0.25401 0.61094 -0.24413 C 0.61146 -0.22716 0.61215 -0.2108 0.61337 -0.19413 C 0.61371 -0.14969 0.61337 -0.10524 0.61424 -0.06111 C 0.61458 -0.04351 0.61736 -0.02253 0.62517 -0.00956 C 0.62899 -0.0037 0.63889 0.00124 0.6441 0.00402 C 0.64965 0.01081 0.64271 0.0034 0.65104 0.00834 C 0.65191 0.00895 0.65278 0.01019 0.65347 0.01111 C 0.65417 0.01173 0.65521 0.01204 0.65608 0.01266 C 0.65903 0.0176 0.66285 0.02068 0.66701 0.02192 C 0.67344 0.02902 0.68125 0.03149 0.68854 0.03488 C 0.69757 0.04383 0.71076 0.04352 0.72101 0.04445 C 0.7533 0.05062 0.72604 0.04568 0.80295 0.04568 L 0.8151 0.04445 " pathEditMode="relative" rAng="0" ptsTypes="fffffffffffffffffffffAA">
                                      <p:cBhvr>
                                        <p:cTn id="3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4" y="2450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7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9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62203E-6 L 0.14948 0.0447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66 0.07191 L 0.14566 -0.1799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66 -0.17994 C 0.21337 -0.17902 0.23039 -0.18426 0.27622 -0.17562 C 0.38646 -0.17686 0.38125 -0.17717 0.45434 -0.17994 C 0.47934 -0.18334 0.44323 -0.17902 0.50157 -0.18272 C 0.50678 -0.18303 0.51146 -0.18858 0.5158 -0.18951 C 0.52309 -0.19075 0.53004 -0.19044 0.53698 -0.19105 C 0.54688 -0.19044 0.5566 -0.19105 0.56667 -0.18951 C 0.56806 -0.1892 0.56893 -0.18056 0.5691 -0.17994 C 0.57084 -0.1713 0.57327 -0.16451 0.57587 -0.15649 C 0.57726 -0.14476 0.58143 -0.13735 0.58507 -0.12717 C 0.58577 -0.12192 0.58646 -0.11821 0.58855 -0.11328 C 0.58959 -0.10896 0.59098 -0.10556 0.59184 -0.10093 C 0.59254 -0.09784 0.59237 -0.09414 0.59341 -0.09105 C 0.59462 -0.08858 0.59688 -0.08334 0.59688 -0.08272 C 0.59827 -0.07593 0.59948 -0.06729 0.60209 -0.06112 C 0.60278 -0.05556 0.60625 -0.03581 0.60782 -0.03179 C 0.6099 -0.02686 0.6099 -0.02809 0.61129 -0.02192 C 0.61424 -0.00865 0.61632 0.00771 0.62153 0.01944 C 0.62448 0.02685 0.62848 0.03395 0.6323 0.04043 C 0.63612 0.04629 0.63993 0.05432 0.64514 0.05833 C 0.64948 0.06172 0.65452 0.06234 0.65938 0.06512 C 0.66546 0.07222 0.67934 0.07561 0.68733 0.07746 C 0.71719 0.09413 0.75018 0.07962 0.78178 0.0787 C 0.78351 0.07839 0.78525 0.07808 0.78681 0.07746 C 0.7882 0.07685 0.79132 0.07623 0.79132 0.07623 " pathEditMode="relative" rAng="0" ptsTypes="ffffffffffffffffffffffffA">
                                      <p:cBhvr>
                                        <p:cTn id="8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4" y="1314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74452E-7 L 0.12986 0.1042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5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85 0.10833 L 0.13385 -0.15772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5 -0.21999 L 0.19323 -0.4748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127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4 -0.44413 C 0.20538 -0.44506 0.24028 -0.44691 0.27604 -0.44876 C 0.36163 -0.44814 0.41996 -0.45123 0.49444 -0.44135 C 0.50486 -0.43456 0.52083 -0.42993 0.53194 -0.42654 C 0.54184 -0.42037 0.55312 -0.41728 0.56354 -0.41327 C 0.56632 -0.40987 0.56892 -0.40956 0.5717 -0.4071 C 0.57621 -0.40339 0.57916 -0.39753 0.58368 -0.39537 C 0.59097 -0.38179 0.59635 -0.36574 0.60191 -0.34938 C 0.60312 -0.34166 0.60451 -0.3321 0.60694 -0.32561 C 0.60868 -0.31018 0.61146 -0.29321 0.61441 -0.27839 C 0.61545 -0.26852 0.6151 -0.25802 0.61701 -0.24876 C 0.61788 -0.23889 0.61753 -0.2287 0.61944 -0.21913 C 0.62031 -0.20555 0.62135 -0.19228 0.62274 -0.17901 C 0.62309 -0.17561 0.62326 -0.17222 0.62361 -0.16882 C 0.62413 -0.16389 0.62535 -0.15401 0.62535 -0.1537 C 0.62587 -0.14043 0.62708 -0.13703 0.62864 -0.12561 C 0.62916 -0.11265 0.62951 -0.1071 0.63107 -0.09598 C 0.63194 -0.07284 0.63229 -0.04135 0.63941 -0.02068 C 0.64323 -0.00956 0.64861 -0.00123 0.65364 0.00772 C 0.65937 0.0179 0.66371 0.02624 0.67187 0.02994 C 0.6875 0.04661 0.70903 0.04537 0.72604 0.04753 C 0.76267 0.04692 0.80139 0.04321 0.83854 0.04321 " pathEditMode="relative" rAng="0" ptsTypes="fffffffffffffffffffffA">
                                      <p:cBhvr>
                                        <p:cTn id="137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5" y="2422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7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8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3" grpId="1" animBg="1"/>
      <p:bldP spid="33" grpId="2" animBg="1"/>
      <p:bldP spid="33" grpId="3" animBg="1"/>
      <p:bldP spid="33" grpId="4" animBg="1"/>
      <p:bldP spid="33" grpId="5" animBg="1"/>
      <p:bldP spid="44" grpId="0" animBg="1"/>
      <p:bldP spid="44" grpId="1" animBg="1"/>
      <p:bldP spid="44" grpId="2" animBg="1"/>
      <p:bldP spid="44" grpId="3" animBg="1"/>
      <p:bldP spid="44" grpId="4" animBg="1"/>
      <p:bldP spid="45" grpId="0" animBg="1"/>
      <p:bldP spid="45" grpId="1" animBg="1"/>
      <p:bldP spid="45" grpId="2" animBg="1"/>
      <p:bldP spid="45" grpId="3" animBg="1"/>
      <p:bldP spid="45" grpId="4" animBg="1"/>
      <p:bldP spid="45" grpId="5" animBg="1"/>
      <p:bldP spid="46" grpId="0" animBg="1"/>
      <p:bldP spid="4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Deeper insight into the MFC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1237662" y="1203598"/>
            <a:ext cx="7906337" cy="3600400"/>
          </a:xfrm>
        </p:spPr>
        <p:txBody>
          <a:bodyPr/>
          <a:lstStyle/>
          <a:p>
            <a:r>
              <a:rPr lang="en-GB" dirty="0" smtClean="0">
                <a:solidFill>
                  <a:schemeClr val="bg2"/>
                </a:solidFill>
              </a:rPr>
              <a:t>Data structure is based on tuple-space search (TSS)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</a:rPr>
              <a:t>entries matching on the same header fields are collected into a hash</a:t>
            </a:r>
          </a:p>
          <a:p>
            <a:pPr lvl="2"/>
            <a:r>
              <a:rPr lang="en-GB" dirty="0" smtClean="0">
                <a:solidFill>
                  <a:schemeClr val="bg2"/>
                </a:solidFill>
              </a:rPr>
              <a:t>masked packet headers can be found fast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To reduce complexity, slow-path makes MFC entries non-overlapping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</a:rPr>
              <a:t>masks and associated hashes are </a:t>
            </a:r>
            <a:r>
              <a:rPr lang="en-GB" dirty="0" smtClean="0">
                <a:solidFill>
                  <a:schemeClr val="bg2"/>
                </a:solidFill>
              </a:rPr>
              <a:t>searched </a:t>
            </a:r>
            <a:r>
              <a:rPr lang="en-GB" dirty="0" smtClean="0">
                <a:solidFill>
                  <a:schemeClr val="bg2"/>
                </a:solidFill>
              </a:rPr>
              <a:t>sequentially</a:t>
            </a:r>
          </a:p>
          <a:p>
            <a:pPr lvl="1"/>
            <a:r>
              <a:rPr lang="en-GB" dirty="0" smtClean="0">
                <a:solidFill>
                  <a:schemeClr val="bg2"/>
                </a:solidFill>
              </a:rPr>
              <a:t>until the first matching entry is found</a:t>
            </a:r>
          </a:p>
          <a:p>
            <a:pPr lvl="1"/>
            <a:endParaRPr lang="en-GB" dirty="0" smtClean="0">
              <a:solidFill>
                <a:schemeClr val="bg2"/>
              </a:solidFill>
            </a:endParaRP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C</a:t>
            </a:r>
            <a:r>
              <a:rPr lang="en-GB" dirty="0" smtClean="0">
                <a:solidFill>
                  <a:srgbClr val="FF0000"/>
                </a:solidFill>
              </a:rPr>
              <a:t>an </a:t>
            </a:r>
            <a:r>
              <a:rPr lang="en-GB" dirty="0" smtClean="0">
                <a:solidFill>
                  <a:srgbClr val="FF0000"/>
                </a:solidFill>
              </a:rPr>
              <a:t>be a costly linear search in case of lots of </a:t>
            </a:r>
            <a:r>
              <a:rPr lang="en-GB" dirty="0" smtClean="0">
                <a:solidFill>
                  <a:srgbClr val="FF0000"/>
                </a:solidFill>
              </a:rPr>
              <a:t>masks!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5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1"/>
          </p:nvPr>
        </p:nvSpPr>
        <p:spPr>
          <a:xfrm>
            <a:off x="4067944" y="4948014"/>
            <a:ext cx="5076056" cy="144016"/>
          </a:xfrm>
        </p:spPr>
        <p:txBody>
          <a:bodyPr/>
          <a:lstStyle/>
          <a:p>
            <a:r>
              <a:rPr lang="en-GB" b="1" dirty="0" err="1" smtClean="0"/>
              <a:t>Levente</a:t>
            </a:r>
            <a:r>
              <a:rPr lang="en-GB" b="1" dirty="0" smtClean="0"/>
              <a:t> </a:t>
            </a:r>
            <a:r>
              <a:rPr lang="en-GB" b="1" dirty="0" err="1" smtClean="0"/>
              <a:t>Csikor</a:t>
            </a:r>
            <a:r>
              <a:rPr lang="en-GB" b="1" dirty="0" smtClean="0"/>
              <a:t>, </a:t>
            </a:r>
            <a:r>
              <a:rPr lang="en-GB" b="1" dirty="0" err="1" smtClean="0"/>
              <a:t>Gábor</a:t>
            </a:r>
            <a:r>
              <a:rPr lang="en-GB" b="1" dirty="0" smtClean="0"/>
              <a:t> </a:t>
            </a:r>
            <a:r>
              <a:rPr lang="en-GB" b="1" dirty="0" err="1" smtClean="0"/>
              <a:t>Rétvári</a:t>
            </a:r>
            <a:r>
              <a:rPr lang="en-GB" b="1" dirty="0" smtClean="0"/>
              <a:t>: </a:t>
            </a:r>
            <a:r>
              <a:rPr lang="en-GB" dirty="0" smtClean="0"/>
              <a:t>The Discrepancy of the </a:t>
            </a:r>
            <a:r>
              <a:rPr lang="en-GB" dirty="0" err="1" smtClean="0"/>
              <a:t>Megaflow</a:t>
            </a:r>
            <a:r>
              <a:rPr lang="en-GB" dirty="0" smtClean="0"/>
              <a:t> Cache in OVS</a:t>
            </a:r>
            <a:endParaRPr lang="hu-HU" dirty="0"/>
          </a:p>
        </p:txBody>
      </p:sp>
      <p:grpSp>
        <p:nvGrpSpPr>
          <p:cNvPr id="21" name="Shape 203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FF7F00"/>
          </a:solidFill>
        </p:grpSpPr>
        <p:sp>
          <p:nvSpPr>
            <p:cNvPr id="22" name="Shape 204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20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0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07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20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09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Kép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Deeper insight into the </a:t>
            </a:r>
            <a:r>
              <a:rPr lang="en-GB" dirty="0" smtClean="0"/>
              <a:t>MFC (ACL example)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5508104" y="1203598"/>
            <a:ext cx="3635895" cy="3911434"/>
          </a:xfrm>
        </p:spPr>
        <p:txBody>
          <a:bodyPr/>
          <a:lstStyle/>
          <a:p>
            <a:r>
              <a:rPr lang="en-GB" sz="2000" dirty="0" smtClean="0">
                <a:solidFill>
                  <a:schemeClr val="bg2"/>
                </a:solidFill>
              </a:rPr>
              <a:t>hypothetical 3-bit protocol</a:t>
            </a:r>
          </a:p>
          <a:p>
            <a:r>
              <a:rPr lang="en-GB" sz="2000" dirty="0" smtClean="0">
                <a:solidFill>
                  <a:schemeClr val="bg2"/>
                </a:solidFill>
              </a:rPr>
              <a:t>2 overlapping flow-rule</a:t>
            </a:r>
          </a:p>
          <a:p>
            <a:r>
              <a:rPr lang="en-GB" sz="2000" dirty="0" smtClean="0">
                <a:solidFill>
                  <a:schemeClr val="bg2"/>
                </a:solidFill>
              </a:rPr>
              <a:t>MFC needs to distinguish among all possible packets on 3-bit protocol</a:t>
            </a:r>
            <a:endParaRPr lang="en-GB" sz="1800" dirty="0" smtClean="0">
              <a:solidFill>
                <a:schemeClr val="bg2"/>
              </a:solidFill>
            </a:endParaRPr>
          </a:p>
          <a:p>
            <a:r>
              <a:rPr lang="en-GB" sz="2000" dirty="0" smtClean="0">
                <a:solidFill>
                  <a:schemeClr val="bg2"/>
                </a:solidFill>
              </a:rPr>
              <a:t>having exact match would not be effective (</a:t>
            </a:r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 EMC)</a:t>
            </a:r>
            <a:endParaRPr lang="en-GB" sz="2000" dirty="0" smtClean="0">
              <a:solidFill>
                <a:schemeClr val="bg2"/>
              </a:solidFill>
            </a:endParaRPr>
          </a:p>
          <a:p>
            <a:r>
              <a:rPr lang="en-GB" sz="2000" dirty="0" smtClean="0">
                <a:solidFill>
                  <a:schemeClr val="bg2"/>
                </a:solidFill>
              </a:rPr>
              <a:t>let’s wildcard some bits </a:t>
            </a:r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 </a:t>
            </a:r>
            <a:r>
              <a:rPr lang="en-GB" sz="2000" dirty="0" smtClean="0">
                <a:solidFill>
                  <a:schemeClr val="bg2"/>
                </a:solidFill>
              </a:rPr>
              <a:t>(</a:t>
            </a:r>
            <a:r>
              <a:rPr lang="en-GB" sz="2000" dirty="0" err="1" smtClean="0">
                <a:solidFill>
                  <a:schemeClr val="bg2"/>
                </a:solidFill>
              </a:rPr>
              <a:t>key,mask</a:t>
            </a:r>
            <a:r>
              <a:rPr lang="en-GB" sz="2000" dirty="0" smtClean="0">
                <a:solidFill>
                  <a:schemeClr val="bg2"/>
                </a:solidFill>
              </a:rPr>
              <a:t>) pairs</a:t>
            </a:r>
          </a:p>
          <a:p>
            <a:r>
              <a:rPr lang="en-GB" sz="2000" dirty="0" smtClean="0">
                <a:solidFill>
                  <a:schemeClr val="bg2"/>
                </a:solidFill>
              </a:rPr>
              <a:t>MFC entries are NON-OVERLAPPING</a:t>
            </a:r>
          </a:p>
          <a:p>
            <a:endParaRPr lang="en-GB" sz="2000" dirty="0" smtClean="0">
              <a:solidFill>
                <a:schemeClr val="bg2"/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6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graphicFrame>
        <p:nvGraphicFramePr>
          <p:cNvPr id="24" name="Tábláza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142646"/>
              </p:ext>
            </p:extLst>
          </p:nvPr>
        </p:nvGraphicFramePr>
        <p:xfrm>
          <a:off x="179512" y="1347614"/>
          <a:ext cx="1800200" cy="98559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00100"/>
                <a:gridCol w="900100"/>
              </a:tblGrid>
              <a:tr h="205943"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Flow Table</a:t>
                      </a:r>
                      <a:endParaRPr lang="en-GB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69310">
                <a:tc>
                  <a:txBody>
                    <a:bodyPr/>
                    <a:lstStyle/>
                    <a:p>
                      <a:r>
                        <a:rPr lang="en-GB" sz="900" dirty="0" err="1" smtClean="0">
                          <a:latin typeface="Courier New" pitchFamily="49" charset="0"/>
                          <a:cs typeface="Courier New" pitchFamily="49" charset="0"/>
                        </a:rPr>
                        <a:t>hyp.proto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action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58417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000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output:1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58417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*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5" name="Csoportba foglalás 34"/>
          <p:cNvGrpSpPr/>
          <p:nvPr/>
        </p:nvGrpSpPr>
        <p:grpSpPr>
          <a:xfrm>
            <a:off x="2915816" y="1738082"/>
            <a:ext cx="2340260" cy="2027376"/>
            <a:chOff x="3023828" y="1718429"/>
            <a:chExt cx="2340260" cy="2027376"/>
          </a:xfrm>
        </p:grpSpPr>
        <p:grpSp>
          <p:nvGrpSpPr>
            <p:cNvPr id="25" name="Csoportba foglalás 24"/>
            <p:cNvGrpSpPr/>
            <p:nvPr/>
          </p:nvGrpSpPr>
          <p:grpSpPr>
            <a:xfrm>
              <a:off x="3419872" y="1995686"/>
              <a:ext cx="1512168" cy="1512168"/>
              <a:chOff x="2051720" y="2499742"/>
              <a:chExt cx="1512168" cy="1512168"/>
            </a:xfrm>
          </p:grpSpPr>
          <p:sp>
            <p:nvSpPr>
              <p:cNvPr id="14" name="Kocka 13"/>
              <p:cNvSpPr/>
              <p:nvPr/>
            </p:nvSpPr>
            <p:spPr>
              <a:xfrm>
                <a:off x="2051720" y="2499742"/>
                <a:ext cx="1512168" cy="1512168"/>
              </a:xfrm>
              <a:prstGeom prst="cub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" name="Egyenes összekötő 15"/>
              <p:cNvCxnSpPr/>
              <p:nvPr/>
            </p:nvCxnSpPr>
            <p:spPr>
              <a:xfrm flipV="1">
                <a:off x="2411760" y="2499742"/>
                <a:ext cx="0" cy="1152128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8"/>
              <p:cNvCxnSpPr/>
              <p:nvPr/>
            </p:nvCxnSpPr>
            <p:spPr>
              <a:xfrm flipV="1">
                <a:off x="2051720" y="3651870"/>
                <a:ext cx="360040" cy="36004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21"/>
              <p:cNvCxnSpPr/>
              <p:nvPr/>
            </p:nvCxnSpPr>
            <p:spPr>
              <a:xfrm flipH="1">
                <a:off x="2411760" y="3651870"/>
                <a:ext cx="1152128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Szövegdoboz 26"/>
            <p:cNvSpPr txBox="1"/>
            <p:nvPr/>
          </p:nvSpPr>
          <p:spPr>
            <a:xfrm>
              <a:off x="4188542" y="2142550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101</a:t>
              </a:r>
              <a:endParaRPr lang="en-GB" dirty="0"/>
            </a:p>
          </p:txBody>
        </p:sp>
        <p:sp>
          <p:nvSpPr>
            <p:cNvPr id="28" name="Szövegdoboz 27"/>
            <p:cNvSpPr txBox="1"/>
            <p:nvPr/>
          </p:nvSpPr>
          <p:spPr>
            <a:xfrm>
              <a:off x="4366071" y="3438028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001</a:t>
              </a:r>
              <a:endParaRPr lang="en-GB" dirty="0"/>
            </a:p>
          </p:txBody>
        </p:sp>
        <p:sp>
          <p:nvSpPr>
            <p:cNvPr id="29" name="Szövegdoboz 28"/>
            <p:cNvSpPr txBox="1"/>
            <p:nvPr/>
          </p:nvSpPr>
          <p:spPr>
            <a:xfrm>
              <a:off x="4860032" y="2916283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011</a:t>
              </a:r>
              <a:endParaRPr lang="en-GB" dirty="0"/>
            </a:p>
          </p:txBody>
        </p:sp>
        <p:sp>
          <p:nvSpPr>
            <p:cNvPr id="30" name="Szövegdoboz 29"/>
            <p:cNvSpPr txBox="1"/>
            <p:nvPr/>
          </p:nvSpPr>
          <p:spPr>
            <a:xfrm>
              <a:off x="3725056" y="291489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010</a:t>
              </a:r>
              <a:endParaRPr lang="en-GB" dirty="0"/>
            </a:p>
          </p:txBody>
        </p:sp>
        <p:sp>
          <p:nvSpPr>
            <p:cNvPr id="31" name="Szövegdoboz 30"/>
            <p:cNvSpPr txBox="1"/>
            <p:nvPr/>
          </p:nvSpPr>
          <p:spPr>
            <a:xfrm>
              <a:off x="3023828" y="2159457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100</a:t>
              </a:r>
              <a:endParaRPr lang="en-GB" dirty="0"/>
            </a:p>
          </p:txBody>
        </p:sp>
        <p:sp>
          <p:nvSpPr>
            <p:cNvPr id="32" name="Szövegdoboz 31"/>
            <p:cNvSpPr txBox="1"/>
            <p:nvPr/>
          </p:nvSpPr>
          <p:spPr>
            <a:xfrm>
              <a:off x="3527884" y="1718429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110</a:t>
              </a:r>
              <a:endParaRPr lang="en-GB" dirty="0"/>
            </a:p>
          </p:txBody>
        </p:sp>
        <p:sp>
          <p:nvSpPr>
            <p:cNvPr id="33" name="Szövegdoboz 32"/>
            <p:cNvSpPr txBox="1"/>
            <p:nvPr/>
          </p:nvSpPr>
          <p:spPr>
            <a:xfrm>
              <a:off x="4817564" y="1727348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11</a:t>
              </a:r>
              <a:r>
                <a:rPr lang="en-GB" dirty="0"/>
                <a:t>1</a:t>
              </a:r>
            </a:p>
          </p:txBody>
        </p:sp>
        <p:sp>
          <p:nvSpPr>
            <p:cNvPr id="34" name="Szövegdoboz 33"/>
            <p:cNvSpPr txBox="1"/>
            <p:nvPr/>
          </p:nvSpPr>
          <p:spPr>
            <a:xfrm>
              <a:off x="3077183" y="3438028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000</a:t>
              </a:r>
              <a:endParaRPr lang="en-GB" dirty="0"/>
            </a:p>
          </p:txBody>
        </p:sp>
      </p:grpSp>
      <p:sp>
        <p:nvSpPr>
          <p:cNvPr id="36" name="Téglalap 35"/>
          <p:cNvSpPr/>
          <p:nvPr/>
        </p:nvSpPr>
        <p:spPr>
          <a:xfrm>
            <a:off x="179512" y="1851670"/>
            <a:ext cx="1800200" cy="247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lipszis 36"/>
          <p:cNvSpPr/>
          <p:nvPr/>
        </p:nvSpPr>
        <p:spPr>
          <a:xfrm>
            <a:off x="2843808" y="3347487"/>
            <a:ext cx="773236" cy="52040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Szövegdoboz 37"/>
          <p:cNvSpPr txBox="1"/>
          <p:nvPr/>
        </p:nvSpPr>
        <p:spPr>
          <a:xfrm>
            <a:off x="2069751" y="4180774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exact match on the allow-rule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0" y="2751508"/>
            <a:ext cx="2468721" cy="141577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 smtClean="0"/>
              <a:t>MegaFlow</a:t>
            </a:r>
            <a:r>
              <a:rPr lang="en-GB" sz="1600" b="1" dirty="0" smtClean="0"/>
              <a:t> Cache</a:t>
            </a:r>
          </a:p>
          <a:p>
            <a:r>
              <a:rPr lang="en-GB" dirty="0"/>
              <a:t>(</a:t>
            </a:r>
            <a:r>
              <a:rPr lang="en-GB" dirty="0" smtClean="0"/>
              <a:t>KEY</a:t>
            </a:r>
            <a:r>
              <a:rPr lang="en-GB" dirty="0"/>
              <a:t>,</a:t>
            </a:r>
            <a:r>
              <a:rPr lang="en-GB" dirty="0" smtClean="0"/>
              <a:t> MASK) </a:t>
            </a:r>
            <a:r>
              <a:rPr lang="en-GB" dirty="0" smtClean="0">
                <a:sym typeface="Wingdings" pitchFamily="2" charset="2"/>
              </a:rPr>
              <a:t></a:t>
            </a:r>
            <a:r>
              <a:rPr lang="en-GB" dirty="0" smtClean="0"/>
              <a:t> ACTION</a:t>
            </a:r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b="1" dirty="0" smtClean="0">
                <a:latin typeface="Courier New" pitchFamily="49" charset="0"/>
                <a:cs typeface="Courier New" pitchFamily="49" charset="0"/>
              </a:rPr>
              <a:t>000</a:t>
            </a:r>
            <a:r>
              <a:rPr lang="en-GB" dirty="0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GB" i="1" dirty="0" smtClean="0">
                <a:latin typeface="Courier New" pitchFamily="49" charset="0"/>
                <a:cs typeface="Courier New" pitchFamily="49" charset="0"/>
              </a:rPr>
              <a:t>111</a:t>
            </a:r>
            <a:r>
              <a:rPr lang="en-GB" dirty="0" smtClean="0">
                <a:latin typeface="Courier New" pitchFamily="49" charset="0"/>
                <a:cs typeface="Courier New" pitchFamily="49" charset="0"/>
              </a:rPr>
              <a:t>) </a:t>
            </a:r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 output:1</a:t>
            </a:r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(</a:t>
            </a:r>
            <a:r>
              <a:rPr lang="en-GB" b="1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0*1</a:t>
            </a:r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,101)  drop</a:t>
            </a:r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(</a:t>
            </a:r>
            <a:r>
              <a:rPr lang="en-GB" b="1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010</a:t>
            </a:r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,</a:t>
            </a:r>
            <a:r>
              <a:rPr lang="en-GB" i="1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111</a:t>
            </a:r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)  drop</a:t>
            </a:r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(</a:t>
            </a:r>
            <a:r>
              <a:rPr lang="en-GB" b="1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1**</a:t>
            </a:r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,100)  drop</a:t>
            </a:r>
            <a:endParaRPr lang="en-GB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0" name="Ellipszis 39"/>
          <p:cNvSpPr/>
          <p:nvPr/>
        </p:nvSpPr>
        <p:spPr>
          <a:xfrm rot="2080344">
            <a:off x="4380015" y="2628750"/>
            <a:ext cx="672001" cy="130690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Ellipszis 40"/>
          <p:cNvSpPr/>
          <p:nvPr/>
        </p:nvSpPr>
        <p:spPr>
          <a:xfrm rot="20943890">
            <a:off x="2893944" y="1635143"/>
            <a:ext cx="2442749" cy="935482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Ellipszis 41"/>
          <p:cNvSpPr/>
          <p:nvPr/>
        </p:nvSpPr>
        <p:spPr>
          <a:xfrm rot="2080344">
            <a:off x="3505442" y="2852980"/>
            <a:ext cx="581099" cy="482229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zövegdoboz 42"/>
          <p:cNvSpPr txBox="1"/>
          <p:nvPr/>
        </p:nvSpPr>
        <p:spPr>
          <a:xfrm>
            <a:off x="2069751" y="4376368"/>
            <a:ext cx="3094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</a:rPr>
              <a:t>cover the rest</a:t>
            </a:r>
          </a:p>
          <a:p>
            <a:r>
              <a:rPr lang="en-GB" b="1" dirty="0" smtClean="0">
                <a:solidFill>
                  <a:srgbClr val="92D050"/>
                </a:solidFill>
              </a:rPr>
              <a:t>Note: more than one </a:t>
            </a:r>
            <a:r>
              <a:rPr lang="en-GB" b="1" smtClean="0">
                <a:solidFill>
                  <a:srgbClr val="92D050"/>
                </a:solidFill>
              </a:rPr>
              <a:t>solution exist (more </a:t>
            </a:r>
            <a:r>
              <a:rPr lang="en-GB" b="1" dirty="0" smtClean="0">
                <a:solidFill>
                  <a:srgbClr val="92D050"/>
                </a:solidFill>
              </a:rPr>
              <a:t>masks </a:t>
            </a:r>
            <a:r>
              <a:rPr lang="en-GB" b="1" smtClean="0">
                <a:solidFill>
                  <a:srgbClr val="92D050"/>
                </a:solidFill>
              </a:rPr>
              <a:t>as well)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44" name="Ellipszis 43"/>
          <p:cNvSpPr/>
          <p:nvPr/>
        </p:nvSpPr>
        <p:spPr>
          <a:xfrm rot="3009142">
            <a:off x="4201364" y="1528528"/>
            <a:ext cx="766443" cy="1252091"/>
          </a:xfrm>
          <a:prstGeom prst="ellipse">
            <a:avLst/>
          </a:prstGeom>
          <a:noFill/>
          <a:ln w="76200">
            <a:solidFill>
              <a:srgbClr val="92D05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Ellipszis 44"/>
          <p:cNvSpPr/>
          <p:nvPr/>
        </p:nvSpPr>
        <p:spPr>
          <a:xfrm rot="2508918">
            <a:off x="3024332" y="1551247"/>
            <a:ext cx="810779" cy="1221912"/>
          </a:xfrm>
          <a:prstGeom prst="ellipse">
            <a:avLst/>
          </a:prstGeom>
          <a:noFill/>
          <a:ln w="76200">
            <a:solidFill>
              <a:srgbClr val="92D05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Ellipszis 45"/>
          <p:cNvSpPr/>
          <p:nvPr/>
        </p:nvSpPr>
        <p:spPr>
          <a:xfrm rot="2508918">
            <a:off x="3479693" y="2778913"/>
            <a:ext cx="632595" cy="616178"/>
          </a:xfrm>
          <a:prstGeom prst="ellipse">
            <a:avLst/>
          </a:prstGeom>
          <a:noFill/>
          <a:ln w="76200">
            <a:solidFill>
              <a:srgbClr val="92D05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Ellipszis 47"/>
          <p:cNvSpPr/>
          <p:nvPr/>
        </p:nvSpPr>
        <p:spPr>
          <a:xfrm rot="3009142">
            <a:off x="4306372" y="2689362"/>
            <a:ext cx="766443" cy="1252091"/>
          </a:xfrm>
          <a:prstGeom prst="ellipse">
            <a:avLst/>
          </a:prstGeom>
          <a:noFill/>
          <a:ln w="76200">
            <a:solidFill>
              <a:srgbClr val="92D05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n w="19050">
                <a:solidFill>
                  <a:schemeClr val="accent3"/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719608" y="368322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chemeClr val="accent3"/>
                </a:solidFill>
              </a:rPr>
              <a:t>0*1</a:t>
            </a:r>
            <a:endParaRPr lang="en-GB" sz="1800" b="1" dirty="0">
              <a:solidFill>
                <a:schemeClr val="accent3"/>
              </a:solidFill>
            </a:endParaRPr>
          </a:p>
        </p:txBody>
      </p:sp>
      <p:sp>
        <p:nvSpPr>
          <p:cNvPr id="49" name="Szövegdoboz 48"/>
          <p:cNvSpPr txBox="1"/>
          <p:nvPr/>
        </p:nvSpPr>
        <p:spPr>
          <a:xfrm>
            <a:off x="3923928" y="264649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chemeClr val="accent3"/>
                </a:solidFill>
              </a:rPr>
              <a:t>010</a:t>
            </a:r>
            <a:endParaRPr lang="en-GB" sz="1800" b="1" dirty="0">
              <a:solidFill>
                <a:schemeClr val="accent3"/>
              </a:solidFill>
            </a:endParaRPr>
          </a:p>
        </p:txBody>
      </p:sp>
      <p:sp>
        <p:nvSpPr>
          <p:cNvPr id="50" name="Szövegdoboz 49"/>
          <p:cNvSpPr txBox="1"/>
          <p:nvPr/>
        </p:nvSpPr>
        <p:spPr>
          <a:xfrm>
            <a:off x="5026904" y="220639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accent3"/>
                </a:solidFill>
              </a:rPr>
              <a:t>1</a:t>
            </a:r>
            <a:r>
              <a:rPr lang="en-GB" sz="1800" b="1" dirty="0" smtClean="0">
                <a:solidFill>
                  <a:schemeClr val="accent3"/>
                </a:solidFill>
              </a:rPr>
              <a:t>*1</a:t>
            </a:r>
            <a:endParaRPr lang="en-GB" sz="1800" b="1" dirty="0">
              <a:solidFill>
                <a:schemeClr val="accent3"/>
              </a:solidFill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2825155" y="138557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chemeClr val="accent3"/>
                </a:solidFill>
              </a:rPr>
              <a:t>1*0</a:t>
            </a:r>
            <a:endParaRPr lang="en-GB" sz="1800" b="1" dirty="0">
              <a:solidFill>
                <a:schemeClr val="accent3"/>
              </a:solidFill>
            </a:endParaRPr>
          </a:p>
        </p:txBody>
      </p:sp>
      <p:grpSp>
        <p:nvGrpSpPr>
          <p:cNvPr id="52" name="Shape 203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  <a:solidFill>
            <a:srgbClr val="FF7F00"/>
          </a:solidFill>
        </p:grpSpPr>
        <p:sp>
          <p:nvSpPr>
            <p:cNvPr id="53" name="Shape 204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Shape 20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Shape 20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Shape 207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Shape 20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Shape 209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Szövegdoboz 46"/>
          <p:cNvSpPr txBox="1"/>
          <p:nvPr/>
        </p:nvSpPr>
        <p:spPr>
          <a:xfrm>
            <a:off x="179512" y="909426"/>
            <a:ext cx="8892480" cy="230832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0000"/>
                </a:solidFill>
              </a:rPr>
              <a:t>even one simple flow rule on </a:t>
            </a:r>
          </a:p>
          <a:p>
            <a:pPr algn="ctr"/>
            <a:r>
              <a:rPr lang="en-GB" sz="4800" dirty="0" smtClean="0">
                <a:solidFill>
                  <a:srgbClr val="FF0000"/>
                </a:solidFill>
              </a:rPr>
              <a:t>3 bits can spawn 3 masks and 4 MFC entries in total!</a:t>
            </a:r>
            <a:endParaRPr lang="en-GB" sz="4800" dirty="0">
              <a:solidFill>
                <a:srgbClr val="FF0000"/>
              </a:solidFill>
            </a:endParaRPr>
          </a:p>
        </p:txBody>
      </p:sp>
      <p:pic>
        <p:nvPicPr>
          <p:cNvPr id="59" name="Kép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751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8" grpId="0" animBg="1"/>
      <p:bldP spid="2" grpId="0"/>
      <p:bldP spid="49" grpId="0"/>
      <p:bldP spid="50" grpId="0"/>
      <p:bldP spid="51" grpId="0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Deeper insight into the </a:t>
            </a:r>
            <a:r>
              <a:rPr lang="en-GB" dirty="0" smtClean="0"/>
              <a:t>MFC (ACL example)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5508104" y="1203598"/>
            <a:ext cx="3635895" cy="3911434"/>
          </a:xfrm>
        </p:spPr>
        <p:txBody>
          <a:bodyPr/>
          <a:lstStyle/>
          <a:p>
            <a:r>
              <a:rPr lang="en-GB" sz="2000" dirty="0" smtClean="0">
                <a:solidFill>
                  <a:schemeClr val="bg2"/>
                </a:solidFill>
              </a:rPr>
              <a:t>hypothetical 3-bit protocol</a:t>
            </a:r>
          </a:p>
          <a:p>
            <a:r>
              <a:rPr lang="en-GB" sz="2000" dirty="0" smtClean="0">
                <a:solidFill>
                  <a:schemeClr val="bg2"/>
                </a:solidFill>
              </a:rPr>
              <a:t>2 overlapping flow rules</a:t>
            </a:r>
          </a:p>
          <a:p>
            <a:r>
              <a:rPr lang="en-GB" sz="2000" dirty="0" smtClean="0">
                <a:solidFill>
                  <a:schemeClr val="bg2"/>
                </a:solidFill>
              </a:rPr>
              <a:t>MFC needs to distinguish among all possible packets on the 3-bit </a:t>
            </a:r>
            <a:r>
              <a:rPr lang="en-GB" sz="2000" dirty="0" err="1" smtClean="0">
                <a:solidFill>
                  <a:schemeClr val="bg2"/>
                </a:solidFill>
              </a:rPr>
              <a:t>prot</a:t>
            </a:r>
            <a:r>
              <a:rPr lang="en-GB" sz="2000" dirty="0" err="1">
                <a:solidFill>
                  <a:schemeClr val="bg2"/>
                </a:solidFill>
              </a:rPr>
              <a:t>.</a:t>
            </a:r>
            <a:endParaRPr lang="en-GB" sz="1800" dirty="0" smtClean="0">
              <a:solidFill>
                <a:schemeClr val="bg2"/>
              </a:solidFill>
            </a:endParaRPr>
          </a:p>
          <a:p>
            <a:r>
              <a:rPr lang="en-GB" sz="2000" dirty="0" smtClean="0">
                <a:solidFill>
                  <a:schemeClr val="bg2"/>
                </a:solidFill>
              </a:rPr>
              <a:t>having exact match would not be effective (</a:t>
            </a:r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 EMC)</a:t>
            </a:r>
            <a:endParaRPr lang="en-GB" sz="2000" dirty="0" smtClean="0">
              <a:solidFill>
                <a:schemeClr val="bg2"/>
              </a:solidFill>
            </a:endParaRPr>
          </a:p>
          <a:p>
            <a:r>
              <a:rPr lang="en-GB" sz="2000" dirty="0" smtClean="0">
                <a:solidFill>
                  <a:schemeClr val="bg2"/>
                </a:solidFill>
              </a:rPr>
              <a:t>let’s wildcard some bits </a:t>
            </a:r>
            <a:r>
              <a:rPr lang="en-GB" sz="2000" dirty="0" smtClean="0">
                <a:solidFill>
                  <a:schemeClr val="bg2"/>
                </a:solidFill>
                <a:sym typeface="Wingdings" pitchFamily="2" charset="2"/>
              </a:rPr>
              <a:t> </a:t>
            </a:r>
            <a:r>
              <a:rPr lang="en-GB" sz="2000" dirty="0" smtClean="0">
                <a:solidFill>
                  <a:schemeClr val="bg2"/>
                </a:solidFill>
              </a:rPr>
              <a:t>(key, mask) pairs</a:t>
            </a:r>
          </a:p>
          <a:p>
            <a:r>
              <a:rPr lang="en-GB" sz="2000" dirty="0" smtClean="0">
                <a:solidFill>
                  <a:schemeClr val="bg2"/>
                </a:solidFill>
              </a:rPr>
              <a:t>MFC entries are NON-OVERLAPPING</a:t>
            </a:r>
          </a:p>
          <a:p>
            <a:endParaRPr lang="en-GB" sz="2000" dirty="0" smtClean="0">
              <a:solidFill>
                <a:schemeClr val="bg2"/>
              </a:solidFill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765640" y="4371950"/>
            <a:ext cx="393600" cy="393600"/>
          </a:xfrm>
        </p:spPr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7</a:t>
            </a:fld>
            <a:endParaRPr lang="en" dirty="0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>
          <a:xfrm>
            <a:off x="1259632" y="4868863"/>
            <a:ext cx="2133600" cy="274637"/>
          </a:xfrm>
        </p:spPr>
        <p:txBody>
          <a:bodyPr/>
          <a:lstStyle/>
          <a:p>
            <a:fld id="{9E196169-244D-4C74-9019-547C31AA8AE0}" type="datetime1">
              <a:rPr lang="en-US" smtClean="0"/>
              <a:t>12/6/2018</a:t>
            </a:fld>
            <a:endParaRPr lang="hu-HU" dirty="0"/>
          </a:p>
        </p:txBody>
      </p:sp>
      <p:graphicFrame>
        <p:nvGraphicFramePr>
          <p:cNvPr id="24" name="Tábláza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326258"/>
              </p:ext>
            </p:extLst>
          </p:nvPr>
        </p:nvGraphicFramePr>
        <p:xfrm>
          <a:off x="179512" y="1347614"/>
          <a:ext cx="1800200" cy="98559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00100"/>
                <a:gridCol w="900100"/>
              </a:tblGrid>
              <a:tr h="205943"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Flow Table</a:t>
                      </a:r>
                      <a:endParaRPr lang="en-GB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69310">
                <a:tc>
                  <a:txBody>
                    <a:bodyPr/>
                    <a:lstStyle/>
                    <a:p>
                      <a:r>
                        <a:rPr lang="en-GB" sz="900" dirty="0" err="1" smtClean="0">
                          <a:latin typeface="Courier New" pitchFamily="49" charset="0"/>
                          <a:cs typeface="Courier New" pitchFamily="49" charset="0"/>
                        </a:rPr>
                        <a:t>hyp.proto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action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58417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000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output:1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58417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*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5" name="Csoportba foglalás 34"/>
          <p:cNvGrpSpPr/>
          <p:nvPr/>
        </p:nvGrpSpPr>
        <p:grpSpPr>
          <a:xfrm>
            <a:off x="2915816" y="1738082"/>
            <a:ext cx="2340260" cy="2027376"/>
            <a:chOff x="3023828" y="1718429"/>
            <a:chExt cx="2340260" cy="2027376"/>
          </a:xfrm>
        </p:grpSpPr>
        <p:grpSp>
          <p:nvGrpSpPr>
            <p:cNvPr id="25" name="Csoportba foglalás 24"/>
            <p:cNvGrpSpPr/>
            <p:nvPr/>
          </p:nvGrpSpPr>
          <p:grpSpPr>
            <a:xfrm>
              <a:off x="3419872" y="1995686"/>
              <a:ext cx="1512168" cy="1512168"/>
              <a:chOff x="2051720" y="2499742"/>
              <a:chExt cx="1512168" cy="1512168"/>
            </a:xfrm>
          </p:grpSpPr>
          <p:sp>
            <p:nvSpPr>
              <p:cNvPr id="14" name="Kocka 13"/>
              <p:cNvSpPr/>
              <p:nvPr/>
            </p:nvSpPr>
            <p:spPr>
              <a:xfrm>
                <a:off x="2051720" y="2499742"/>
                <a:ext cx="1512168" cy="1512168"/>
              </a:xfrm>
              <a:prstGeom prst="cub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" name="Egyenes összekötő 15"/>
              <p:cNvCxnSpPr/>
              <p:nvPr/>
            </p:nvCxnSpPr>
            <p:spPr>
              <a:xfrm flipV="1">
                <a:off x="2411760" y="2499742"/>
                <a:ext cx="0" cy="1152128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8"/>
              <p:cNvCxnSpPr/>
              <p:nvPr/>
            </p:nvCxnSpPr>
            <p:spPr>
              <a:xfrm flipV="1">
                <a:off x="2051720" y="3651870"/>
                <a:ext cx="360040" cy="36004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21"/>
              <p:cNvCxnSpPr/>
              <p:nvPr/>
            </p:nvCxnSpPr>
            <p:spPr>
              <a:xfrm flipH="1">
                <a:off x="2411760" y="3651870"/>
                <a:ext cx="1152128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Szövegdoboz 26"/>
            <p:cNvSpPr txBox="1"/>
            <p:nvPr/>
          </p:nvSpPr>
          <p:spPr>
            <a:xfrm>
              <a:off x="4188542" y="2142550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101</a:t>
              </a:r>
              <a:endParaRPr lang="en-GB" dirty="0"/>
            </a:p>
          </p:txBody>
        </p:sp>
        <p:sp>
          <p:nvSpPr>
            <p:cNvPr id="28" name="Szövegdoboz 27"/>
            <p:cNvSpPr txBox="1"/>
            <p:nvPr/>
          </p:nvSpPr>
          <p:spPr>
            <a:xfrm>
              <a:off x="4366071" y="3438028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001</a:t>
              </a:r>
              <a:endParaRPr lang="en-GB" dirty="0"/>
            </a:p>
          </p:txBody>
        </p:sp>
        <p:sp>
          <p:nvSpPr>
            <p:cNvPr id="29" name="Szövegdoboz 28"/>
            <p:cNvSpPr txBox="1"/>
            <p:nvPr/>
          </p:nvSpPr>
          <p:spPr>
            <a:xfrm>
              <a:off x="4860032" y="2916283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011</a:t>
              </a:r>
              <a:endParaRPr lang="en-GB" dirty="0"/>
            </a:p>
          </p:txBody>
        </p:sp>
        <p:sp>
          <p:nvSpPr>
            <p:cNvPr id="30" name="Szövegdoboz 29"/>
            <p:cNvSpPr txBox="1"/>
            <p:nvPr/>
          </p:nvSpPr>
          <p:spPr>
            <a:xfrm>
              <a:off x="3725056" y="2914896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010</a:t>
              </a:r>
              <a:endParaRPr lang="en-GB" dirty="0"/>
            </a:p>
          </p:txBody>
        </p:sp>
        <p:sp>
          <p:nvSpPr>
            <p:cNvPr id="31" name="Szövegdoboz 30"/>
            <p:cNvSpPr txBox="1"/>
            <p:nvPr/>
          </p:nvSpPr>
          <p:spPr>
            <a:xfrm>
              <a:off x="3023828" y="2159457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100</a:t>
              </a:r>
              <a:endParaRPr lang="en-GB" dirty="0"/>
            </a:p>
          </p:txBody>
        </p:sp>
        <p:sp>
          <p:nvSpPr>
            <p:cNvPr id="32" name="Szövegdoboz 31"/>
            <p:cNvSpPr txBox="1"/>
            <p:nvPr/>
          </p:nvSpPr>
          <p:spPr>
            <a:xfrm>
              <a:off x="3527884" y="1718429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110</a:t>
              </a:r>
              <a:endParaRPr lang="en-GB" dirty="0"/>
            </a:p>
          </p:txBody>
        </p:sp>
        <p:sp>
          <p:nvSpPr>
            <p:cNvPr id="33" name="Szövegdoboz 32"/>
            <p:cNvSpPr txBox="1"/>
            <p:nvPr/>
          </p:nvSpPr>
          <p:spPr>
            <a:xfrm>
              <a:off x="4817564" y="1727348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11</a:t>
              </a:r>
              <a:r>
                <a:rPr lang="en-GB" dirty="0"/>
                <a:t>1</a:t>
              </a:r>
            </a:p>
          </p:txBody>
        </p:sp>
        <p:sp>
          <p:nvSpPr>
            <p:cNvPr id="34" name="Szövegdoboz 33"/>
            <p:cNvSpPr txBox="1"/>
            <p:nvPr/>
          </p:nvSpPr>
          <p:spPr>
            <a:xfrm>
              <a:off x="3077183" y="3438028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000</a:t>
              </a:r>
              <a:endParaRPr lang="en-GB" dirty="0"/>
            </a:p>
          </p:txBody>
        </p:sp>
      </p:grpSp>
      <p:sp>
        <p:nvSpPr>
          <p:cNvPr id="36" name="Téglalap 35"/>
          <p:cNvSpPr/>
          <p:nvPr/>
        </p:nvSpPr>
        <p:spPr>
          <a:xfrm>
            <a:off x="179512" y="1851670"/>
            <a:ext cx="1800200" cy="247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lipszis 36"/>
          <p:cNvSpPr/>
          <p:nvPr/>
        </p:nvSpPr>
        <p:spPr>
          <a:xfrm>
            <a:off x="2843808" y="3347487"/>
            <a:ext cx="773236" cy="52040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Szövegdoboz 37"/>
          <p:cNvSpPr txBox="1"/>
          <p:nvPr/>
        </p:nvSpPr>
        <p:spPr>
          <a:xfrm>
            <a:off x="2069751" y="4180774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exact match on the allow-rule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0" y="2577492"/>
            <a:ext cx="2468721" cy="163121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 smtClean="0"/>
              <a:t>MegaFlow</a:t>
            </a:r>
            <a:r>
              <a:rPr lang="en-GB" sz="1600" b="1" dirty="0" smtClean="0"/>
              <a:t> Cache</a:t>
            </a:r>
          </a:p>
          <a:p>
            <a:r>
              <a:rPr lang="en-GB" dirty="0"/>
              <a:t>(</a:t>
            </a:r>
            <a:r>
              <a:rPr lang="en-GB" dirty="0" smtClean="0"/>
              <a:t>KEY</a:t>
            </a:r>
            <a:r>
              <a:rPr lang="en-GB" dirty="0"/>
              <a:t>,</a:t>
            </a:r>
            <a:r>
              <a:rPr lang="en-GB" dirty="0" smtClean="0"/>
              <a:t> MASK) </a:t>
            </a:r>
            <a:r>
              <a:rPr lang="en-GB" dirty="0" smtClean="0">
                <a:sym typeface="Wingdings" pitchFamily="2" charset="2"/>
              </a:rPr>
              <a:t></a:t>
            </a:r>
            <a:r>
              <a:rPr lang="en-GB" dirty="0" smtClean="0"/>
              <a:t> ACTION</a:t>
            </a:r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b="1" dirty="0" smtClean="0">
                <a:latin typeface="Courier New" pitchFamily="49" charset="0"/>
                <a:cs typeface="Courier New" pitchFamily="49" charset="0"/>
              </a:rPr>
              <a:t>000</a:t>
            </a:r>
            <a:r>
              <a:rPr lang="en-GB" dirty="0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GB" i="1" dirty="0" smtClean="0">
                <a:latin typeface="Courier New" pitchFamily="49" charset="0"/>
                <a:cs typeface="Courier New" pitchFamily="49" charset="0"/>
              </a:rPr>
              <a:t>111</a:t>
            </a:r>
            <a:r>
              <a:rPr lang="en-GB" dirty="0" smtClean="0">
                <a:latin typeface="Courier New" pitchFamily="49" charset="0"/>
                <a:cs typeface="Courier New" pitchFamily="49" charset="0"/>
              </a:rPr>
              <a:t>) </a:t>
            </a:r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 output:1</a:t>
            </a:r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(</a:t>
            </a:r>
            <a:r>
              <a:rPr lang="en-GB" b="1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0*1</a:t>
            </a:r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,101)  drop</a:t>
            </a:r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(</a:t>
            </a:r>
            <a:r>
              <a:rPr lang="en-GB" b="1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010</a:t>
            </a:r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,</a:t>
            </a:r>
            <a:r>
              <a:rPr lang="en-GB" i="1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111</a:t>
            </a:r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)  drop</a:t>
            </a:r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(</a:t>
            </a:r>
            <a:r>
              <a:rPr lang="en-GB" b="1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1*0</a:t>
            </a:r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,101)  drop</a:t>
            </a:r>
          </a:p>
          <a:p>
            <a:r>
              <a:rPr lang="en-GB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GB" b="1" dirty="0" smtClean="0">
                <a:latin typeface="Courier New" pitchFamily="49" charset="0"/>
                <a:cs typeface="Courier New" pitchFamily="49" charset="0"/>
              </a:rPr>
              <a:t>1*1</a:t>
            </a:r>
            <a:r>
              <a:rPr lang="en-GB" dirty="0" smtClean="0">
                <a:latin typeface="Courier New" pitchFamily="49" charset="0"/>
                <a:cs typeface="Courier New" pitchFamily="49" charset="0"/>
              </a:rPr>
              <a:t>,101) </a:t>
            </a:r>
            <a:r>
              <a:rPr lang="en-GB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 drop</a:t>
            </a:r>
            <a:endParaRPr lang="en-GB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0" name="Ellipszis 39"/>
          <p:cNvSpPr/>
          <p:nvPr/>
        </p:nvSpPr>
        <p:spPr>
          <a:xfrm rot="2080344">
            <a:off x="4380015" y="2628750"/>
            <a:ext cx="672001" cy="1306909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Ellipszis 40"/>
          <p:cNvSpPr/>
          <p:nvPr/>
        </p:nvSpPr>
        <p:spPr>
          <a:xfrm rot="20943890">
            <a:off x="2893944" y="1635143"/>
            <a:ext cx="2442749" cy="935482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Ellipszis 41"/>
          <p:cNvSpPr/>
          <p:nvPr/>
        </p:nvSpPr>
        <p:spPr>
          <a:xfrm rot="2080344">
            <a:off x="3505442" y="2852980"/>
            <a:ext cx="581099" cy="482229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zövegdoboz 42"/>
          <p:cNvSpPr txBox="1"/>
          <p:nvPr/>
        </p:nvSpPr>
        <p:spPr>
          <a:xfrm>
            <a:off x="2069750" y="4376368"/>
            <a:ext cx="3942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</a:rPr>
              <a:t>cover the rest</a:t>
            </a:r>
          </a:p>
          <a:p>
            <a:r>
              <a:rPr lang="en-GB" b="1" dirty="0" smtClean="0">
                <a:solidFill>
                  <a:srgbClr val="92D050"/>
                </a:solidFill>
              </a:rPr>
              <a:t>Note: more than one solution exist</a:t>
            </a:r>
          </a:p>
          <a:p>
            <a:r>
              <a:rPr lang="en-GB" sz="16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OVS tries to wildcard most of the bits </a:t>
            </a:r>
            <a:endParaRPr lang="en-GB" sz="1600" b="1" i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4" name="Ellipszis 43"/>
          <p:cNvSpPr/>
          <p:nvPr/>
        </p:nvSpPr>
        <p:spPr>
          <a:xfrm rot="3009142">
            <a:off x="4201364" y="1528528"/>
            <a:ext cx="766443" cy="1252091"/>
          </a:xfrm>
          <a:prstGeom prst="ellipse">
            <a:avLst/>
          </a:prstGeom>
          <a:noFill/>
          <a:ln w="12700">
            <a:solidFill>
              <a:srgbClr val="E9902F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Ellipszis 44"/>
          <p:cNvSpPr/>
          <p:nvPr/>
        </p:nvSpPr>
        <p:spPr>
          <a:xfrm rot="2508918">
            <a:off x="3024332" y="1551247"/>
            <a:ext cx="810779" cy="1221912"/>
          </a:xfrm>
          <a:prstGeom prst="ellipse">
            <a:avLst/>
          </a:prstGeom>
          <a:noFill/>
          <a:ln w="12700">
            <a:solidFill>
              <a:srgbClr val="E9902F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Ellipszis 45"/>
          <p:cNvSpPr/>
          <p:nvPr/>
        </p:nvSpPr>
        <p:spPr>
          <a:xfrm rot="2508918">
            <a:off x="3479693" y="2778913"/>
            <a:ext cx="632595" cy="616178"/>
          </a:xfrm>
          <a:prstGeom prst="ellipse">
            <a:avLst/>
          </a:prstGeom>
          <a:noFill/>
          <a:ln w="12700">
            <a:solidFill>
              <a:srgbClr val="E9902F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Ellipszis 47"/>
          <p:cNvSpPr/>
          <p:nvPr/>
        </p:nvSpPr>
        <p:spPr>
          <a:xfrm rot="3009142">
            <a:off x="4306372" y="2689362"/>
            <a:ext cx="766443" cy="1252091"/>
          </a:xfrm>
          <a:prstGeom prst="ellipse">
            <a:avLst/>
          </a:prstGeom>
          <a:noFill/>
          <a:ln w="12700">
            <a:solidFill>
              <a:srgbClr val="E9902F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ln w="19050">
                <a:solidFill>
                  <a:schemeClr val="accent3"/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3215" y="3765458"/>
            <a:ext cx="23222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92D050"/>
                </a:solidFill>
              </a:rPr>
              <a:t>(</a:t>
            </a:r>
            <a:r>
              <a:rPr lang="en-GB" sz="1800" b="1" dirty="0" smtClean="0">
                <a:solidFill>
                  <a:srgbClr val="92D050"/>
                </a:solidFill>
              </a:rPr>
              <a:t>1**, </a:t>
            </a:r>
            <a:r>
              <a:rPr lang="en-GB" sz="1800" dirty="0" smtClean="0">
                <a:solidFill>
                  <a:srgbClr val="92D050"/>
                </a:solidFill>
              </a:rPr>
              <a:t>100) </a:t>
            </a:r>
            <a:r>
              <a:rPr lang="en-GB" sz="1800" dirty="0" smtClean="0">
                <a:solidFill>
                  <a:srgbClr val="92D050"/>
                </a:solidFill>
                <a:sym typeface="Wingdings" pitchFamily="2" charset="2"/>
              </a:rPr>
              <a:t> drop</a:t>
            </a:r>
            <a:endParaRPr lang="en-GB" sz="1800" dirty="0">
              <a:solidFill>
                <a:srgbClr val="92D050"/>
              </a:solidFill>
            </a:endParaRPr>
          </a:p>
        </p:txBody>
      </p:sp>
      <p:grpSp>
        <p:nvGrpSpPr>
          <p:cNvPr id="59" name="Shape 544"/>
          <p:cNvGrpSpPr/>
          <p:nvPr/>
        </p:nvGrpSpPr>
        <p:grpSpPr>
          <a:xfrm>
            <a:off x="8175519" y="627534"/>
            <a:ext cx="408746" cy="302406"/>
            <a:chOff x="5255200" y="3006475"/>
            <a:chExt cx="511700" cy="378575"/>
          </a:xfrm>
          <a:solidFill>
            <a:srgbClr val="FF7F00"/>
          </a:solidFill>
        </p:grpSpPr>
        <p:sp>
          <p:nvSpPr>
            <p:cNvPr id="60" name="Shape 545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0" t="0" r="0" b="0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Shape 546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0" t="0" r="0" b="0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Kép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6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000"/>
                            </p:stCondLst>
                            <p:childTnLst>
                              <p:par>
                                <p:cTn id="1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ctrTitle" idx="4294967295"/>
          </p:nvPr>
        </p:nvSpPr>
        <p:spPr>
          <a:xfrm>
            <a:off x="1907704" y="671109"/>
            <a:ext cx="5455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 smtClean="0">
                <a:solidFill>
                  <a:srgbClr val="002060"/>
                </a:solidFill>
              </a:rPr>
              <a:t>Theorem</a:t>
            </a:r>
            <a:endParaRPr sz="7200" dirty="0">
              <a:solidFill>
                <a:srgbClr val="002060"/>
              </a:solidFill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subTitle" idx="4294967295"/>
          </p:nvPr>
        </p:nvSpPr>
        <p:spPr>
          <a:xfrm>
            <a:off x="1475656" y="1988801"/>
            <a:ext cx="7436691" cy="15190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b="1" dirty="0" smtClean="0"/>
              <a:t>Given an ACL on a </a:t>
            </a:r>
            <a:r>
              <a:rPr lang="en-GB" sz="1800" b="1" i="1" dirty="0" smtClean="0"/>
              <a:t>w</a:t>
            </a:r>
            <a:r>
              <a:rPr lang="en-GB" sz="1800" b="1" dirty="0" smtClean="0"/>
              <a:t>-bit header field comprising a single exact-match </a:t>
            </a:r>
            <a:r>
              <a:rPr lang="en-GB" sz="1800" b="1" i="1" dirty="0" smtClean="0"/>
              <a:t>allow </a:t>
            </a:r>
            <a:r>
              <a:rPr lang="en-GB" sz="1800" b="1" dirty="0" smtClean="0"/>
              <a:t>rule and a lower priority </a:t>
            </a:r>
            <a:r>
              <a:rPr lang="en-GB" sz="1800" b="1" i="1" dirty="0" err="1" smtClean="0"/>
              <a:t>DefaultDeny</a:t>
            </a:r>
            <a:r>
              <a:rPr lang="en-GB" sz="1800" b="1" dirty="0" smtClean="0"/>
              <a:t> policy.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b="1" dirty="0" smtClean="0"/>
              <a:t>No </a:t>
            </a:r>
            <a:r>
              <a:rPr lang="en-GB" sz="1800" b="1" dirty="0" err="1" smtClean="0"/>
              <a:t>megaflow</a:t>
            </a:r>
            <a:r>
              <a:rPr lang="en-GB" sz="1800" b="1" dirty="0" smtClean="0"/>
              <a:t> cache representation can achieve better than </a:t>
            </a:r>
            <a:r>
              <a:rPr lang="en-GB" sz="1800" b="1" i="1" dirty="0" smtClean="0"/>
              <a:t>O(k) </a:t>
            </a:r>
            <a:r>
              <a:rPr lang="en-GB" sz="1800" b="1" dirty="0" smtClean="0"/>
              <a:t>time-complexity with </a:t>
            </a:r>
            <a:r>
              <a:rPr lang="en-GB" sz="1800" b="1" i="1" dirty="0" smtClean="0"/>
              <a:t>O(k2</a:t>
            </a:r>
            <a:r>
              <a:rPr lang="en-GB" sz="1800" b="1" i="1" baseline="30000" dirty="0" smtClean="0"/>
              <a:t>w/k</a:t>
            </a:r>
            <a:r>
              <a:rPr lang="en-GB" sz="1800" b="1" dirty="0" smtClean="0"/>
              <a:t>) space-complexity for </a:t>
            </a:r>
            <a:r>
              <a:rPr lang="en-GB" sz="1800" b="1" i="1" dirty="0" smtClean="0"/>
              <a:t>1≤k ≤ w</a:t>
            </a:r>
            <a:r>
              <a:rPr lang="en-GB" sz="1800" b="1" dirty="0" smtClean="0"/>
              <a:t>.</a:t>
            </a:r>
            <a:endParaRPr lang="en-GB" sz="1200" b="1" baseline="30000" dirty="0" smtClean="0"/>
          </a:p>
        </p:txBody>
      </p:sp>
      <p:sp>
        <p:nvSpPr>
          <p:cNvPr id="143" name="Shape 143"/>
          <p:cNvSpPr/>
          <p:nvPr/>
        </p:nvSpPr>
        <p:spPr>
          <a:xfrm>
            <a:off x="7840947" y="1863775"/>
            <a:ext cx="261878" cy="250050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Shape 144"/>
          <p:cNvGrpSpPr/>
          <p:nvPr/>
        </p:nvGrpSpPr>
        <p:grpSpPr>
          <a:xfrm>
            <a:off x="7520369" y="459800"/>
            <a:ext cx="1121957" cy="1122271"/>
            <a:chOff x="6654650" y="3665275"/>
            <a:chExt cx="409100" cy="409125"/>
          </a:xfrm>
        </p:grpSpPr>
        <p:sp>
          <p:nvSpPr>
            <p:cNvPr id="145" name="Shape 145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0" t="0" r="0" b="0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0" t="0" r="0" b="0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Shape 147"/>
          <p:cNvGrpSpPr/>
          <p:nvPr/>
        </p:nvGrpSpPr>
        <p:grpSpPr>
          <a:xfrm rot="1057075">
            <a:off x="6500419" y="1345800"/>
            <a:ext cx="741255" cy="741354"/>
            <a:chOff x="570875" y="4322250"/>
            <a:chExt cx="443300" cy="443325"/>
          </a:xfrm>
        </p:grpSpPr>
        <p:sp>
          <p:nvSpPr>
            <p:cNvPr id="148" name="Shape 14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Shape 152"/>
          <p:cNvSpPr/>
          <p:nvPr/>
        </p:nvSpPr>
        <p:spPr>
          <a:xfrm rot="2466613">
            <a:off x="6474973" y="585936"/>
            <a:ext cx="363854" cy="347420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 rot="-1609020">
            <a:off x="7039714" y="927513"/>
            <a:ext cx="261831" cy="250005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Shape 154"/>
          <p:cNvSpPr/>
          <p:nvPr/>
        </p:nvSpPr>
        <p:spPr>
          <a:xfrm rot="2926409">
            <a:off x="8679302" y="958910"/>
            <a:ext cx="196068" cy="187212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Shape 155"/>
          <p:cNvSpPr/>
          <p:nvPr/>
        </p:nvSpPr>
        <p:spPr>
          <a:xfrm rot="-1609718">
            <a:off x="7548927" y="309671"/>
            <a:ext cx="176665" cy="168686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876006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4067944" y="4876006"/>
            <a:ext cx="50760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="1" dirty="0" err="1">
                <a:solidFill>
                  <a:schemeClr val="bg1">
                    <a:lumMod val="50000"/>
                  </a:schemeClr>
                </a:solidFill>
              </a:rPr>
              <a:t>Levente</a:t>
            </a:r>
            <a:r>
              <a:rPr lang="en-GB" sz="105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050" b="1" dirty="0" err="1">
                <a:solidFill>
                  <a:schemeClr val="bg1">
                    <a:lumMod val="50000"/>
                  </a:schemeClr>
                </a:solidFill>
              </a:rPr>
              <a:t>Csikor</a:t>
            </a:r>
            <a:r>
              <a:rPr lang="en-GB" sz="105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050" b="1" dirty="0" err="1">
                <a:solidFill>
                  <a:schemeClr val="bg1">
                    <a:lumMod val="50000"/>
                  </a:schemeClr>
                </a:solidFill>
              </a:rPr>
              <a:t>Gábor</a:t>
            </a:r>
            <a:r>
              <a:rPr lang="en-GB" sz="105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050" b="1" dirty="0" err="1">
                <a:solidFill>
                  <a:schemeClr val="bg1">
                    <a:lumMod val="50000"/>
                  </a:schemeClr>
                </a:solidFill>
              </a:rPr>
              <a:t>Rétvári</a:t>
            </a:r>
            <a:r>
              <a:rPr lang="en-GB" sz="1050" b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The Discrepancy of the </a:t>
            </a:r>
            <a:r>
              <a:rPr lang="en-GB" sz="1050" dirty="0" err="1">
                <a:solidFill>
                  <a:schemeClr val="bg1">
                    <a:lumMod val="50000"/>
                  </a:schemeClr>
                </a:solidFill>
              </a:rPr>
              <a:t>Megaflow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 Cache in OVS</a:t>
            </a:r>
            <a:endParaRPr lang="hu-HU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619672" y="3507854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k</a:t>
            </a:r>
            <a:r>
              <a:rPr lang="en-GB" dirty="0" smtClean="0"/>
              <a:t> balances between time- and space-complexity</a:t>
            </a:r>
          </a:p>
          <a:p>
            <a:endParaRPr lang="en-GB" dirty="0"/>
          </a:p>
          <a:p>
            <a:r>
              <a:rPr lang="en-GB" i="1" dirty="0" smtClean="0"/>
              <a:t>k</a:t>
            </a:r>
            <a:r>
              <a:rPr lang="en-GB" dirty="0" smtClean="0"/>
              <a:t>=1:  </a:t>
            </a:r>
            <a:r>
              <a:rPr lang="en-GB" i="1" dirty="0" smtClean="0"/>
              <a:t>O(1) </a:t>
            </a:r>
            <a:r>
              <a:rPr lang="en-GB" dirty="0" smtClean="0"/>
              <a:t>time complexity with </a:t>
            </a:r>
            <a:r>
              <a:rPr lang="en-GB" i="1" dirty="0" smtClean="0"/>
              <a:t>O(2</a:t>
            </a:r>
            <a:r>
              <a:rPr lang="en-GB" i="1" baseline="30000" dirty="0" smtClean="0"/>
              <a:t>k</a:t>
            </a:r>
            <a:r>
              <a:rPr lang="en-GB" i="1" dirty="0" smtClean="0"/>
              <a:t>)</a:t>
            </a:r>
            <a:r>
              <a:rPr lang="en-GB" dirty="0" smtClean="0"/>
              <a:t> space</a:t>
            </a:r>
          </a:p>
          <a:p>
            <a:r>
              <a:rPr lang="en-GB" i="1" dirty="0" smtClean="0"/>
              <a:t>k</a:t>
            </a:r>
            <a:r>
              <a:rPr lang="en-GB" dirty="0" smtClean="0"/>
              <a:t>=w:</a:t>
            </a:r>
            <a:r>
              <a:rPr lang="en-GB" i="1" dirty="0" smtClean="0"/>
              <a:t> O(w)</a:t>
            </a:r>
            <a:r>
              <a:rPr lang="en-GB" dirty="0" smtClean="0"/>
              <a:t> time complexity with </a:t>
            </a:r>
            <a:r>
              <a:rPr lang="en-GB" i="1" dirty="0" smtClean="0"/>
              <a:t>O(w)</a:t>
            </a:r>
            <a:r>
              <a:rPr lang="en-GB" dirty="0" smtClean="0"/>
              <a:t> space</a:t>
            </a:r>
            <a:endParaRPr lang="en-GB" dirty="0"/>
          </a:p>
        </p:txBody>
      </p:sp>
      <p:sp>
        <p:nvSpPr>
          <p:cNvPr id="8" name="Szövegdoboz 7"/>
          <p:cNvSpPr txBox="1"/>
          <p:nvPr/>
        </p:nvSpPr>
        <p:spPr>
          <a:xfrm>
            <a:off x="3167396" y="3507854"/>
            <a:ext cx="4176464" cy="95410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OVS tends to lean towards </a:t>
            </a:r>
            <a:r>
              <a:rPr lang="en-GB" sz="2800" i="1" dirty="0" smtClean="0"/>
              <a:t>k=w</a:t>
            </a:r>
            <a:endParaRPr lang="en-GB" sz="28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2627784" y="110746"/>
            <a:ext cx="6408712" cy="3000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Comments from </a:t>
            </a:r>
            <a:r>
              <a:rPr lang="en-GB" sz="1050" b="1" i="1" dirty="0" err="1" smtClean="0">
                <a:latin typeface="Courier New" pitchFamily="49" charset="0"/>
                <a:cs typeface="Courier New" pitchFamily="49" charset="0"/>
              </a:rPr>
              <a:t>classifier.h</a:t>
            </a:r>
            <a:r>
              <a:rPr lang="en-GB" sz="1050" b="1" i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Some properties of the wildcard mask: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</a:t>
            </a:r>
            <a:endParaRPr lang="en-GB" sz="1050" dirty="0">
              <a:latin typeface="Courier New" pitchFamily="49" charset="0"/>
              <a:cs typeface="Courier New" pitchFamily="49" charset="0"/>
            </a:endParaRP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- "False 1-bits" are acceptable, that is, setting a bit in the wildcard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mask to 1 will never cause a packet to be forwarded the wrong way.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As a corollary, a wildcard mask composed of all 1-bits will always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yield correct (but often needlessly inefficient) </a:t>
            </a:r>
            <a:r>
              <a:rPr lang="en-GB" sz="1050" dirty="0" err="1">
                <a:latin typeface="Courier New" pitchFamily="49" charset="0"/>
                <a:cs typeface="Courier New" pitchFamily="49" charset="0"/>
              </a:rPr>
              <a:t>behavior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.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</a:t>
            </a:r>
            <a:endParaRPr lang="en-GB" sz="1050" dirty="0">
              <a:latin typeface="Courier New" pitchFamily="49" charset="0"/>
              <a:cs typeface="Courier New" pitchFamily="49" charset="0"/>
            </a:endParaRP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- "False 0-bits" can cause problems, so they must be avoided.  In the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extreme case, a mask of all 0-bits is only correct if the classifier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contains only a single flow that matches all packets.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</a:t>
            </a:r>
            <a:endParaRPr lang="en-GB" sz="1050" dirty="0">
              <a:latin typeface="Courier New" pitchFamily="49" charset="0"/>
              <a:cs typeface="Courier New" pitchFamily="49" charset="0"/>
            </a:endParaRP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- 0-bits are desirable because they allow the </a:t>
            </a:r>
            <a:r>
              <a:rPr lang="en-GB" sz="1050" dirty="0" err="1">
                <a:latin typeface="Courier New" pitchFamily="49" charset="0"/>
                <a:cs typeface="Courier New" pitchFamily="49" charset="0"/>
              </a:rPr>
              <a:t>datapath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 to act more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autonomously, relying less on </a:t>
            </a:r>
            <a:r>
              <a:rPr lang="en-GB" sz="1050" dirty="0" err="1">
                <a:latin typeface="Courier New" pitchFamily="49" charset="0"/>
                <a:cs typeface="Courier New" pitchFamily="49" charset="0"/>
              </a:rPr>
              <a:t>ovs-vswitchd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 to process flow setups,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thereby improving performance.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</a:t>
            </a:r>
            <a:endParaRPr lang="en-GB" sz="1050" dirty="0">
              <a:latin typeface="Courier New" pitchFamily="49" charset="0"/>
              <a:cs typeface="Courier New" pitchFamily="49" charset="0"/>
            </a:endParaRP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- We don't know a good way to generate wildcard masks with the maximum</a:t>
            </a:r>
          </a:p>
          <a:p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*       </a:t>
            </a:r>
            <a:r>
              <a:rPr lang="en-GB" sz="1050" dirty="0">
                <a:latin typeface="Courier New" pitchFamily="49" charset="0"/>
                <a:cs typeface="Courier New" pitchFamily="49" charset="0"/>
              </a:rPr>
              <a:t>(correct) number of 0-bits.  We use various </a:t>
            </a:r>
            <a:r>
              <a:rPr lang="en-GB" sz="1050" dirty="0" smtClean="0">
                <a:latin typeface="Courier New" pitchFamily="49" charset="0"/>
                <a:cs typeface="Courier New" pitchFamily="49" charset="0"/>
              </a:rPr>
              <a:t>approximations…</a:t>
            </a:r>
            <a:endParaRPr lang="en-GB" sz="1050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3482350" y="1696519"/>
            <a:ext cx="5159975" cy="286658"/>
            <a:chOff x="4506686" y="2485571"/>
            <a:chExt cx="4405661" cy="286658"/>
          </a:xfrm>
        </p:grpSpPr>
        <p:sp>
          <p:nvSpPr>
            <p:cNvPr id="10" name="Szabadkézi sokszög 9"/>
            <p:cNvSpPr/>
            <p:nvPr/>
          </p:nvSpPr>
          <p:spPr>
            <a:xfrm>
              <a:off x="5356319" y="2485571"/>
              <a:ext cx="3556028" cy="94343"/>
            </a:xfrm>
            <a:custGeom>
              <a:avLst/>
              <a:gdLst>
                <a:gd name="connsiteX0" fmla="*/ 0 w 3556028"/>
                <a:gd name="connsiteY0" fmla="*/ 94343 h 94343"/>
                <a:gd name="connsiteX1" fmla="*/ 1037772 w 3556028"/>
                <a:gd name="connsiteY1" fmla="*/ 87086 h 94343"/>
                <a:gd name="connsiteX2" fmla="*/ 1110343 w 3556028"/>
                <a:gd name="connsiteY2" fmla="*/ 79829 h 94343"/>
                <a:gd name="connsiteX3" fmla="*/ 1204686 w 3556028"/>
                <a:gd name="connsiteY3" fmla="*/ 72571 h 94343"/>
                <a:gd name="connsiteX4" fmla="*/ 1480457 w 3556028"/>
                <a:gd name="connsiteY4" fmla="*/ 43543 h 94343"/>
                <a:gd name="connsiteX5" fmla="*/ 2474686 w 3556028"/>
                <a:gd name="connsiteY5" fmla="*/ 29029 h 94343"/>
                <a:gd name="connsiteX6" fmla="*/ 2554515 w 3556028"/>
                <a:gd name="connsiteY6" fmla="*/ 21771 h 94343"/>
                <a:gd name="connsiteX7" fmla="*/ 2786743 w 3556028"/>
                <a:gd name="connsiteY7" fmla="*/ 7257 h 94343"/>
                <a:gd name="connsiteX8" fmla="*/ 2837543 w 3556028"/>
                <a:gd name="connsiteY8" fmla="*/ 0 h 94343"/>
                <a:gd name="connsiteX9" fmla="*/ 3541486 w 3556028"/>
                <a:gd name="connsiteY9" fmla="*/ 58057 h 94343"/>
                <a:gd name="connsiteX10" fmla="*/ 3556000 w 3556028"/>
                <a:gd name="connsiteY10" fmla="*/ 87086 h 9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56028" h="94343">
                  <a:moveTo>
                    <a:pt x="0" y="94343"/>
                  </a:moveTo>
                  <a:lnTo>
                    <a:pt x="1037772" y="87086"/>
                  </a:lnTo>
                  <a:cubicBezTo>
                    <a:pt x="1062081" y="86768"/>
                    <a:pt x="1086123" y="81935"/>
                    <a:pt x="1110343" y="79829"/>
                  </a:cubicBezTo>
                  <a:cubicBezTo>
                    <a:pt x="1141765" y="77097"/>
                    <a:pt x="1173310" y="75789"/>
                    <a:pt x="1204686" y="72571"/>
                  </a:cubicBezTo>
                  <a:cubicBezTo>
                    <a:pt x="1219120" y="71091"/>
                    <a:pt x="1423762" y="45186"/>
                    <a:pt x="1480457" y="43543"/>
                  </a:cubicBezTo>
                  <a:cubicBezTo>
                    <a:pt x="1666223" y="38159"/>
                    <a:pt x="2347613" y="30617"/>
                    <a:pt x="2474686" y="29029"/>
                  </a:cubicBezTo>
                  <a:cubicBezTo>
                    <a:pt x="2501296" y="26610"/>
                    <a:pt x="2527859" y="23609"/>
                    <a:pt x="2554515" y="21771"/>
                  </a:cubicBezTo>
                  <a:cubicBezTo>
                    <a:pt x="2634139" y="16279"/>
                    <a:pt x="2707748" y="14780"/>
                    <a:pt x="2786743" y="7257"/>
                  </a:cubicBezTo>
                  <a:cubicBezTo>
                    <a:pt x="2803771" y="5635"/>
                    <a:pt x="2820610" y="2419"/>
                    <a:pt x="2837543" y="0"/>
                  </a:cubicBezTo>
                  <a:cubicBezTo>
                    <a:pt x="3072191" y="19352"/>
                    <a:pt x="3307482" y="32056"/>
                    <a:pt x="3541486" y="58057"/>
                  </a:cubicBezTo>
                  <a:cubicBezTo>
                    <a:pt x="3557342" y="59819"/>
                    <a:pt x="3556000" y="77215"/>
                    <a:pt x="3556000" y="870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Szabadkézi sokszög 10"/>
            <p:cNvSpPr/>
            <p:nvPr/>
          </p:nvSpPr>
          <p:spPr>
            <a:xfrm>
              <a:off x="4506686" y="2735937"/>
              <a:ext cx="3635828" cy="36292"/>
            </a:xfrm>
            <a:custGeom>
              <a:avLst/>
              <a:gdLst>
                <a:gd name="connsiteX0" fmla="*/ 0 w 3635828"/>
                <a:gd name="connsiteY0" fmla="*/ 21777 h 36292"/>
                <a:gd name="connsiteX1" fmla="*/ 319314 w 3635828"/>
                <a:gd name="connsiteY1" fmla="*/ 6 h 36292"/>
                <a:gd name="connsiteX2" fmla="*/ 972457 w 3635828"/>
                <a:gd name="connsiteY2" fmla="*/ 7263 h 36292"/>
                <a:gd name="connsiteX3" fmla="*/ 1146628 w 3635828"/>
                <a:gd name="connsiteY3" fmla="*/ 21777 h 36292"/>
                <a:gd name="connsiteX4" fmla="*/ 1226457 w 3635828"/>
                <a:gd name="connsiteY4" fmla="*/ 36292 h 36292"/>
                <a:gd name="connsiteX5" fmla="*/ 2801257 w 3635828"/>
                <a:gd name="connsiteY5" fmla="*/ 29034 h 36292"/>
                <a:gd name="connsiteX6" fmla="*/ 3468914 w 3635828"/>
                <a:gd name="connsiteY6" fmla="*/ 7263 h 36292"/>
                <a:gd name="connsiteX7" fmla="*/ 3635828 w 3635828"/>
                <a:gd name="connsiteY7" fmla="*/ 6 h 3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5828" h="36292">
                  <a:moveTo>
                    <a:pt x="0" y="21777"/>
                  </a:moveTo>
                  <a:cubicBezTo>
                    <a:pt x="55191" y="17362"/>
                    <a:pt x="251415" y="6"/>
                    <a:pt x="319314" y="6"/>
                  </a:cubicBezTo>
                  <a:cubicBezTo>
                    <a:pt x="537042" y="6"/>
                    <a:pt x="754743" y="4844"/>
                    <a:pt x="972457" y="7263"/>
                  </a:cubicBezTo>
                  <a:lnTo>
                    <a:pt x="1146628" y="21777"/>
                  </a:lnTo>
                  <a:cubicBezTo>
                    <a:pt x="1173426" y="25431"/>
                    <a:pt x="1199847" y="31454"/>
                    <a:pt x="1226457" y="36292"/>
                  </a:cubicBezTo>
                  <a:lnTo>
                    <a:pt x="2801257" y="29034"/>
                  </a:lnTo>
                  <a:cubicBezTo>
                    <a:pt x="2997563" y="27518"/>
                    <a:pt x="3277875" y="15569"/>
                    <a:pt x="3468914" y="7263"/>
                  </a:cubicBezTo>
                  <a:cubicBezTo>
                    <a:pt x="3647525" y="-503"/>
                    <a:pt x="3554244" y="6"/>
                    <a:pt x="3635828" y="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Csoportba foglalás 14"/>
          <p:cNvGrpSpPr/>
          <p:nvPr/>
        </p:nvGrpSpPr>
        <p:grpSpPr>
          <a:xfrm>
            <a:off x="3316757" y="2216695"/>
            <a:ext cx="5059386" cy="233971"/>
            <a:chOff x="4426857" y="3076108"/>
            <a:chExt cx="4448629" cy="233971"/>
          </a:xfrm>
        </p:grpSpPr>
        <p:sp>
          <p:nvSpPr>
            <p:cNvPr id="13" name="Szabadkézi sokszög 12"/>
            <p:cNvSpPr/>
            <p:nvPr/>
          </p:nvSpPr>
          <p:spPr>
            <a:xfrm>
              <a:off x="4477657" y="3076108"/>
              <a:ext cx="4397829" cy="66235"/>
            </a:xfrm>
            <a:custGeom>
              <a:avLst/>
              <a:gdLst>
                <a:gd name="connsiteX0" fmla="*/ 0 w 4397829"/>
                <a:gd name="connsiteY0" fmla="*/ 29949 h 66235"/>
                <a:gd name="connsiteX1" fmla="*/ 856343 w 4397829"/>
                <a:gd name="connsiteY1" fmla="*/ 29949 h 66235"/>
                <a:gd name="connsiteX2" fmla="*/ 972457 w 4397829"/>
                <a:gd name="connsiteY2" fmla="*/ 37206 h 66235"/>
                <a:gd name="connsiteX3" fmla="*/ 1088572 w 4397829"/>
                <a:gd name="connsiteY3" fmla="*/ 51721 h 66235"/>
                <a:gd name="connsiteX4" fmla="*/ 1132114 w 4397829"/>
                <a:gd name="connsiteY4" fmla="*/ 58978 h 66235"/>
                <a:gd name="connsiteX5" fmla="*/ 1393372 w 4397829"/>
                <a:gd name="connsiteY5" fmla="*/ 66235 h 66235"/>
                <a:gd name="connsiteX6" fmla="*/ 2888343 w 4397829"/>
                <a:gd name="connsiteY6" fmla="*/ 58978 h 66235"/>
                <a:gd name="connsiteX7" fmla="*/ 3156857 w 4397829"/>
                <a:gd name="connsiteY7" fmla="*/ 51721 h 66235"/>
                <a:gd name="connsiteX8" fmla="*/ 3287486 w 4397829"/>
                <a:gd name="connsiteY8" fmla="*/ 22692 h 66235"/>
                <a:gd name="connsiteX9" fmla="*/ 3447143 w 4397829"/>
                <a:gd name="connsiteY9" fmla="*/ 8178 h 66235"/>
                <a:gd name="connsiteX10" fmla="*/ 4397829 w 4397829"/>
                <a:gd name="connsiteY10" fmla="*/ 8178 h 6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7829" h="66235">
                  <a:moveTo>
                    <a:pt x="0" y="29949"/>
                  </a:moveTo>
                  <a:cubicBezTo>
                    <a:pt x="303181" y="-30686"/>
                    <a:pt x="49654" y="17442"/>
                    <a:pt x="856343" y="29949"/>
                  </a:cubicBezTo>
                  <a:cubicBezTo>
                    <a:pt x="895119" y="30550"/>
                    <a:pt x="933752" y="34787"/>
                    <a:pt x="972457" y="37206"/>
                  </a:cubicBezTo>
                  <a:cubicBezTo>
                    <a:pt x="1195037" y="69003"/>
                    <a:pt x="814039" y="15115"/>
                    <a:pt x="1088572" y="51721"/>
                  </a:cubicBezTo>
                  <a:cubicBezTo>
                    <a:pt x="1103157" y="53666"/>
                    <a:pt x="1117416" y="58278"/>
                    <a:pt x="1132114" y="58978"/>
                  </a:cubicBezTo>
                  <a:cubicBezTo>
                    <a:pt x="1219135" y="63122"/>
                    <a:pt x="1306286" y="63816"/>
                    <a:pt x="1393372" y="66235"/>
                  </a:cubicBezTo>
                  <a:lnTo>
                    <a:pt x="2888343" y="58978"/>
                  </a:lnTo>
                  <a:cubicBezTo>
                    <a:pt x="2977877" y="58241"/>
                    <a:pt x="3067687" y="59827"/>
                    <a:pt x="3156857" y="51721"/>
                  </a:cubicBezTo>
                  <a:cubicBezTo>
                    <a:pt x="3201279" y="47683"/>
                    <a:pt x="3243329" y="29000"/>
                    <a:pt x="3287486" y="22692"/>
                  </a:cubicBezTo>
                  <a:cubicBezTo>
                    <a:pt x="3348237" y="14013"/>
                    <a:pt x="3376601" y="8661"/>
                    <a:pt x="3447143" y="8178"/>
                  </a:cubicBezTo>
                  <a:lnTo>
                    <a:pt x="4397829" y="8178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4426857" y="3265714"/>
              <a:ext cx="965200" cy="44365"/>
            </a:xfrm>
            <a:custGeom>
              <a:avLst/>
              <a:gdLst>
                <a:gd name="connsiteX0" fmla="*/ 0 w 965200"/>
                <a:gd name="connsiteY0" fmla="*/ 0 h 44365"/>
                <a:gd name="connsiteX1" fmla="*/ 152400 w 965200"/>
                <a:gd name="connsiteY1" fmla="*/ 14515 h 44365"/>
                <a:gd name="connsiteX2" fmla="*/ 290286 w 965200"/>
                <a:gd name="connsiteY2" fmla="*/ 21772 h 44365"/>
                <a:gd name="connsiteX3" fmla="*/ 493486 w 965200"/>
                <a:gd name="connsiteY3" fmla="*/ 43543 h 44365"/>
                <a:gd name="connsiteX4" fmla="*/ 965200 w 965200"/>
                <a:gd name="connsiteY4" fmla="*/ 43543 h 4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5200" h="44365">
                  <a:moveTo>
                    <a:pt x="0" y="0"/>
                  </a:moveTo>
                  <a:cubicBezTo>
                    <a:pt x="50800" y="4838"/>
                    <a:pt x="101513" y="10698"/>
                    <a:pt x="152400" y="14515"/>
                  </a:cubicBezTo>
                  <a:cubicBezTo>
                    <a:pt x="198297" y="17957"/>
                    <a:pt x="244542" y="16689"/>
                    <a:pt x="290286" y="21772"/>
                  </a:cubicBezTo>
                  <a:cubicBezTo>
                    <a:pt x="516044" y="46856"/>
                    <a:pt x="35298" y="38153"/>
                    <a:pt x="493486" y="43543"/>
                  </a:cubicBezTo>
                  <a:cubicBezTo>
                    <a:pt x="650713" y="45393"/>
                    <a:pt x="807962" y="43543"/>
                    <a:pt x="965200" y="4354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Csoportba foglalás 23"/>
          <p:cNvGrpSpPr/>
          <p:nvPr/>
        </p:nvGrpSpPr>
        <p:grpSpPr>
          <a:xfrm>
            <a:off x="3251200" y="2837543"/>
            <a:ext cx="5580743" cy="268514"/>
            <a:chOff x="3251200" y="2837543"/>
            <a:chExt cx="5580743" cy="268514"/>
          </a:xfrm>
        </p:grpSpPr>
        <p:sp>
          <p:nvSpPr>
            <p:cNvPr id="21" name="Szabadkézi sokszög 20"/>
            <p:cNvSpPr/>
            <p:nvPr/>
          </p:nvSpPr>
          <p:spPr>
            <a:xfrm>
              <a:off x="3323771" y="2837543"/>
              <a:ext cx="5508172" cy="58057"/>
            </a:xfrm>
            <a:custGeom>
              <a:avLst/>
              <a:gdLst>
                <a:gd name="connsiteX0" fmla="*/ 0 w 5508172"/>
                <a:gd name="connsiteY0" fmla="*/ 29028 h 58057"/>
                <a:gd name="connsiteX1" fmla="*/ 384629 w 5508172"/>
                <a:gd name="connsiteY1" fmla="*/ 21771 h 58057"/>
                <a:gd name="connsiteX2" fmla="*/ 1647372 w 5508172"/>
                <a:gd name="connsiteY2" fmla="*/ 36286 h 58057"/>
                <a:gd name="connsiteX3" fmla="*/ 1683658 w 5508172"/>
                <a:gd name="connsiteY3" fmla="*/ 43543 h 58057"/>
                <a:gd name="connsiteX4" fmla="*/ 1901372 w 5508172"/>
                <a:gd name="connsiteY4" fmla="*/ 58057 h 58057"/>
                <a:gd name="connsiteX5" fmla="*/ 3265715 w 5508172"/>
                <a:gd name="connsiteY5" fmla="*/ 50800 h 58057"/>
                <a:gd name="connsiteX6" fmla="*/ 3519715 w 5508172"/>
                <a:gd name="connsiteY6" fmla="*/ 43543 h 58057"/>
                <a:gd name="connsiteX7" fmla="*/ 3570515 w 5508172"/>
                <a:gd name="connsiteY7" fmla="*/ 36286 h 58057"/>
                <a:gd name="connsiteX8" fmla="*/ 3635829 w 5508172"/>
                <a:gd name="connsiteY8" fmla="*/ 29028 h 58057"/>
                <a:gd name="connsiteX9" fmla="*/ 3788229 w 5508172"/>
                <a:gd name="connsiteY9" fmla="*/ 21771 h 58057"/>
                <a:gd name="connsiteX10" fmla="*/ 4172858 w 5508172"/>
                <a:gd name="connsiteY10" fmla="*/ 0 h 58057"/>
                <a:gd name="connsiteX11" fmla="*/ 5406572 w 5508172"/>
                <a:gd name="connsiteY11" fmla="*/ 7257 h 58057"/>
                <a:gd name="connsiteX12" fmla="*/ 5428343 w 5508172"/>
                <a:gd name="connsiteY12" fmla="*/ 14514 h 58057"/>
                <a:gd name="connsiteX13" fmla="*/ 5464629 w 5508172"/>
                <a:gd name="connsiteY13" fmla="*/ 21771 h 58057"/>
                <a:gd name="connsiteX14" fmla="*/ 5508172 w 5508172"/>
                <a:gd name="connsiteY14" fmla="*/ 36286 h 5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08172" h="58057">
                  <a:moveTo>
                    <a:pt x="0" y="29028"/>
                  </a:moveTo>
                  <a:lnTo>
                    <a:pt x="384629" y="21771"/>
                  </a:lnTo>
                  <a:cubicBezTo>
                    <a:pt x="1242941" y="21771"/>
                    <a:pt x="1128082" y="20056"/>
                    <a:pt x="1647372" y="36286"/>
                  </a:cubicBezTo>
                  <a:cubicBezTo>
                    <a:pt x="1659467" y="38705"/>
                    <a:pt x="1671418" y="42013"/>
                    <a:pt x="1683658" y="43543"/>
                  </a:cubicBezTo>
                  <a:cubicBezTo>
                    <a:pt x="1750126" y="51851"/>
                    <a:pt x="1838774" y="54762"/>
                    <a:pt x="1901372" y="58057"/>
                  </a:cubicBezTo>
                  <a:lnTo>
                    <a:pt x="3265715" y="50800"/>
                  </a:lnTo>
                  <a:cubicBezTo>
                    <a:pt x="3350413" y="50040"/>
                    <a:pt x="3435110" y="47572"/>
                    <a:pt x="3519715" y="43543"/>
                  </a:cubicBezTo>
                  <a:cubicBezTo>
                    <a:pt x="3536801" y="42729"/>
                    <a:pt x="3553542" y="38408"/>
                    <a:pt x="3570515" y="36286"/>
                  </a:cubicBezTo>
                  <a:cubicBezTo>
                    <a:pt x="3592251" y="33569"/>
                    <a:pt x="3613972" y="30485"/>
                    <a:pt x="3635829" y="29028"/>
                  </a:cubicBezTo>
                  <a:cubicBezTo>
                    <a:pt x="3686574" y="25645"/>
                    <a:pt x="3737437" y="24354"/>
                    <a:pt x="3788229" y="21771"/>
                  </a:cubicBezTo>
                  <a:lnTo>
                    <a:pt x="4172858" y="0"/>
                  </a:lnTo>
                  <a:lnTo>
                    <a:pt x="5406572" y="7257"/>
                  </a:lnTo>
                  <a:cubicBezTo>
                    <a:pt x="5414221" y="7345"/>
                    <a:pt x="5420922" y="12659"/>
                    <a:pt x="5428343" y="14514"/>
                  </a:cubicBezTo>
                  <a:cubicBezTo>
                    <a:pt x="5440310" y="17506"/>
                    <a:pt x="5452729" y="18525"/>
                    <a:pt x="5464629" y="21771"/>
                  </a:cubicBezTo>
                  <a:cubicBezTo>
                    <a:pt x="5479389" y="25797"/>
                    <a:pt x="5508172" y="36286"/>
                    <a:pt x="5508172" y="362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Szabadkézi sokszög 22"/>
            <p:cNvSpPr/>
            <p:nvPr/>
          </p:nvSpPr>
          <p:spPr>
            <a:xfrm>
              <a:off x="3251200" y="3033486"/>
              <a:ext cx="4833257" cy="72571"/>
            </a:xfrm>
            <a:custGeom>
              <a:avLst/>
              <a:gdLst>
                <a:gd name="connsiteX0" fmla="*/ 0 w 4833257"/>
                <a:gd name="connsiteY0" fmla="*/ 0 h 72571"/>
                <a:gd name="connsiteX1" fmla="*/ 573314 w 4833257"/>
                <a:gd name="connsiteY1" fmla="*/ 7257 h 72571"/>
                <a:gd name="connsiteX2" fmla="*/ 696686 w 4833257"/>
                <a:gd name="connsiteY2" fmla="*/ 14514 h 72571"/>
                <a:gd name="connsiteX3" fmla="*/ 783771 w 4833257"/>
                <a:gd name="connsiteY3" fmla="*/ 36285 h 72571"/>
                <a:gd name="connsiteX4" fmla="*/ 856343 w 4833257"/>
                <a:gd name="connsiteY4" fmla="*/ 50800 h 72571"/>
                <a:gd name="connsiteX5" fmla="*/ 1081314 w 4833257"/>
                <a:gd name="connsiteY5" fmla="*/ 72571 h 72571"/>
                <a:gd name="connsiteX6" fmla="*/ 1705429 w 4833257"/>
                <a:gd name="connsiteY6" fmla="*/ 65314 h 72571"/>
                <a:gd name="connsiteX7" fmla="*/ 1836057 w 4833257"/>
                <a:gd name="connsiteY7" fmla="*/ 50800 h 72571"/>
                <a:gd name="connsiteX8" fmla="*/ 1988457 w 4833257"/>
                <a:gd name="connsiteY8" fmla="*/ 43543 h 72571"/>
                <a:gd name="connsiteX9" fmla="*/ 2053771 w 4833257"/>
                <a:gd name="connsiteY9" fmla="*/ 29028 h 72571"/>
                <a:gd name="connsiteX10" fmla="*/ 2111829 w 4833257"/>
                <a:gd name="connsiteY10" fmla="*/ 14514 h 72571"/>
                <a:gd name="connsiteX11" fmla="*/ 2177143 w 4833257"/>
                <a:gd name="connsiteY11" fmla="*/ 0 h 72571"/>
                <a:gd name="connsiteX12" fmla="*/ 4615543 w 4833257"/>
                <a:gd name="connsiteY12" fmla="*/ 7257 h 72571"/>
                <a:gd name="connsiteX13" fmla="*/ 4673600 w 4833257"/>
                <a:gd name="connsiteY13" fmla="*/ 14514 h 72571"/>
                <a:gd name="connsiteX14" fmla="*/ 4767943 w 4833257"/>
                <a:gd name="connsiteY14" fmla="*/ 29028 h 72571"/>
                <a:gd name="connsiteX15" fmla="*/ 4833257 w 4833257"/>
                <a:gd name="connsiteY15" fmla="*/ 29028 h 7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33257" h="72571">
                  <a:moveTo>
                    <a:pt x="0" y="0"/>
                  </a:moveTo>
                  <a:lnTo>
                    <a:pt x="573314" y="7257"/>
                  </a:lnTo>
                  <a:cubicBezTo>
                    <a:pt x="614500" y="8115"/>
                    <a:pt x="655877" y="8885"/>
                    <a:pt x="696686" y="14514"/>
                  </a:cubicBezTo>
                  <a:cubicBezTo>
                    <a:pt x="726327" y="18602"/>
                    <a:pt x="754430" y="30417"/>
                    <a:pt x="783771" y="36285"/>
                  </a:cubicBezTo>
                  <a:cubicBezTo>
                    <a:pt x="807962" y="41123"/>
                    <a:pt x="831960" y="47049"/>
                    <a:pt x="856343" y="50800"/>
                  </a:cubicBezTo>
                  <a:cubicBezTo>
                    <a:pt x="958177" y="66467"/>
                    <a:pt x="980495" y="65850"/>
                    <a:pt x="1081314" y="72571"/>
                  </a:cubicBezTo>
                  <a:lnTo>
                    <a:pt x="1705429" y="65314"/>
                  </a:lnTo>
                  <a:cubicBezTo>
                    <a:pt x="2078349" y="57780"/>
                    <a:pt x="1664706" y="63981"/>
                    <a:pt x="1836057" y="50800"/>
                  </a:cubicBezTo>
                  <a:cubicBezTo>
                    <a:pt x="1886765" y="46899"/>
                    <a:pt x="1937657" y="45962"/>
                    <a:pt x="1988457" y="43543"/>
                  </a:cubicBezTo>
                  <a:lnTo>
                    <a:pt x="2053771" y="29028"/>
                  </a:lnTo>
                  <a:cubicBezTo>
                    <a:pt x="2073189" y="24459"/>
                    <a:pt x="2092392" y="18999"/>
                    <a:pt x="2111829" y="14514"/>
                  </a:cubicBezTo>
                  <a:cubicBezTo>
                    <a:pt x="2231602" y="-13125"/>
                    <a:pt x="2076546" y="25148"/>
                    <a:pt x="2177143" y="0"/>
                  </a:cubicBezTo>
                  <a:lnTo>
                    <a:pt x="4615543" y="7257"/>
                  </a:lnTo>
                  <a:cubicBezTo>
                    <a:pt x="4635046" y="7370"/>
                    <a:pt x="4654293" y="11756"/>
                    <a:pt x="4673600" y="14514"/>
                  </a:cubicBezTo>
                  <a:cubicBezTo>
                    <a:pt x="4705098" y="19014"/>
                    <a:pt x="4736256" y="26147"/>
                    <a:pt x="4767943" y="29028"/>
                  </a:cubicBezTo>
                  <a:cubicBezTo>
                    <a:pt x="4789625" y="30999"/>
                    <a:pt x="4811486" y="29028"/>
                    <a:pt x="4833257" y="2902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2" name="Kép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Megaflow</a:t>
            </a:r>
            <a:r>
              <a:rPr lang="en-GB" dirty="0" smtClean="0"/>
              <a:t> cache growth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59632" y="1203598"/>
            <a:ext cx="7085700" cy="2938500"/>
          </a:xfrm>
        </p:spPr>
        <p:txBody>
          <a:bodyPr/>
          <a:lstStyle/>
          <a:p>
            <a:r>
              <a:rPr lang="en-GB" dirty="0"/>
              <a:t>E</a:t>
            </a:r>
            <a:r>
              <a:rPr lang="en-GB" dirty="0" smtClean="0"/>
              <a:t>ven </a:t>
            </a:r>
            <a:r>
              <a:rPr lang="en-GB" dirty="0" smtClean="0"/>
              <a:t>one simple flow rule on </a:t>
            </a:r>
            <a:r>
              <a:rPr lang="en-GB" b="1" dirty="0" smtClean="0"/>
              <a:t>3 bits </a:t>
            </a:r>
            <a:r>
              <a:rPr lang="en-GB" dirty="0" smtClean="0"/>
              <a:t>can spawn 3 masks and 4 entries in total!</a:t>
            </a:r>
          </a:p>
          <a:p>
            <a:r>
              <a:rPr lang="en-GB" dirty="0" smtClean="0"/>
              <a:t>Let’s see for 8 bits (/8 IP prefix)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sz="1600" dirty="0" smtClean="0"/>
              <a:t>Note:</a:t>
            </a:r>
          </a:p>
          <a:p>
            <a:pPr marL="63500" indent="0">
              <a:buNone/>
            </a:pPr>
            <a:r>
              <a:rPr lang="en-GB" sz="1600" b="1" dirty="0" smtClean="0"/>
              <a:t>corresponding packet </a:t>
            </a:r>
          </a:p>
          <a:p>
            <a:pPr marL="63500" indent="0">
              <a:buNone/>
            </a:pPr>
            <a:r>
              <a:rPr lang="en-GB" sz="1600" b="1" dirty="0" smtClean="0"/>
              <a:t>sequence is needed</a:t>
            </a:r>
          </a:p>
          <a:p>
            <a:pPr marL="63500" indent="0">
              <a:buNone/>
            </a:pPr>
            <a:r>
              <a:rPr lang="en-GB" sz="1600" b="1" dirty="0" smtClean="0"/>
              <a:t>BUT:ONLY #(bit width+1)</a:t>
            </a:r>
            <a:endParaRPr lang="en-GB" sz="1600" b="1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1259632" y="0"/>
            <a:ext cx="987948" cy="274637"/>
          </a:xfrm>
        </p:spPr>
        <p:txBody>
          <a:bodyPr/>
          <a:lstStyle/>
          <a:p>
            <a:fld id="{DC17C4B7-E830-4C31-8D86-E7CACCEC526C}" type="datetime1">
              <a:rPr lang="en-US" smtClean="0"/>
              <a:pPr/>
              <a:t>12/6/2018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852020" y="0"/>
            <a:ext cx="5291980" cy="274637"/>
          </a:xfrm>
        </p:spPr>
        <p:txBody>
          <a:bodyPr/>
          <a:lstStyle/>
          <a:p>
            <a:r>
              <a:rPr lang="en-GB" b="1" smtClean="0"/>
              <a:t>Levente Csikor, Gábor Rétvári</a:t>
            </a:r>
            <a:r>
              <a:rPr lang="en-GB" smtClean="0"/>
              <a:t>: The Discrepancy of the Megaflow Cache in OVS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973890"/>
              </p:ext>
            </p:extLst>
          </p:nvPr>
        </p:nvGraphicFramePr>
        <p:xfrm>
          <a:off x="1259632" y="2787774"/>
          <a:ext cx="3744416" cy="98559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736304"/>
                <a:gridCol w="1008112"/>
              </a:tblGrid>
              <a:tr h="205943"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Flow Table</a:t>
                      </a:r>
                      <a:endParaRPr lang="en-GB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69310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err="1" smtClean="0">
                          <a:latin typeface="Courier New" pitchFamily="49" charset="0"/>
                          <a:cs typeface="Courier New" pitchFamily="49" charset="0"/>
                        </a:rPr>
                        <a:t>ip_src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action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58417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00001010 ******** ******** ********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output:1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158417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******** ******** ******** ********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056012"/>
              </p:ext>
            </p:extLst>
          </p:nvPr>
        </p:nvGraphicFramePr>
        <p:xfrm>
          <a:off x="5292080" y="2569691"/>
          <a:ext cx="3456384" cy="257380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59362"/>
                <a:gridCol w="1204934"/>
                <a:gridCol w="792088"/>
              </a:tblGrid>
              <a:tr h="251798">
                <a:tc gridSpan="3">
                  <a:txBody>
                    <a:bodyPr/>
                    <a:lstStyle/>
                    <a:p>
                      <a:pPr algn="ctr"/>
                      <a:r>
                        <a:rPr lang="en-GB" sz="1100" dirty="0" err="1" smtClean="0"/>
                        <a:t>Megaflow</a:t>
                      </a:r>
                      <a:r>
                        <a:rPr lang="en-GB" sz="1100" dirty="0" smtClean="0"/>
                        <a:t> cache</a:t>
                      </a:r>
                      <a:endParaRPr lang="en-GB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57329"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key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mask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 smtClean="0"/>
                        <a:t>action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22175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00001010 (10/8)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11111111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output:1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22175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10000000 (128/8)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10000000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22175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01000000 (64/8)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11000000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22175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00100000 (32/8)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11100000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22175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00010000 (16/8)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11110000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22175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00000000 (0/8)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11111000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22175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00001100 (12/8)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11111100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22175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00001000 (8/8)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11111110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  <a:tr h="222175"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00001011 (11/8)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11111111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latin typeface="Courier New" pitchFamily="49" charset="0"/>
                          <a:cs typeface="Courier New" pitchFamily="49" charset="0"/>
                        </a:rPr>
                        <a:t>drop</a:t>
                      </a:r>
                      <a:endParaRPr lang="en-GB" sz="9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Csoportba foglalás 13"/>
          <p:cNvGrpSpPr/>
          <p:nvPr/>
        </p:nvGrpSpPr>
        <p:grpSpPr>
          <a:xfrm>
            <a:off x="3709031" y="3104107"/>
            <a:ext cx="1583049" cy="1771900"/>
            <a:chOff x="3709031" y="3104107"/>
            <a:chExt cx="1583049" cy="1771900"/>
          </a:xfrm>
        </p:grpSpPr>
        <p:sp>
          <p:nvSpPr>
            <p:cNvPr id="10" name="Bal oldali kapcsos zárójel 9"/>
            <p:cNvSpPr/>
            <p:nvPr/>
          </p:nvSpPr>
          <p:spPr>
            <a:xfrm>
              <a:off x="4860032" y="3104107"/>
              <a:ext cx="432048" cy="1771900"/>
            </a:xfrm>
            <a:prstGeom prst="leftBrace">
              <a:avLst>
                <a:gd name="adj1" fmla="val 52627"/>
                <a:gd name="adj2" fmla="val 62548"/>
              </a:avLst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3709031" y="4006594"/>
              <a:ext cx="1080120" cy="30777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8 masks</a:t>
              </a:r>
              <a:endParaRPr lang="en-GB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12" name="Bal oldali kapcsos zárójel 11"/>
          <p:cNvSpPr/>
          <p:nvPr/>
        </p:nvSpPr>
        <p:spPr>
          <a:xfrm>
            <a:off x="4788024" y="3104107"/>
            <a:ext cx="432048" cy="2039393"/>
          </a:xfrm>
          <a:prstGeom prst="leftBrace">
            <a:avLst>
              <a:gd name="adj1" fmla="val 175559"/>
              <a:gd name="adj2" fmla="val 78058"/>
            </a:avLst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zövegdoboz 12"/>
          <p:cNvSpPr txBox="1"/>
          <p:nvPr/>
        </p:nvSpPr>
        <p:spPr>
          <a:xfrm>
            <a:off x="3707904" y="4568230"/>
            <a:ext cx="108012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9</a:t>
            </a:r>
            <a:r>
              <a:rPr lang="en-GB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entries</a:t>
            </a:r>
            <a:endParaRPr lang="en-GB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18" name="Shape 578"/>
          <p:cNvGrpSpPr/>
          <p:nvPr/>
        </p:nvGrpSpPr>
        <p:grpSpPr>
          <a:xfrm>
            <a:off x="8100392" y="607682"/>
            <a:ext cx="589266" cy="432048"/>
            <a:chOff x="4610450" y="3703750"/>
            <a:chExt cx="453050" cy="332175"/>
          </a:xfrm>
          <a:solidFill>
            <a:srgbClr val="FF7F00"/>
          </a:solidFill>
        </p:grpSpPr>
        <p:sp>
          <p:nvSpPr>
            <p:cNvPr id="19" name="Shape 579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580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0" t="0" r="0" b="0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Kép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047"/>
            <a:ext cx="480727" cy="4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12461</TotalTime>
  <Words>2042</Words>
  <Application>Microsoft Office PowerPoint</Application>
  <PresentationFormat>Diavetítés a képernyőre (16:9 oldalarány)</PresentationFormat>
  <Paragraphs>417</Paragraphs>
  <Slides>21</Slides>
  <Notes>18</Notes>
  <HiddenSlides>1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21</vt:i4>
      </vt:variant>
    </vt:vector>
  </HeadingPairs>
  <TitlesOfParts>
    <vt:vector size="23" baseType="lpstr">
      <vt:lpstr>Basset template</vt:lpstr>
      <vt:lpstr>Egyéni tervezés</vt:lpstr>
      <vt:lpstr>The Discrepancy of the Megaflow Cache in OVS</vt:lpstr>
      <vt:lpstr>Main aims of Open vSwitch</vt:lpstr>
      <vt:lpstr>Fast…but HOW? Slow Path – Fast Path Separation</vt:lpstr>
      <vt:lpstr>Fast path – Flow caches</vt:lpstr>
      <vt:lpstr>Deeper insight into the MFC</vt:lpstr>
      <vt:lpstr>Deeper insight into the MFC (ACL example)</vt:lpstr>
      <vt:lpstr>Deeper insight into the MFC (ACL example)</vt:lpstr>
      <vt:lpstr>Theorem</vt:lpstr>
      <vt:lpstr>Megaflow cache growth</vt:lpstr>
      <vt:lpstr>Megaflow cache growth – The EVIL PLAN</vt:lpstr>
      <vt:lpstr>How huge the MFC can be?</vt:lpstr>
      <vt:lpstr>DEMO</vt:lpstr>
      <vt:lpstr>DEMO setup</vt:lpstr>
      <vt:lpstr>DEMO – Results/Fallback Slides</vt:lpstr>
      <vt:lpstr>DEMO – Results/Fallback Slides</vt:lpstr>
      <vt:lpstr>DEMO – Results/Fallback Slides</vt:lpstr>
      <vt:lpstr>Effects in broader scale</vt:lpstr>
      <vt:lpstr>Mitigation</vt:lpstr>
      <vt:lpstr>Thank You / Contact</vt:lpstr>
      <vt:lpstr>Backup (Kubernetes setup for an attack)</vt:lpstr>
      <vt:lpstr>Backup (Openstack SRC IP spoofing)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Vida Rolland</dc:creator>
  <cp:lastModifiedBy>lele</cp:lastModifiedBy>
  <cp:revision>163</cp:revision>
  <dcterms:modified xsi:type="dcterms:W3CDTF">2018-12-06T17:56:35Z</dcterms:modified>
</cp:coreProperties>
</file>