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2" r:id="rId3"/>
  </p:sldMasterIdLst>
  <p:notesMasterIdLst>
    <p:notesMasterId r:id="rId28"/>
  </p:notesMasterIdLst>
  <p:sldIdLst>
    <p:sldId id="277" r:id="rId4"/>
    <p:sldId id="257" r:id="rId5"/>
    <p:sldId id="258" r:id="rId6"/>
    <p:sldId id="265" r:id="rId7"/>
    <p:sldId id="272" r:id="rId8"/>
    <p:sldId id="273" r:id="rId9"/>
    <p:sldId id="260" r:id="rId10"/>
    <p:sldId id="264" r:id="rId11"/>
    <p:sldId id="271" r:id="rId12"/>
    <p:sldId id="280" r:id="rId13"/>
    <p:sldId id="276" r:id="rId14"/>
    <p:sldId id="269" r:id="rId15"/>
    <p:sldId id="283" r:id="rId16"/>
    <p:sldId id="282" r:id="rId17"/>
    <p:sldId id="281" r:id="rId18"/>
    <p:sldId id="270" r:id="rId19"/>
    <p:sldId id="262" r:id="rId20"/>
    <p:sldId id="268" r:id="rId21"/>
    <p:sldId id="263" r:id="rId22"/>
    <p:sldId id="279" r:id="rId23"/>
    <p:sldId id="275" r:id="rId24"/>
    <p:sldId id="278" r:id="rId25"/>
    <p:sldId id="28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68" d="100"/>
          <a:sy n="68" d="100"/>
        </p:scale>
        <p:origin x="5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Master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Intra-Host</c:v>
                </c:pt>
                <c:pt idx="1">
                  <c:v>Inter-Host</c:v>
                </c:pt>
              </c:strCache>
            </c:strRef>
          </c:cat>
          <c:val>
            <c:numRef>
              <c:f>Sheet1!$B$2:$B$3</c:f>
              <c:numCache>
                <c:formatCode>General</c:formatCode>
                <c:ptCount val="2"/>
                <c:pt idx="0">
                  <c:v>5.5</c:v>
                </c:pt>
                <c:pt idx="1">
                  <c:v>5.22</c:v>
                </c:pt>
              </c:numCache>
            </c:numRef>
          </c:val>
        </c:ser>
        <c:ser>
          <c:idx val="1"/>
          <c:order val="1"/>
          <c:tx>
            <c:strRef>
              <c:f>Sheet1!$C$1</c:f>
              <c:strCache>
                <c:ptCount val="1"/>
                <c:pt idx="0">
                  <c:v>TSO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Intra-Host</c:v>
                </c:pt>
                <c:pt idx="1">
                  <c:v>Inter-Host</c:v>
                </c:pt>
              </c:strCache>
            </c:strRef>
          </c:cat>
          <c:val>
            <c:numRef>
              <c:f>Sheet1!$C$2:$C$3</c:f>
              <c:numCache>
                <c:formatCode>General</c:formatCode>
                <c:ptCount val="2"/>
                <c:pt idx="0">
                  <c:v>32.299999999999997</c:v>
                </c:pt>
                <c:pt idx="1">
                  <c:v>9.2200000000000006</c:v>
                </c:pt>
              </c:numCache>
            </c:numRef>
          </c:val>
        </c:ser>
        <c:ser>
          <c:idx val="2"/>
          <c:order val="2"/>
          <c:tx>
            <c:strRef>
              <c:f>Sheet1!$D$1</c:f>
              <c:strCache>
                <c:ptCount val="1"/>
                <c:pt idx="0">
                  <c:v>In-Kernel</c:v>
                </c:pt>
              </c:strCache>
            </c:strRef>
          </c:tx>
          <c:spPr>
            <a:solidFill>
              <a:schemeClr val="accent3"/>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a:noFill/>
                    </a:ln>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Intra-Host</c:v>
                </c:pt>
                <c:pt idx="1">
                  <c:v>Inter-Host</c:v>
                </c:pt>
              </c:strCache>
            </c:strRef>
          </c:cat>
          <c:val>
            <c:numRef>
              <c:f>Sheet1!$D$2:$D$3</c:f>
              <c:numCache>
                <c:formatCode>General</c:formatCode>
                <c:ptCount val="2"/>
                <c:pt idx="0">
                  <c:v>25.9</c:v>
                </c:pt>
                <c:pt idx="1">
                  <c:v>9.34</c:v>
                </c:pt>
              </c:numCache>
            </c:numRef>
          </c:val>
        </c:ser>
        <c:dLbls>
          <c:showLegendKey val="0"/>
          <c:showVal val="0"/>
          <c:showCatName val="0"/>
          <c:showSerName val="0"/>
          <c:showPercent val="0"/>
          <c:showBubbleSize val="0"/>
        </c:dLbls>
        <c:gapWidth val="219"/>
        <c:overlap val="-27"/>
        <c:axId val="541519864"/>
        <c:axId val="541521432"/>
      </c:barChart>
      <c:catAx>
        <c:axId val="541519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crossAx val="541521432"/>
        <c:crosses val="autoZero"/>
        <c:auto val="1"/>
        <c:lblAlgn val="ctr"/>
        <c:lblOffset val="100"/>
        <c:noMultiLvlLbl val="0"/>
      </c:catAx>
      <c:valAx>
        <c:axId val="541521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r>
                  <a:rPr lang="en-US" dirty="0" err="1" smtClean="0"/>
                  <a:t>Gbps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ln>
                    <a:noFill/>
                  </a:ln>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crossAx val="541519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1"/>
              </a:solidFill>
              <a:latin typeface="+mn-lt"/>
              <a:ea typeface="+mn-ea"/>
              <a:cs typeface="+mn-cs"/>
            </a:defRPr>
          </a:pPr>
          <a:endParaRPr lang="en-US"/>
        </a:p>
      </c:txPr>
    </c:legend>
    <c:plotVisOnly val="1"/>
    <c:dispBlanksAs val="gap"/>
    <c:showDLblsOverMax val="0"/>
  </c:chart>
  <c:spPr>
    <a:noFill/>
    <a:ln>
      <a:noFill/>
    </a:ln>
    <a:effectLst/>
  </c:spPr>
  <c:txPr>
    <a:bodyPr rot="0" vert="horz" anchor="ctr" anchorCtr="1"/>
    <a:lstStyle/>
    <a:p>
      <a:pPr>
        <a:defRPr>
          <a:ln>
            <a:noFill/>
          </a:ln>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D220A-7E96-4F1D-8690-4955D383033F}" type="datetimeFigureOut">
              <a:rPr lang="en-US" smtClean="0"/>
              <a:t>12/3/2018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35256-E374-442E-9150-E30DCE17E7D1}" type="slidenum">
              <a:rPr lang="en-US" smtClean="0"/>
              <a:t>‹#›</a:t>
            </a:fld>
            <a:endParaRPr lang="en-US" dirty="0"/>
          </a:p>
        </p:txBody>
      </p:sp>
    </p:spTree>
    <p:extLst>
      <p:ext uri="{BB962C8B-B14F-4D97-AF65-F5344CB8AC3E}">
        <p14:creationId xmlns:p14="http://schemas.microsoft.com/office/powerpoint/2010/main" val="327236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35256-E374-442E-9150-E30DCE17E7D1}" type="slidenum">
              <a:rPr lang="en-US" smtClean="0"/>
              <a:t>5</a:t>
            </a:fld>
            <a:endParaRPr lang="en-US" dirty="0"/>
          </a:p>
        </p:txBody>
      </p:sp>
    </p:spTree>
    <p:extLst>
      <p:ext uri="{BB962C8B-B14F-4D97-AF65-F5344CB8AC3E}">
        <p14:creationId xmlns:p14="http://schemas.microsoft.com/office/powerpoint/2010/main" val="732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35256-E374-442E-9150-E30DCE17E7D1}" type="slidenum">
              <a:rPr lang="en-US" smtClean="0"/>
              <a:t>15</a:t>
            </a:fld>
            <a:endParaRPr lang="en-US" dirty="0"/>
          </a:p>
        </p:txBody>
      </p:sp>
    </p:spTree>
    <p:extLst>
      <p:ext uri="{BB962C8B-B14F-4D97-AF65-F5344CB8AC3E}">
        <p14:creationId xmlns:p14="http://schemas.microsoft.com/office/powerpoint/2010/main" val="197251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35256-E374-442E-9150-E30DCE17E7D1}" type="slidenum">
              <a:rPr lang="en-US" smtClean="0"/>
              <a:t>16</a:t>
            </a:fld>
            <a:endParaRPr lang="en-US" dirty="0"/>
          </a:p>
        </p:txBody>
      </p:sp>
    </p:spTree>
    <p:extLst>
      <p:ext uri="{BB962C8B-B14F-4D97-AF65-F5344CB8AC3E}">
        <p14:creationId xmlns:p14="http://schemas.microsoft.com/office/powerpoint/2010/main" val="272150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35256-E374-442E-9150-E30DCE17E7D1}" type="slidenum">
              <a:rPr lang="en-US" smtClean="0"/>
              <a:t>6</a:t>
            </a:fld>
            <a:endParaRPr lang="en-US" dirty="0"/>
          </a:p>
        </p:txBody>
      </p:sp>
    </p:spTree>
    <p:extLst>
      <p:ext uri="{BB962C8B-B14F-4D97-AF65-F5344CB8AC3E}">
        <p14:creationId xmlns:p14="http://schemas.microsoft.com/office/powerpoint/2010/main" val="355425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35256-E374-442E-9150-E30DCE17E7D1}" type="slidenum">
              <a:rPr lang="en-US" smtClean="0"/>
              <a:t>8</a:t>
            </a:fld>
            <a:endParaRPr lang="en-US" dirty="0"/>
          </a:p>
        </p:txBody>
      </p:sp>
    </p:spTree>
    <p:extLst>
      <p:ext uri="{BB962C8B-B14F-4D97-AF65-F5344CB8AC3E}">
        <p14:creationId xmlns:p14="http://schemas.microsoft.com/office/powerpoint/2010/main" val="308600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35256-E374-442E-9150-E30DCE17E7D1}" type="slidenum">
              <a:rPr lang="en-US" smtClean="0"/>
              <a:t>9</a:t>
            </a:fld>
            <a:endParaRPr lang="en-US" dirty="0"/>
          </a:p>
        </p:txBody>
      </p:sp>
    </p:spTree>
    <p:extLst>
      <p:ext uri="{BB962C8B-B14F-4D97-AF65-F5344CB8AC3E}">
        <p14:creationId xmlns:p14="http://schemas.microsoft.com/office/powerpoint/2010/main" val="50750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35256-E374-442E-9150-E30DCE17E7D1}" type="slidenum">
              <a:rPr lang="en-US" smtClean="0"/>
              <a:t>10</a:t>
            </a:fld>
            <a:endParaRPr lang="en-US" dirty="0"/>
          </a:p>
        </p:txBody>
      </p:sp>
    </p:spTree>
    <p:extLst>
      <p:ext uri="{BB962C8B-B14F-4D97-AF65-F5344CB8AC3E}">
        <p14:creationId xmlns:p14="http://schemas.microsoft.com/office/powerpoint/2010/main" val="195392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35256-E374-442E-9150-E30DCE17E7D1}" type="slidenum">
              <a:rPr lang="en-US" smtClean="0"/>
              <a:t>11</a:t>
            </a:fld>
            <a:endParaRPr lang="en-US" dirty="0"/>
          </a:p>
        </p:txBody>
      </p:sp>
    </p:spTree>
    <p:extLst>
      <p:ext uri="{BB962C8B-B14F-4D97-AF65-F5344CB8AC3E}">
        <p14:creationId xmlns:p14="http://schemas.microsoft.com/office/powerpoint/2010/main" val="140056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35256-E374-442E-9150-E30DCE17E7D1}" type="slidenum">
              <a:rPr lang="en-US" smtClean="0"/>
              <a:t>12</a:t>
            </a:fld>
            <a:endParaRPr lang="en-US" dirty="0"/>
          </a:p>
        </p:txBody>
      </p:sp>
    </p:spTree>
    <p:extLst>
      <p:ext uri="{BB962C8B-B14F-4D97-AF65-F5344CB8AC3E}">
        <p14:creationId xmlns:p14="http://schemas.microsoft.com/office/powerpoint/2010/main" val="303276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35256-E374-442E-9150-E30DCE17E7D1}" type="slidenum">
              <a:rPr lang="en-US" smtClean="0"/>
              <a:t>13</a:t>
            </a:fld>
            <a:endParaRPr lang="en-US" dirty="0"/>
          </a:p>
        </p:txBody>
      </p:sp>
    </p:spTree>
    <p:extLst>
      <p:ext uri="{BB962C8B-B14F-4D97-AF65-F5344CB8AC3E}">
        <p14:creationId xmlns:p14="http://schemas.microsoft.com/office/powerpoint/2010/main" val="374174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35256-E374-442E-9150-E30DCE17E7D1}" type="slidenum">
              <a:rPr lang="en-US" smtClean="0"/>
              <a:t>14</a:t>
            </a:fld>
            <a:endParaRPr lang="en-US" dirty="0"/>
          </a:p>
        </p:txBody>
      </p:sp>
    </p:spTree>
    <p:extLst>
      <p:ext uri="{BB962C8B-B14F-4D97-AF65-F5344CB8AC3E}">
        <p14:creationId xmlns:p14="http://schemas.microsoft.com/office/powerpoint/2010/main" val="2494961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Radial Gradient">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9" y="3305902"/>
            <a:ext cx="10950516"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3" name="Subtitle 2"/>
          <p:cNvSpPr>
            <a:spLocks noGrp="1"/>
          </p:cNvSpPr>
          <p:nvPr>
            <p:ph type="subTitle" idx="1" hasCustomPrompt="1"/>
          </p:nvPr>
        </p:nvSpPr>
        <p:spPr>
          <a:xfrm>
            <a:off x="607487" y="4657344"/>
            <a:ext cx="8440283" cy="1233813"/>
          </a:xfrm>
        </p:spPr>
        <p:txBody>
          <a:bodyPr lIns="0" rIns="0">
            <a:noAutofit/>
          </a:bodyPr>
          <a:lstStyle>
            <a:lvl1pPr marL="0" indent="0" algn="l">
              <a:buNone/>
              <a:defRPr sz="2133" b="0" i="0" baseline="0">
                <a:solidFill>
                  <a:srgbClr val="F3D54E"/>
                </a:solidFill>
                <a:latin typeface="Intel Clear"/>
                <a:cs typeface="Intel Clear"/>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smtClean="0"/>
              <a:t>16pt Intel Clear Subhead, Date, Etc.</a:t>
            </a:r>
            <a:endParaRPr lang="en-US" dirty="0"/>
          </a:p>
        </p:txBody>
      </p:sp>
      <p:sp>
        <p:nvSpPr>
          <p:cNvPr id="8" name="Rectangle 7"/>
          <p:cNvSpPr/>
          <p:nvPr/>
        </p:nvSpPr>
        <p:spPr>
          <a:xfrm>
            <a:off x="605370" y="6554398"/>
            <a:ext cx="1707199" cy="123111"/>
          </a:xfrm>
          <a:prstGeom prst="rect">
            <a:avLst/>
          </a:prstGeom>
        </p:spPr>
        <p:txBody>
          <a:bodyPr wrap="none" lIns="0" tIns="0" rIns="0" bIns="0">
            <a:spAutoFit/>
          </a:bodyPr>
          <a:lstStyle/>
          <a:p>
            <a:pPr algn="l" rtl="0"/>
            <a:r>
              <a:rPr lang="en-US" sz="800" b="0" i="0" u="none" strike="noStrike" kern="1200" baseline="0" dirty="0" smtClean="0">
                <a:solidFill>
                  <a:schemeClr val="bg1"/>
                </a:solidFill>
                <a:latin typeface="+mn-lt"/>
                <a:ea typeface="+mn-ea"/>
                <a:cs typeface="Intel Clear"/>
              </a:rPr>
              <a:t>Intel Confidential – Internal Use Only</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2401"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545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237819" y="8"/>
            <a:ext cx="5954183" cy="6358465"/>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607485" y="411797"/>
            <a:ext cx="5342468" cy="1158240"/>
          </a:xfrm>
        </p:spPr>
        <p:txBody>
          <a:bodyPr>
            <a:noAutofit/>
          </a:bodyPr>
          <a:lstStyle>
            <a:lvl1pPr>
              <a:defRPr sz="3733" b="0" i="0" baseline="0">
                <a:latin typeface="Intel Clear"/>
                <a:cs typeface="Intel Clear"/>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9163136" y="6432516"/>
            <a:ext cx="2844800" cy="365125"/>
          </a:xfrm>
        </p:spPr>
        <p:txBody>
          <a:bodyPr/>
          <a:lstStyle/>
          <a:p>
            <a:fld id="{0567B9A6-4518-4597-98CF-BF5CE30FF917}" type="slidenum">
              <a:rPr lang="en-US" smtClean="0"/>
              <a:t>‹#›</a:t>
            </a:fld>
            <a:endParaRPr lang="en-US" dirty="0"/>
          </a:p>
        </p:txBody>
      </p:sp>
      <p:sp>
        <p:nvSpPr>
          <p:cNvPr id="17" name="Content Placeholder 2"/>
          <p:cNvSpPr>
            <a:spLocks noGrp="1"/>
          </p:cNvSpPr>
          <p:nvPr>
            <p:ph sz="half" idx="1" hasCustomPrompt="1"/>
          </p:nvPr>
        </p:nvSpPr>
        <p:spPr>
          <a:xfrm>
            <a:off x="607485" y="1766992"/>
            <a:ext cx="5342468" cy="4567767"/>
          </a:xfrm>
        </p:spPr>
        <p:txBody>
          <a:bodyPr vert="horz" lIns="0" tIns="0" rIns="0" bIns="0" rtlCol="0">
            <a:noAutofit/>
          </a:bodyPr>
          <a:lstStyle>
            <a:lvl1pPr>
              <a:defRPr lang="en-US" dirty="0" smtClean="0"/>
            </a:lvl1pPr>
            <a:lvl2pPr>
              <a:defRPr lang="en-US" dirty="0" smtClean="0"/>
            </a:lvl2pPr>
            <a:lvl3pPr>
              <a:defRPr lang="en-US" sz="1867"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35308431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rgbClr val="003C7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baseline="0">
                <a:solidFill>
                  <a:schemeClr val="accent2"/>
                </a:solidFill>
                <a:latin typeface="+mn-lt"/>
                <a:cs typeface="Intel Clear" panose="020B0604020203020204" pitchFamily="34" charset="0"/>
              </a:defRPr>
            </a:lvl1pPr>
            <a:lvl2pPr marL="609555" indent="0">
              <a:buNone/>
              <a:defRPr sz="2400">
                <a:solidFill>
                  <a:schemeClr val="tx1">
                    <a:tint val="75000"/>
                  </a:schemeClr>
                </a:solidFill>
              </a:defRPr>
            </a:lvl2pPr>
            <a:lvl3pPr marL="1219108"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5"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567B9A6-4518-4597-98CF-BF5CE30FF917}" type="slidenum">
              <a:rPr lang="en-US" smtClean="0"/>
              <a:t>‹#›</a:t>
            </a:fld>
            <a:endParaRPr lang="en-US" dirty="0"/>
          </a:p>
        </p:txBody>
      </p:sp>
    </p:spTree>
    <p:extLst>
      <p:ext uri="{BB962C8B-B14F-4D97-AF65-F5344CB8AC3E}">
        <p14:creationId xmlns:p14="http://schemas.microsoft.com/office/powerpoint/2010/main" val="25289398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Intel Clear"/>
                <a:cs typeface="Intel Clear"/>
              </a:defRPr>
            </a:lvl1pPr>
            <a:lvl2pPr marL="609555" indent="0">
              <a:buNone/>
              <a:defRPr sz="2400">
                <a:solidFill>
                  <a:schemeClr val="tx1">
                    <a:tint val="75000"/>
                  </a:schemeClr>
                </a:solidFill>
              </a:defRPr>
            </a:lvl2pPr>
            <a:lvl3pPr marL="1219108"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5"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r>
              <a:rPr lang="en-US" dirty="0" smtClean="0"/>
              <a:t>16pt Intel Clear Subhead</a:t>
            </a:r>
            <a:endParaRPr lang="en-US" dirty="0"/>
          </a:p>
        </p:txBody>
      </p:sp>
      <p:sp>
        <p:nvSpPr>
          <p:cNvPr id="6" name="Rectangle 5"/>
          <p:cNvSpPr/>
          <p:nvPr/>
        </p:nvSpPr>
        <p:spPr>
          <a:xfrm>
            <a:off x="605369" y="6554398"/>
            <a:ext cx="823944" cy="123111"/>
          </a:xfrm>
          <a:prstGeom prst="rect">
            <a:avLst/>
          </a:prstGeom>
        </p:spPr>
        <p:txBody>
          <a:bodyPr wrap="none" lIns="0" tIns="0" rIns="0" bIns="0">
            <a:spAutoFit/>
          </a:bodyPr>
          <a:lstStyle/>
          <a:p>
            <a:pPr algn="l" rtl="0"/>
            <a:r>
              <a:rPr lang="en-US" sz="800" b="0" i="0" u="none" strike="noStrike" kern="1200" baseline="0" dirty="0" smtClean="0">
                <a:solidFill>
                  <a:schemeClr val="bg1"/>
                </a:solidFill>
                <a:latin typeface="+mn-lt"/>
                <a:ea typeface="+mn-ea"/>
                <a:cs typeface="Intel Clear"/>
              </a:rPr>
              <a:t>Intel Confidential </a:t>
            </a:r>
          </a:p>
        </p:txBody>
      </p:sp>
    </p:spTree>
    <p:extLst>
      <p:ext uri="{BB962C8B-B14F-4D97-AF65-F5344CB8AC3E}">
        <p14:creationId xmlns:p14="http://schemas.microsoft.com/office/powerpoint/2010/main" val="15265957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3"/>
            <a:ext cx="10363200" cy="1500187"/>
          </a:xfrm>
        </p:spPr>
        <p:txBody>
          <a:bodyPr anchor="t" anchorCtr="0">
            <a:noAutofit/>
          </a:bodyPr>
          <a:lstStyle>
            <a:lvl1pPr marL="0" indent="0">
              <a:buNone/>
              <a:defRPr sz="5333" b="0" baseline="0">
                <a:solidFill>
                  <a:schemeClr val="accent2"/>
                </a:solidFill>
                <a:latin typeface="Intel Clear"/>
                <a:ea typeface="Intel Clear"/>
                <a:cs typeface="Intel Clear"/>
              </a:defRPr>
            </a:lvl1pPr>
            <a:lvl2pPr marL="609555" indent="0">
              <a:buNone/>
              <a:defRPr sz="2400">
                <a:solidFill>
                  <a:schemeClr val="tx1">
                    <a:tint val="75000"/>
                  </a:schemeClr>
                </a:solidFill>
              </a:defRPr>
            </a:lvl2pPr>
            <a:lvl3pPr marL="1219108"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5"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567B9A6-4518-4597-98CF-BF5CE30FF917}" type="slidenum">
              <a:rPr lang="en-US" smtClean="0"/>
              <a:t>‹#›</a:t>
            </a:fld>
            <a:endParaRPr lang="en-US" dirty="0"/>
          </a:p>
        </p:txBody>
      </p:sp>
      <p:sp>
        <p:nvSpPr>
          <p:cNvPr id="7" name="Title 1"/>
          <p:cNvSpPr>
            <a:spLocks noGrp="1"/>
          </p:cNvSpPr>
          <p:nvPr>
            <p:ph type="title" hasCustomPrompt="1"/>
          </p:nvPr>
        </p:nvSpPr>
        <p:spPr>
          <a:xfrm>
            <a:off x="607484" y="1469059"/>
            <a:ext cx="10363200" cy="1362075"/>
          </a:xfrm>
        </p:spPr>
        <p:txBody>
          <a:bodyPr anchor="b" anchorCtr="0">
            <a:noAutofit/>
          </a:bodyPr>
          <a:lstStyle>
            <a:lvl1pPr algn="l">
              <a:lnSpc>
                <a:spcPct val="80000"/>
              </a:lnSpc>
              <a:defRPr sz="5333" b="0" cap="none" spc="0" baseline="0">
                <a:solidFill>
                  <a:srgbClr val="003C7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36891713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3013451"/>
            <a:ext cx="10363200" cy="1362075"/>
          </a:xfrm>
        </p:spPr>
        <p:txBody>
          <a:bodyPr anchor="b" anchorCtr="0">
            <a:noAutofit/>
          </a:bodyPr>
          <a:lstStyle>
            <a:lvl1pPr algn="l">
              <a:lnSpc>
                <a:spcPct val="80000"/>
              </a:lnSpc>
              <a:defRPr sz="72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607484" y="4465049"/>
            <a:ext cx="10363200" cy="1500187"/>
          </a:xfrm>
        </p:spPr>
        <p:txBody>
          <a:bodyPr anchor="t" anchorCtr="0">
            <a:noAutofit/>
          </a:bodyPr>
          <a:lstStyle>
            <a:lvl1pPr marL="0" indent="0">
              <a:buNone/>
              <a:defRPr sz="2133" b="0" baseline="0">
                <a:solidFill>
                  <a:srgbClr val="F3D54E"/>
                </a:solidFill>
                <a:latin typeface="+mn-lt"/>
                <a:cs typeface="Intel Clear" panose="020B0604020203020204" pitchFamily="34" charset="0"/>
              </a:defRPr>
            </a:lvl1pPr>
            <a:lvl2pPr marL="609555" indent="0">
              <a:buNone/>
              <a:defRPr sz="2400">
                <a:solidFill>
                  <a:schemeClr val="tx1">
                    <a:tint val="75000"/>
                  </a:schemeClr>
                </a:solidFill>
              </a:defRPr>
            </a:lvl2pPr>
            <a:lvl3pPr marL="1219108"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5"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7"/>
            <a:ext cx="12192000" cy="3432175"/>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
        <p:nvSpPr>
          <p:cNvPr id="6" name="Rectangle 5"/>
          <p:cNvSpPr/>
          <p:nvPr/>
        </p:nvSpPr>
        <p:spPr>
          <a:xfrm>
            <a:off x="605369" y="6554398"/>
            <a:ext cx="823944" cy="123111"/>
          </a:xfrm>
          <a:prstGeom prst="rect">
            <a:avLst/>
          </a:prstGeom>
        </p:spPr>
        <p:txBody>
          <a:bodyPr wrap="none" lIns="0" tIns="0" rIns="0" bIns="0">
            <a:spAutoFit/>
          </a:bodyPr>
          <a:lstStyle/>
          <a:p>
            <a:pPr algn="l" rtl="0"/>
            <a:r>
              <a:rPr lang="en-US" sz="800" b="0" i="0" u="none" strike="noStrike" kern="1200" baseline="0" dirty="0" smtClean="0">
                <a:solidFill>
                  <a:schemeClr val="bg1"/>
                </a:solidFill>
                <a:latin typeface="+mn-lt"/>
                <a:ea typeface="+mn-ea"/>
                <a:cs typeface="Intel Clear"/>
              </a:rPr>
              <a:t>Intel Confidential </a:t>
            </a:r>
          </a:p>
        </p:txBody>
      </p:sp>
    </p:spTree>
    <p:extLst>
      <p:ext uri="{BB962C8B-B14F-4D97-AF65-F5344CB8AC3E}">
        <p14:creationId xmlns:p14="http://schemas.microsoft.com/office/powerpoint/2010/main" val="26764074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567B9A6-4518-4597-98CF-BF5CE30FF917}" type="slidenum">
              <a:rPr lang="en-US" smtClean="0"/>
              <a:t>‹#›</a:t>
            </a:fld>
            <a:endParaRPr lang="en-US" dirty="0"/>
          </a:p>
        </p:txBody>
      </p:sp>
      <p:sp>
        <p:nvSpPr>
          <p:cNvPr id="6"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8115380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67B9A6-4518-4597-98CF-BF5CE30FF917}" type="slidenum">
              <a:rPr lang="en-US" smtClean="0"/>
              <a:t>‹#›</a:t>
            </a:fld>
            <a:endParaRPr lang="en-US" dirty="0"/>
          </a:p>
        </p:txBody>
      </p:sp>
    </p:spTree>
    <p:extLst>
      <p:ext uri="{BB962C8B-B14F-4D97-AF65-F5344CB8AC3E}">
        <p14:creationId xmlns:p14="http://schemas.microsoft.com/office/powerpoint/2010/main" val="8790781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6578" y="2500173"/>
            <a:ext cx="2811727" cy="18531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5369" y="6554398"/>
            <a:ext cx="823944" cy="123111"/>
          </a:xfrm>
          <a:prstGeom prst="rect">
            <a:avLst/>
          </a:prstGeom>
        </p:spPr>
        <p:txBody>
          <a:bodyPr wrap="none" lIns="0" tIns="0" rIns="0" bIns="0">
            <a:spAutoFit/>
          </a:bodyPr>
          <a:lstStyle/>
          <a:p>
            <a:pPr algn="l" rtl="0"/>
            <a:r>
              <a:rPr lang="en-US" sz="800" b="0" i="0" u="none" strike="noStrike" kern="1200" baseline="0" dirty="0" smtClean="0">
                <a:solidFill>
                  <a:schemeClr val="bg1"/>
                </a:solidFill>
                <a:latin typeface="+mn-lt"/>
                <a:ea typeface="+mn-ea"/>
                <a:cs typeface="Intel Clear"/>
              </a:rPr>
              <a:t>Intel Confidential </a:t>
            </a:r>
          </a:p>
        </p:txBody>
      </p:sp>
    </p:spTree>
    <p:extLst>
      <p:ext uri="{BB962C8B-B14F-4D97-AF65-F5344CB8AC3E}">
        <p14:creationId xmlns:p14="http://schemas.microsoft.com/office/powerpoint/2010/main" val="12130947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05369" y="6554398"/>
            <a:ext cx="823944" cy="123111"/>
          </a:xfrm>
          <a:prstGeom prst="rect">
            <a:avLst/>
          </a:prstGeom>
        </p:spPr>
        <p:txBody>
          <a:bodyPr wrap="none" lIns="0" tIns="0" rIns="0" bIns="0">
            <a:spAutoFit/>
          </a:bodyPr>
          <a:lstStyle/>
          <a:p>
            <a:pPr algn="l" rtl="0"/>
            <a:r>
              <a:rPr lang="en-US" sz="800" b="0" i="0" u="none" strike="noStrike" kern="1200" baseline="0" dirty="0" smtClean="0">
                <a:solidFill>
                  <a:schemeClr val="bg1"/>
                </a:solidFill>
                <a:latin typeface="+mn-lt"/>
                <a:ea typeface="+mn-ea"/>
                <a:cs typeface="Intel Clear"/>
              </a:rPr>
              <a:t>Intel Confidential </a:t>
            </a:r>
          </a:p>
        </p:txBody>
      </p:sp>
      <p:pic>
        <p:nvPicPr>
          <p:cNvPr id="7" name="Picture 6" descr="int_experience_wht_rgb_3000.png"/>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4653645" y="2257774"/>
            <a:ext cx="2780507" cy="2818505"/>
          </a:xfrm>
          <a:prstGeom prst="rect">
            <a:avLst/>
          </a:prstGeom>
        </p:spPr>
      </p:pic>
    </p:spTree>
    <p:extLst>
      <p:ext uri="{BB962C8B-B14F-4D97-AF65-F5344CB8AC3E}">
        <p14:creationId xmlns:p14="http://schemas.microsoft.com/office/powerpoint/2010/main" val="5937052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BB934BA-8899-43E1-9595-DFC6411E5AF9}" type="datetimeFigureOut">
              <a:rPr lang="en-US" smtClean="0"/>
              <a:t>12/3/2018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567B9A6-4518-4597-98CF-BF5CE30FF917}" type="slidenum">
              <a:rPr lang="en-US" smtClean="0"/>
              <a:t>‹#›</a:t>
            </a:fld>
            <a:endParaRPr lang="en-US" dirty="0"/>
          </a:p>
        </p:txBody>
      </p:sp>
    </p:spTree>
    <p:extLst>
      <p:ext uri="{BB962C8B-B14F-4D97-AF65-F5344CB8AC3E}">
        <p14:creationId xmlns:p14="http://schemas.microsoft.com/office/powerpoint/2010/main" val="148698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with Radial Gradient">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05370" y="6554398"/>
            <a:ext cx="1707199" cy="123111"/>
          </a:xfrm>
          <a:prstGeom prst="rect">
            <a:avLst/>
          </a:prstGeom>
        </p:spPr>
        <p:txBody>
          <a:bodyPr wrap="none" lIns="0" tIns="0" rIns="0" bIns="0">
            <a:spAutoFit/>
          </a:bodyPr>
          <a:lstStyle/>
          <a:p>
            <a:pPr algn="l" rtl="0"/>
            <a:r>
              <a:rPr lang="en-US" sz="800" b="0" i="0" u="none" strike="noStrike" kern="1200" baseline="0" dirty="0" smtClean="0">
                <a:solidFill>
                  <a:schemeClr val="bg1"/>
                </a:solidFill>
                <a:latin typeface="+mn-lt"/>
                <a:ea typeface="+mn-ea"/>
                <a:cs typeface="Intel Clear"/>
              </a:rPr>
              <a:t>Intel Confidential – Internal Use Only</a:t>
            </a:r>
          </a:p>
        </p:txBody>
      </p:sp>
      <p:sp>
        <p:nvSpPr>
          <p:cNvPr id="6" name="Title 1"/>
          <p:cNvSpPr>
            <a:spLocks noGrp="1"/>
          </p:cNvSpPr>
          <p:nvPr>
            <p:ph type="ctrTitle" hasCustomPrompt="1"/>
          </p:nvPr>
        </p:nvSpPr>
        <p:spPr>
          <a:xfrm>
            <a:off x="592919" y="3305902"/>
            <a:ext cx="10950516"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9" name="Subtitle 2"/>
          <p:cNvSpPr>
            <a:spLocks noGrp="1"/>
          </p:cNvSpPr>
          <p:nvPr>
            <p:ph type="subTitle" idx="1" hasCustomPrompt="1"/>
          </p:nvPr>
        </p:nvSpPr>
        <p:spPr>
          <a:xfrm>
            <a:off x="607487" y="4657344"/>
            <a:ext cx="8440283" cy="1233813"/>
          </a:xfrm>
        </p:spPr>
        <p:txBody>
          <a:bodyPr lIns="0" rIns="0">
            <a:noAutofit/>
          </a:bodyPr>
          <a:lstStyle>
            <a:lvl1pPr marL="0" indent="0" algn="l">
              <a:buNone/>
              <a:defRPr sz="2133" b="0" i="0" baseline="0">
                <a:solidFill>
                  <a:srgbClr val="F3D54E"/>
                </a:solidFill>
                <a:latin typeface="Intel Clear"/>
                <a:cs typeface="Intel Clear"/>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smtClean="0"/>
              <a:t>16pt Intel Clear Subhead, Date, Etc.</a:t>
            </a:r>
            <a:endParaRPr lang="en-US" dirty="0"/>
          </a:p>
        </p:txBody>
      </p:sp>
      <p:pic>
        <p:nvPicPr>
          <p:cNvPr id="10" name="Picture 9" descr="int_experience_hrz_wht_rgb_1500.png"/>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614261" y="518971"/>
            <a:ext cx="2829023" cy="1183045"/>
          </a:xfrm>
          <a:prstGeom prst="rect">
            <a:avLst/>
          </a:prstGeom>
        </p:spPr>
      </p:pic>
    </p:spTree>
    <p:extLst>
      <p:ext uri="{BB962C8B-B14F-4D97-AF65-F5344CB8AC3E}">
        <p14:creationId xmlns:p14="http://schemas.microsoft.com/office/powerpoint/2010/main" val="21270253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D687B-A081-4901-BB82-0714E3FDACAE}" type="datetimeFigureOut">
              <a:rPr lang="en-US" smtClean="0">
                <a:solidFill>
                  <a:prstClr val="black">
                    <a:tint val="75000"/>
                  </a:prstClr>
                </a:solidFill>
              </a:rPr>
              <a:pPr/>
              <a:t>12/3/2018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6231E-B8D7-45C9-85E3-CC1C9EFCBB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23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D687B-A081-4901-BB82-0714E3FDACAE}" type="datetimeFigureOut">
              <a:rPr lang="en-US" smtClean="0">
                <a:solidFill>
                  <a:prstClr val="black">
                    <a:tint val="75000"/>
                  </a:prstClr>
                </a:solidFill>
              </a:rPr>
              <a:pPr/>
              <a:t>12/3/2018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6231E-B8D7-45C9-85E3-CC1C9EFCBB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251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D687B-A081-4901-BB82-0714E3FDACAE}" type="datetimeFigureOut">
              <a:rPr lang="en-US" smtClean="0">
                <a:solidFill>
                  <a:prstClr val="black">
                    <a:tint val="75000"/>
                  </a:prstClr>
                </a:solidFill>
              </a:rPr>
              <a:pPr/>
              <a:t>12/3/2018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6231E-B8D7-45C9-85E3-CC1C9EFCBB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5274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D687B-A081-4901-BB82-0714E3FDACAE}" type="datetimeFigureOut">
              <a:rPr lang="en-US" smtClean="0">
                <a:solidFill>
                  <a:prstClr val="black">
                    <a:tint val="75000"/>
                  </a:prstClr>
                </a:solidFill>
              </a:rPr>
              <a:pPr/>
              <a:t>12/3/2018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F6231E-B8D7-45C9-85E3-CC1C9EFCBB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0777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D687B-A081-4901-BB82-0714E3FDACAE}" type="datetimeFigureOut">
              <a:rPr lang="en-US" smtClean="0">
                <a:solidFill>
                  <a:prstClr val="black">
                    <a:tint val="75000"/>
                  </a:prstClr>
                </a:solidFill>
              </a:rPr>
              <a:pPr/>
              <a:t>12/3/2018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6F6231E-B8D7-45C9-85E3-CC1C9EFCBB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1511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D687B-A081-4901-BB82-0714E3FDACAE}" type="datetimeFigureOut">
              <a:rPr lang="en-US" smtClean="0">
                <a:solidFill>
                  <a:prstClr val="black">
                    <a:tint val="75000"/>
                  </a:prstClr>
                </a:solidFill>
              </a:rPr>
              <a:pPr/>
              <a:t>12/3/2018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6F6231E-B8D7-45C9-85E3-CC1C9EFCBB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1977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D687B-A081-4901-BB82-0714E3FDACAE}" type="datetimeFigureOut">
              <a:rPr lang="en-US" smtClean="0">
                <a:solidFill>
                  <a:prstClr val="black">
                    <a:tint val="75000"/>
                  </a:prstClr>
                </a:solidFill>
              </a:rPr>
              <a:pPr/>
              <a:t>12/3/2018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6F6231E-B8D7-45C9-85E3-CC1C9EFCBB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496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D687B-A081-4901-BB82-0714E3FDACAE}" type="datetimeFigureOut">
              <a:rPr lang="en-US" smtClean="0">
                <a:solidFill>
                  <a:prstClr val="black">
                    <a:tint val="75000"/>
                  </a:prstClr>
                </a:solidFill>
              </a:rPr>
              <a:pPr/>
              <a:t>12/3/2018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F6231E-B8D7-45C9-85E3-CC1C9EFCBB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9242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D687B-A081-4901-BB82-0714E3FDACAE}" type="datetimeFigureOut">
              <a:rPr lang="en-US" smtClean="0">
                <a:solidFill>
                  <a:prstClr val="black">
                    <a:tint val="75000"/>
                  </a:prstClr>
                </a:solidFill>
              </a:rPr>
              <a:pPr/>
              <a:t>12/3/2018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6F6231E-B8D7-45C9-85E3-CC1C9EFCBB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9372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D687B-A081-4901-BB82-0714E3FDACAE}" type="datetimeFigureOut">
              <a:rPr lang="en-US" smtClean="0">
                <a:solidFill>
                  <a:prstClr val="black">
                    <a:tint val="75000"/>
                  </a:prstClr>
                </a:solidFill>
              </a:rPr>
              <a:pPr/>
              <a:t>12/3/2018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6231E-B8D7-45C9-85E3-CC1C9EFCBB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507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5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8" name="Rectangle 7"/>
          <p:cNvSpPr/>
          <p:nvPr/>
        </p:nvSpPr>
        <p:spPr>
          <a:xfrm>
            <a:off x="605370" y="6554398"/>
            <a:ext cx="1707199" cy="123111"/>
          </a:xfrm>
          <a:prstGeom prst="rect">
            <a:avLst/>
          </a:prstGeom>
        </p:spPr>
        <p:txBody>
          <a:bodyPr wrap="none" lIns="0" tIns="0" rIns="0" bIns="0">
            <a:spAutoFit/>
          </a:bodyPr>
          <a:lstStyle/>
          <a:p>
            <a:pPr algn="l" rtl="0"/>
            <a:r>
              <a:rPr lang="en-US" sz="800" b="0" i="0" u="none" strike="noStrike" kern="1200" baseline="0" dirty="0" smtClean="0">
                <a:solidFill>
                  <a:schemeClr val="bg1"/>
                </a:solidFill>
                <a:latin typeface="+mn-lt"/>
                <a:ea typeface="+mn-ea"/>
                <a:cs typeface="Intel Clear"/>
              </a:rPr>
              <a:t>Intel Confidential – Internal Use Only</a:t>
            </a: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02401"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592919" y="3305902"/>
            <a:ext cx="10950516"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607487" y="4657344"/>
            <a:ext cx="8440283" cy="1233813"/>
          </a:xfrm>
        </p:spPr>
        <p:txBody>
          <a:bodyPr lIns="0" rIns="0">
            <a:noAutofit/>
          </a:bodyPr>
          <a:lstStyle>
            <a:lvl1pPr marL="0" indent="0" algn="l">
              <a:buNone/>
              <a:defRPr sz="2133" b="0" i="0" baseline="0">
                <a:solidFill>
                  <a:srgbClr val="F3D54E"/>
                </a:solidFill>
                <a:latin typeface="Intel Clear"/>
                <a:cs typeface="Intel Clear"/>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249877291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D687B-A081-4901-BB82-0714E3FDACAE}" type="datetimeFigureOut">
              <a:rPr lang="en-US" smtClean="0">
                <a:solidFill>
                  <a:prstClr val="black">
                    <a:tint val="75000"/>
                  </a:prstClr>
                </a:solidFill>
              </a:rPr>
              <a:pPr/>
              <a:t>12/3/2018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F6231E-B8D7-45C9-85E3-CC1C9EFCBB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7285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VS_PPT_16-9_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0" y="4407211"/>
            <a:ext cx="12192000" cy="2450788"/>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0" y="4839794"/>
            <a:ext cx="12192000" cy="770705"/>
          </a:xfrm>
        </p:spPr>
        <p:txBody>
          <a:bodyPr/>
          <a:lstStyle>
            <a:lvl1pPr algn="ctr">
              <a:defRPr sz="4667">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 y="5760835"/>
            <a:ext cx="12191999" cy="661061"/>
          </a:xfrm>
        </p:spPr>
        <p:txBody>
          <a:bodyPr>
            <a:normAutofit/>
          </a:bodyPr>
          <a:lstStyle>
            <a:lvl1pPr marL="0" indent="0" algn="ctr">
              <a:buNone/>
              <a:defRPr sz="2667">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9568" y="1272146"/>
            <a:ext cx="3535587" cy="2304751"/>
          </a:xfrm>
          <a:prstGeom prst="rect">
            <a:avLst/>
          </a:prstGeom>
        </p:spPr>
      </p:pic>
    </p:spTree>
    <p:extLst>
      <p:ext uri="{BB962C8B-B14F-4D97-AF65-F5344CB8AC3E}">
        <p14:creationId xmlns:p14="http://schemas.microsoft.com/office/powerpoint/2010/main" val="2933996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OVS_PPT_16-9_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2145097"/>
            <a:ext cx="12192000" cy="2908016"/>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5" name="Title 1"/>
          <p:cNvSpPr>
            <a:spLocks noGrp="1"/>
          </p:cNvSpPr>
          <p:nvPr>
            <p:ph type="ctrTitle"/>
          </p:nvPr>
        </p:nvSpPr>
        <p:spPr>
          <a:xfrm>
            <a:off x="5089287" y="2856917"/>
            <a:ext cx="7090315" cy="932553"/>
          </a:xfrm>
        </p:spPr>
        <p:txBody>
          <a:bodyPr/>
          <a:lstStyle>
            <a:lvl1pPr algn="l">
              <a:defRPr>
                <a:solidFill>
                  <a:schemeClr val="bg1"/>
                </a:solidFill>
                <a:latin typeface="Arial"/>
                <a:cs typeface="Arial"/>
              </a:defRPr>
            </a:lvl1pPr>
          </a:lstStyle>
          <a:p>
            <a:r>
              <a:rPr lang="en-US" smtClean="0"/>
              <a:t>Click to edit Master title style</a:t>
            </a:r>
            <a:endParaRPr lang="en-US" dirty="0"/>
          </a:p>
        </p:txBody>
      </p:sp>
      <p:sp>
        <p:nvSpPr>
          <p:cNvPr id="6" name="Subtitle 2"/>
          <p:cNvSpPr>
            <a:spLocks noGrp="1"/>
          </p:cNvSpPr>
          <p:nvPr>
            <p:ph type="subTitle" idx="1"/>
          </p:nvPr>
        </p:nvSpPr>
        <p:spPr>
          <a:xfrm>
            <a:off x="5131356" y="3789469"/>
            <a:ext cx="7090315" cy="585528"/>
          </a:xfrm>
        </p:spPr>
        <p:txBody>
          <a:bodyPr>
            <a:normAutofit/>
          </a:bodyPr>
          <a:lstStyle>
            <a:lvl1pPr marL="0" indent="0" algn="l">
              <a:buNone/>
              <a:defRPr sz="2133">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968" y="2775801"/>
            <a:ext cx="2423640" cy="1579904"/>
          </a:xfrm>
          <a:prstGeom prst="rect">
            <a:avLst/>
          </a:prstGeom>
        </p:spPr>
      </p:pic>
    </p:spTree>
    <p:extLst>
      <p:ext uri="{BB962C8B-B14F-4D97-AF65-F5344CB8AC3E}">
        <p14:creationId xmlns:p14="http://schemas.microsoft.com/office/powerpoint/2010/main" val="3607887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72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63136" y="6432516"/>
            <a:ext cx="2844800" cy="365125"/>
          </a:xfrm>
          <a:prstGeom prst="rect">
            <a:avLst/>
          </a:prstGeom>
        </p:spPr>
        <p:txBody>
          <a:bodyPr/>
          <a:lstStyle/>
          <a:p>
            <a:fld id="{0567B9A6-4518-4597-98CF-BF5CE30FF917}" type="slidenum">
              <a:rPr lang="en-US" smtClean="0"/>
              <a:t>‹#›</a:t>
            </a:fld>
            <a:endParaRPr lang="en-US" dirty="0"/>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7" y="1604439"/>
            <a:ext cx="10970683" cy="4567767"/>
          </a:xfrm>
        </p:spPr>
        <p:txBody>
          <a:bodyPr/>
          <a:lstStyle>
            <a:lvl1pPr>
              <a:defRPr>
                <a:solidFill>
                  <a:srgbClr val="0071C5"/>
                </a:solidFill>
              </a:defRPr>
            </a:lvl1pPr>
            <a:lvl2pPr>
              <a:defRPr sz="2400"/>
            </a:lvl2pPr>
            <a:lvl3pPr>
              <a:defRPr sz="2400"/>
            </a:lvl3pPr>
            <a:lvl4pPr>
              <a:defRPr sz="2133"/>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93962294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163136" y="6432516"/>
            <a:ext cx="2844800" cy="365125"/>
          </a:xfrm>
          <a:prstGeom prst="rect">
            <a:avLst/>
          </a:prstGeom>
        </p:spPr>
        <p:txBody>
          <a:bodyPr/>
          <a:lstStyle/>
          <a:p>
            <a:fld id="{0567B9A6-4518-4597-98CF-BF5CE30FF917}" type="slidenum">
              <a:rPr lang="en-US" smtClean="0"/>
              <a:t>‹#›</a:t>
            </a:fld>
            <a:endParaRPr lang="en-US" dirty="0"/>
          </a:p>
        </p:txBody>
      </p:sp>
      <p:sp>
        <p:nvSpPr>
          <p:cNvPr id="6"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6863354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67B9A6-4518-4597-98CF-BF5CE30FF917}" type="slidenum">
              <a:rPr lang="en-US" smtClean="0"/>
              <a:t>‹#›</a:t>
            </a:fld>
            <a:endParaRPr lang="en-US" dirty="0"/>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607487" y="1604439"/>
            <a:ext cx="10970683" cy="4567767"/>
          </a:xfrm>
        </p:spPr>
        <p:txBody>
          <a:bodyPr/>
          <a:lstStyle>
            <a:lvl1pPr>
              <a:defRPr>
                <a:solidFill>
                  <a:srgbClr val="0071C5"/>
                </a:solidFill>
              </a:defRPr>
            </a:lvl1pPr>
            <a:lvl2pPr>
              <a:defRPr sz="2400"/>
            </a:lvl2pPr>
            <a:lvl3pPr>
              <a:defRPr sz="2400"/>
            </a:lvl3pPr>
            <a:lvl4pPr>
              <a:defRPr sz="2133"/>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998692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567B9A6-4518-4597-98CF-BF5CE30FF917}" type="slidenum">
              <a:rPr lang="en-US" smtClean="0"/>
              <a:t>‹#›</a:t>
            </a:fld>
            <a:endParaRPr lang="en-US" dirty="0"/>
          </a:p>
        </p:txBody>
      </p:sp>
      <p:sp>
        <p:nvSpPr>
          <p:cNvPr id="15" name="Content Placeholder 2"/>
          <p:cNvSpPr>
            <a:spLocks noGrp="1"/>
          </p:cNvSpPr>
          <p:nvPr>
            <p:ph sz="half" idx="1" hasCustomPrompt="1"/>
          </p:nvPr>
        </p:nvSpPr>
        <p:spPr>
          <a:xfrm>
            <a:off x="607485" y="1604438"/>
            <a:ext cx="5342468" cy="4567767"/>
          </a:xfrm>
        </p:spPr>
        <p:txBody>
          <a:bodyPr vert="horz" lIns="0" tIns="0" rIns="0" bIns="0" rtlCol="0">
            <a:noAutofit/>
          </a:bodyPr>
          <a:lstStyle>
            <a:lvl1pPr>
              <a:defRPr lang="en-US" dirty="0" smtClean="0"/>
            </a:lvl1pPr>
            <a:lvl2pPr>
              <a:defRPr lang="en-US" dirty="0" smtClean="0"/>
            </a:lvl2pPr>
            <a:lvl3pPr>
              <a:defRPr lang="en-US" sz="1867"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6441021" y="1257907"/>
            <a:ext cx="4241497" cy="2227933"/>
          </a:xfrm>
          <a:solidFill>
            <a:schemeClr val="bg2">
              <a:lumMod val="60000"/>
              <a:lumOff val="40000"/>
            </a:schemeClr>
          </a:solidFill>
        </p:spPr>
        <p:txBody>
          <a:bodyPr/>
          <a:lstStyle>
            <a:lvl1pPr>
              <a:defRPr sz="2400">
                <a:latin typeface="Intel Clear"/>
              </a:defRPr>
            </a:lvl1pPr>
          </a:lstStyle>
          <a:p>
            <a:r>
              <a:rPr lang="en-US" sz="1467" dirty="0" smtClean="0">
                <a:latin typeface="Arial"/>
              </a:rPr>
              <a:t>Click icon to add picture</a:t>
            </a:r>
            <a:endParaRPr lang="en-US" sz="1467" dirty="0">
              <a:latin typeface="Arial"/>
            </a:endParaRPr>
          </a:p>
        </p:txBody>
      </p:sp>
      <p:sp>
        <p:nvSpPr>
          <p:cNvPr id="10" name="Picture Placeholder 8"/>
          <p:cNvSpPr>
            <a:spLocks noGrp="1"/>
          </p:cNvSpPr>
          <p:nvPr>
            <p:ph type="pic" sz="quarter" idx="14"/>
          </p:nvPr>
        </p:nvSpPr>
        <p:spPr>
          <a:xfrm>
            <a:off x="6441021" y="3791863"/>
            <a:ext cx="4241497" cy="2227933"/>
          </a:xfrm>
          <a:solidFill>
            <a:schemeClr val="bg2">
              <a:lumMod val="60000"/>
              <a:lumOff val="40000"/>
            </a:schemeClr>
          </a:solidFill>
        </p:spPr>
        <p:txBody>
          <a:bodyPr/>
          <a:lstStyle>
            <a:lvl1pPr>
              <a:defRPr sz="2400">
                <a:latin typeface="Intel Clear"/>
              </a:defRPr>
            </a:lvl1pPr>
          </a:lstStyle>
          <a:p>
            <a:r>
              <a:rPr lang="en-US" sz="1467" dirty="0" smtClean="0">
                <a:latin typeface="Arial"/>
              </a:rPr>
              <a:t>Click icon to add picture</a:t>
            </a:r>
            <a:endParaRPr lang="en-US" sz="1467" dirty="0">
              <a:latin typeface="Arial"/>
            </a:endParaRPr>
          </a:p>
        </p:txBody>
      </p:sp>
    </p:spTree>
    <p:extLst>
      <p:ext uri="{BB962C8B-B14F-4D97-AF65-F5344CB8AC3E}">
        <p14:creationId xmlns:p14="http://schemas.microsoft.com/office/powerpoint/2010/main" val="314020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567B9A6-4518-4597-98CF-BF5CE30FF917}" type="slidenum">
              <a:rPr lang="en-US" smtClean="0"/>
              <a:t>‹#›</a:t>
            </a:fld>
            <a:endParaRPr lang="en-US" dirty="0"/>
          </a:p>
        </p:txBody>
      </p:sp>
      <p:sp>
        <p:nvSpPr>
          <p:cNvPr id="15" name="Content Placeholder 2"/>
          <p:cNvSpPr>
            <a:spLocks noGrp="1"/>
          </p:cNvSpPr>
          <p:nvPr>
            <p:ph sz="half" idx="1" hasCustomPrompt="1"/>
          </p:nvPr>
        </p:nvSpPr>
        <p:spPr>
          <a:xfrm>
            <a:off x="607485" y="1604438"/>
            <a:ext cx="5342468" cy="4567767"/>
          </a:xfrm>
        </p:spPr>
        <p:txBody>
          <a:bodyPr vert="horz" lIns="0" tIns="0" rIns="0" bIns="0" rtlCol="0">
            <a:noAutofit/>
          </a:bodyPr>
          <a:lstStyle>
            <a:lvl1pPr>
              <a:defRPr lang="en-US" dirty="0" smtClean="0"/>
            </a:lvl1pPr>
            <a:lvl2pPr>
              <a:defRPr lang="en-US" dirty="0" smtClean="0"/>
            </a:lvl2pPr>
            <a:lvl3pPr>
              <a:defRPr lang="en-US" sz="1867"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6237817" y="1604438"/>
            <a:ext cx="5340352" cy="4567767"/>
          </a:xfrm>
        </p:spPr>
        <p:txBody>
          <a:bodyPr vert="horz" lIns="0" tIns="0" rIns="0" bIns="0" rtlCol="0">
            <a:noAutofit/>
          </a:bodyPr>
          <a:lstStyle>
            <a:lvl1pPr>
              <a:defRPr lang="en-US" dirty="0" smtClean="0"/>
            </a:lvl1pPr>
            <a:lvl2pPr>
              <a:defRPr lang="en-US" dirty="0" smtClean="0"/>
            </a:lvl2pPr>
            <a:lvl3pPr>
              <a:defRPr lang="en-US" sz="1867"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8016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7" y="1604439"/>
            <a:ext cx="10970684" cy="4567767"/>
          </a:xfrm>
        </p:spPr>
        <p:txBody>
          <a:bodyPr anchor="ctr" anchorCtr="0"/>
          <a:lstStyle>
            <a:lvl1pPr marL="253980" indent="-253980">
              <a:defRPr sz="4800" b="1" baseline="0">
                <a:solidFill>
                  <a:schemeClr val="accent2"/>
                </a:solidFill>
                <a:latin typeface="+mn-lt"/>
                <a:cs typeface="Intel Clear"/>
              </a:defRPr>
            </a:lvl1pPr>
            <a:lvl2pPr marL="556642" indent="-300544">
              <a:buFont typeface="Intel Clear" pitchFamily="34" charset="0"/>
              <a:buChar char="–"/>
              <a:defRPr sz="1600" baseline="0">
                <a:latin typeface="+mn-lt"/>
                <a:cs typeface="Intel Clear" panose="020B0604020203020204" pitchFamily="34" charset="0"/>
              </a:defRPr>
            </a:lvl2pPr>
            <a:lvl3pPr marL="914332" indent="-304778">
              <a:buFont typeface="Intel Clear" pitchFamily="34" charset="0"/>
              <a:buChar char="–"/>
              <a:defRPr sz="1600">
                <a:latin typeface="+mn-lt"/>
              </a:defRPr>
            </a:lvl3pPr>
            <a:lvl4pPr>
              <a:buFont typeface="Intel Clear" pitchFamily="34" charset="0"/>
              <a:buChar char="–"/>
              <a:defRPr sz="1467">
                <a:latin typeface="+mn-lt"/>
              </a:defRPr>
            </a:lvl4pPr>
            <a:lvl5pPr>
              <a:buFont typeface="Intel Clear" pitchFamily="34" charset="0"/>
              <a:buChar char="–"/>
              <a:defRPr sz="1401">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567B9A6-4518-4597-98CF-BF5CE30FF917}" type="slidenum">
              <a:rPr lang="en-US" smtClean="0"/>
              <a:t>‹#›</a:t>
            </a:fld>
            <a:endParaRPr lang="en-US" dirty="0"/>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0514488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5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9163136" y="6432516"/>
            <a:ext cx="2844800" cy="365125"/>
          </a:xfrm>
        </p:spPr>
        <p:txBody>
          <a:bodyPr/>
          <a:lstStyle/>
          <a:p>
            <a:fld id="{0567B9A6-4518-4597-98CF-BF5CE30FF917}" type="slidenum">
              <a:rPr lang="en-US" smtClean="0"/>
              <a:t>‹#›</a:t>
            </a:fld>
            <a:endParaRPr lang="en-US" dirty="0"/>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36242247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3432175"/>
            <a:ext cx="12192000" cy="2926292"/>
          </a:xfrm>
          <a:solidFill>
            <a:schemeClr val="bg2">
              <a:lumMod val="60000"/>
              <a:lumOff val="40000"/>
            </a:schemeClr>
          </a:solidFill>
        </p:spPr>
        <p:txBody>
          <a:bodyPr/>
          <a:lstStyle>
            <a:lvl1pPr marL="0" marR="0" indent="0" algn="l" defTabSz="60955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p:spPr>
        <p:txBody>
          <a:bodyPr/>
          <a:lstStyle/>
          <a:p>
            <a:fld id="{0567B9A6-4518-4597-98CF-BF5CE30FF917}" type="slidenum">
              <a:rPr lang="en-US" smtClean="0"/>
              <a:t>‹#›</a:t>
            </a:fld>
            <a:endParaRPr lang="en-US" dirty="0"/>
          </a:p>
        </p:txBody>
      </p:sp>
      <p:sp>
        <p:nvSpPr>
          <p:cNvPr id="18" name="Content Placeholder 2"/>
          <p:cNvSpPr>
            <a:spLocks noGrp="1"/>
          </p:cNvSpPr>
          <p:nvPr>
            <p:ph sz="half" idx="1" hasCustomPrompt="1"/>
          </p:nvPr>
        </p:nvSpPr>
        <p:spPr>
          <a:xfrm>
            <a:off x="607485" y="1604433"/>
            <a:ext cx="5342468" cy="1745720"/>
          </a:xfrm>
        </p:spPr>
        <p:txBody>
          <a:bodyPr vert="horz" lIns="0" tIns="0" rIns="0" bIns="0" rtlCol="0">
            <a:noAutofit/>
          </a:bodyPr>
          <a:lstStyle>
            <a:lvl1pPr>
              <a:defRPr lang="en-US" dirty="0" smtClean="0"/>
            </a:lvl1pPr>
            <a:lvl2pPr>
              <a:defRPr lang="en-US" dirty="0" smtClean="0"/>
            </a:lvl2pPr>
            <a:lvl3pPr>
              <a:defRPr lang="en-US" sz="1867"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6237817" y="1604433"/>
            <a:ext cx="5340352" cy="1745720"/>
          </a:xfrm>
        </p:spPr>
        <p:txBody>
          <a:bodyPr vert="horz" lIns="0" tIns="0" rIns="0" bIns="0" rtlCol="0">
            <a:noAutofit/>
          </a:bodyPr>
          <a:lstStyle>
            <a:lvl1pPr>
              <a:defRPr lang="en-US" dirty="0" smtClean="0"/>
            </a:lvl1pPr>
            <a:lvl2pPr>
              <a:defRPr lang="en-US" dirty="0" smtClean="0"/>
            </a:lvl2pPr>
            <a:lvl3pPr>
              <a:defRPr lang="en-US" sz="1867" dirty="0" smtClean="0"/>
            </a:lvl3pPr>
            <a:lvl4pPr>
              <a:defRPr lang="en-US" sz="1600" dirty="0" smtClean="0"/>
            </a:lvl4pPr>
            <a:lvl5pPr>
              <a:defRPr lang="en-US" sz="16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p:nvSpPr>
        <p:spPr>
          <a:xfrm>
            <a:off x="1345987" y="6634399"/>
            <a:ext cx="184731" cy="297454"/>
          </a:xfrm>
          <a:prstGeom prst="rect">
            <a:avLst/>
          </a:prstGeom>
          <a:noFill/>
        </p:spPr>
        <p:txBody>
          <a:bodyPr wrap="none" rtlCol="0">
            <a:spAutoFit/>
          </a:bodyPr>
          <a:lstStyle/>
          <a:p>
            <a:endParaRPr lang="en-US" sz="1333" dirty="0" smtClean="0">
              <a:solidFill>
                <a:schemeClr val="tx2"/>
              </a:solidFill>
              <a:cs typeface="Intel Clear"/>
            </a:endParaRPr>
          </a:p>
        </p:txBody>
      </p:sp>
      <p:sp>
        <p:nvSpPr>
          <p:cNvPr id="10"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3624012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8.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116" y="6345936"/>
            <a:ext cx="12192000" cy="512064"/>
          </a:xfrm>
          <a:prstGeom prst="rect">
            <a:avLst/>
          </a:prstGeom>
          <a:gradFill flip="none" rotWithShape="1">
            <a:gsLst>
              <a:gs pos="0">
                <a:schemeClr val="tx2"/>
              </a:gs>
              <a:gs pos="5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p:cNvSpPr/>
          <p:nvPr/>
        </p:nvSpPr>
        <p:spPr>
          <a:xfrm>
            <a:off x="605369" y="6549830"/>
            <a:ext cx="2274662" cy="164212"/>
          </a:xfrm>
          <a:prstGeom prst="rect">
            <a:avLst/>
          </a:prstGeom>
        </p:spPr>
        <p:txBody>
          <a:bodyPr wrap="none" lIns="0" tIns="0" rIns="0" bIns="0">
            <a:spAutoFit/>
          </a:bodyPr>
          <a:lstStyle/>
          <a:p>
            <a:pPr algn="l" rtl="0"/>
            <a:r>
              <a:rPr lang="en-US" sz="1067" b="0" i="0" u="none" strike="noStrike" kern="1200" baseline="0" dirty="0" smtClean="0">
                <a:solidFill>
                  <a:schemeClr val="bg1"/>
                </a:solidFill>
                <a:latin typeface="+mn-lt"/>
                <a:ea typeface="+mn-ea"/>
                <a:cs typeface="Intel Clear"/>
              </a:rPr>
              <a:t>Intel Confidential – Internal Use Only</a:t>
            </a:r>
          </a:p>
        </p:txBody>
      </p:sp>
      <p:pic>
        <p:nvPicPr>
          <p:cNvPr id="11" name="Picture 2" descr="\\.psf\Home\Desktop\Intel.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0986554" y="6440791"/>
            <a:ext cx="485781" cy="3201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1624737"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607487" y="1604439"/>
            <a:ext cx="10970683" cy="4567767"/>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9163136" y="6432516"/>
            <a:ext cx="2844800" cy="365125"/>
          </a:xfrm>
          <a:prstGeom prst="rect">
            <a:avLst/>
          </a:prstGeom>
        </p:spPr>
        <p:txBody>
          <a:bodyPr vert="horz" lIns="0" tIns="0" rIns="0" bIns="0" rtlCol="0" anchor="ctr"/>
          <a:lstStyle>
            <a:lvl1pPr algn="r">
              <a:defRPr sz="1067">
                <a:solidFill>
                  <a:schemeClr val="bg1"/>
                </a:solidFill>
                <a:latin typeface="+mn-lt"/>
                <a:cs typeface="Intel Clear"/>
              </a:defRPr>
            </a:lvl1pPr>
          </a:lstStyle>
          <a:p>
            <a:fld id="{0567B9A6-4518-4597-98CF-BF5CE30FF917}" type="slidenum">
              <a:rPr lang="en-US" smtClean="0"/>
              <a:t>‹#›</a:t>
            </a:fld>
            <a:endParaRPr lang="en-US" dirty="0"/>
          </a:p>
        </p:txBody>
      </p:sp>
      <p:sp>
        <p:nvSpPr>
          <p:cNvPr id="4" name="TextBox 3"/>
          <p:cNvSpPr txBox="1"/>
          <p:nvPr/>
        </p:nvSpPr>
        <p:spPr>
          <a:xfrm>
            <a:off x="5182210" y="6520702"/>
            <a:ext cx="1810047" cy="220132"/>
          </a:xfrm>
          <a:prstGeom prst="rect">
            <a:avLst/>
          </a:prstGeom>
          <a:noFill/>
        </p:spPr>
        <p:txBody>
          <a:bodyPr vert="horz" wrap="square" lIns="0" tIns="0" rIns="0" bIns="0" rtlCol="0">
            <a:no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Network Platforms Group</a:t>
            </a:r>
          </a:p>
          <a:p>
            <a:endParaRPr lang="en-US" sz="1200" dirty="0" smtClean="0">
              <a:solidFill>
                <a:schemeClr val="bg1"/>
              </a:solidFill>
            </a:endParaRPr>
          </a:p>
        </p:txBody>
      </p:sp>
    </p:spTree>
    <p:extLst>
      <p:ext uri="{BB962C8B-B14F-4D97-AF65-F5344CB8AC3E}">
        <p14:creationId xmlns:p14="http://schemas.microsoft.com/office/powerpoint/2010/main" val="3810887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txStyles>
    <p:titleStyle>
      <a:lvl1pPr algn="l" defTabSz="609555" rtl="0" eaLnBrk="1" latinLnBrk="0" hangingPunct="1">
        <a:lnSpc>
          <a:spcPct val="100000"/>
        </a:lnSpc>
        <a:spcBef>
          <a:spcPct val="0"/>
        </a:spcBef>
        <a:buNone/>
        <a:defRPr sz="3733" b="0" i="0" kern="1200" spc="0" baseline="0">
          <a:solidFill>
            <a:srgbClr val="003C71"/>
          </a:solidFill>
          <a:latin typeface="Intel Clear"/>
          <a:ea typeface="Intel Clear"/>
          <a:cs typeface="Intel Clear"/>
        </a:defRPr>
      </a:lvl1pPr>
    </p:titleStyle>
    <p:bodyStyle>
      <a:lvl1pPr marL="0" indent="0" algn="l" defTabSz="60955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44" indent="-300544" algn="l" defTabSz="609555" rtl="0" eaLnBrk="1" latinLnBrk="0" hangingPunct="1">
        <a:spcBef>
          <a:spcPts val="1600"/>
        </a:spcBef>
        <a:buFont typeface="Wingdings" charset="2"/>
        <a:buChar char="§"/>
        <a:defRPr sz="2133" kern="1200" baseline="0">
          <a:solidFill>
            <a:srgbClr val="003C71"/>
          </a:solidFill>
          <a:latin typeface="+mn-lt"/>
          <a:ea typeface="+mn-ea"/>
          <a:cs typeface="Intel Clear" panose="020B0604020203020204" pitchFamily="34" charset="0"/>
        </a:defRPr>
      </a:lvl2pPr>
      <a:lvl3pPr marL="761944" indent="-304778" algn="l" defTabSz="609555" rtl="0" eaLnBrk="1" latinLnBrk="0" hangingPunct="1">
        <a:spcBef>
          <a:spcPts val="1067"/>
        </a:spcBef>
        <a:buFont typeface="Intel Clear" panose="020B0604020203020204" pitchFamily="34" charset="0"/>
        <a:buChar char="–"/>
        <a:defRPr sz="2133" kern="1200">
          <a:solidFill>
            <a:srgbClr val="003C71"/>
          </a:solidFill>
          <a:latin typeface="+mn-lt"/>
          <a:ea typeface="+mn-ea"/>
          <a:cs typeface="Intel Clear" panose="020B0604020203020204" pitchFamily="34" charset="0"/>
        </a:defRPr>
      </a:lvl3pPr>
      <a:lvl4pPr marL="1293186" indent="-304778" algn="l" defTabSz="609555" rtl="0" eaLnBrk="1" latinLnBrk="0" hangingPunct="1">
        <a:spcBef>
          <a:spcPct val="20000"/>
        </a:spcBef>
        <a:buFont typeface="Arial"/>
        <a:buChar char="–"/>
        <a:defRPr sz="1867" kern="1200">
          <a:solidFill>
            <a:srgbClr val="003C71"/>
          </a:solidFill>
          <a:latin typeface="+mn-lt"/>
          <a:ea typeface="+mn-ea"/>
          <a:cs typeface="Intel Clear" panose="020B0604020203020204" pitchFamily="34" charset="0"/>
        </a:defRPr>
      </a:lvl4pPr>
      <a:lvl5pPr marL="1758819" indent="-304778" algn="l" defTabSz="609555" rtl="0" eaLnBrk="1" latinLnBrk="0" hangingPunct="1">
        <a:spcBef>
          <a:spcPct val="20000"/>
        </a:spcBef>
        <a:buFont typeface="Intel Clear" panose="020B0604020203020204" pitchFamily="34" charset="0"/>
        <a:buChar char="–"/>
        <a:defRPr sz="1867" kern="1200">
          <a:solidFill>
            <a:srgbClr val="003C71"/>
          </a:solidFill>
          <a:latin typeface="+mn-lt"/>
          <a:ea typeface="+mn-ea"/>
          <a:cs typeface="Intel Clear" panose="020B0604020203020204" pitchFamily="34" charset="0"/>
        </a:defRPr>
      </a:lvl5pPr>
      <a:lvl6pPr marL="3352548" indent="-304778"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8"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8"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8"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08"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5"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57AD687B-A081-4901-BB82-0714E3FDACAE}" type="datetimeFigureOut">
              <a:rPr lang="en-US" smtClean="0">
                <a:solidFill>
                  <a:prstClr val="black">
                    <a:tint val="75000"/>
                  </a:prstClr>
                </a:solidFill>
              </a:rPr>
              <a:pPr defTabSz="914377"/>
              <a:t>12/3/2018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36F6231E-B8D7-45C9-85E3-CC1C9EFCBBE8}"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38935404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83433"/>
            <a:ext cx="10972800" cy="48427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OVS_PPT_16-9_Background.jpg"/>
          <p:cNvPicPr>
            <a:picLocks noChangeAspect="1"/>
          </p:cNvPicPr>
          <p:nvPr/>
        </p:nvPicPr>
        <p:blipFill rotWithShape="1">
          <a:blip r:embed="rId7">
            <a:extLst>
              <a:ext uri="{28A0092B-C50C-407E-A947-70E740481C1C}">
                <a14:useLocalDpi xmlns:a14="http://schemas.microsoft.com/office/drawing/2010/main" val="0"/>
              </a:ext>
            </a:extLst>
          </a:blip>
          <a:srcRect t="40564" b="45440"/>
          <a:stretch/>
        </p:blipFill>
        <p:spPr>
          <a:xfrm>
            <a:off x="0" y="0"/>
            <a:ext cx="12192000" cy="959877"/>
          </a:xfrm>
          <a:prstGeom prst="rect">
            <a:avLst/>
          </a:prstGeom>
        </p:spPr>
      </p:pic>
      <p:sp>
        <p:nvSpPr>
          <p:cNvPr id="8" name="Rectangle 7"/>
          <p:cNvSpPr/>
          <p:nvPr/>
        </p:nvSpPr>
        <p:spPr>
          <a:xfrm>
            <a:off x="0" y="6363232"/>
            <a:ext cx="12192000" cy="505553"/>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2" name="Title Placeholder 1"/>
          <p:cNvSpPr>
            <a:spLocks noGrp="1"/>
          </p:cNvSpPr>
          <p:nvPr>
            <p:ph type="title"/>
          </p:nvPr>
        </p:nvSpPr>
        <p:spPr>
          <a:xfrm>
            <a:off x="609600" y="274640"/>
            <a:ext cx="10972800" cy="480321"/>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44717618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defTabSz="609585" rtl="0" eaLnBrk="1" latinLnBrk="0" hangingPunct="1">
        <a:spcBef>
          <a:spcPct val="0"/>
        </a:spcBef>
        <a:buNone/>
        <a:defRPr sz="3733" kern="1200">
          <a:solidFill>
            <a:srgbClr val="FFFFFF"/>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hyperlink" Target="http://www.intel.com/" TargetMode="Externa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Enabling TSO in </a:t>
            </a:r>
            <a:r>
              <a:rPr lang="en-IE" dirty="0" err="1" smtClean="0"/>
              <a:t>OvS</a:t>
            </a:r>
            <a:r>
              <a:rPr lang="en-IE" dirty="0" smtClean="0"/>
              <a:t>-DPDK</a:t>
            </a:r>
            <a:endParaRPr lang="en-US" dirty="0"/>
          </a:p>
        </p:txBody>
      </p:sp>
      <p:sp>
        <p:nvSpPr>
          <p:cNvPr id="5" name="Subtitle 4"/>
          <p:cNvSpPr>
            <a:spLocks noGrp="1"/>
          </p:cNvSpPr>
          <p:nvPr>
            <p:ph type="subTitle" idx="1"/>
          </p:nvPr>
        </p:nvSpPr>
        <p:spPr/>
        <p:txBody>
          <a:bodyPr>
            <a:normAutofit fontScale="70000" lnSpcReduction="20000"/>
          </a:bodyPr>
          <a:lstStyle/>
          <a:p>
            <a:r>
              <a:rPr lang="en-IE" smtClean="0"/>
              <a:t>Tiago Lam</a:t>
            </a:r>
            <a:endParaRPr lang="en-US" dirty="0" smtClean="0"/>
          </a:p>
          <a:p>
            <a:r>
              <a:rPr lang="en-US" smtClean="0"/>
              <a:t> Intel</a:t>
            </a:r>
            <a:endParaRPr lang="en-US" dirty="0"/>
          </a:p>
        </p:txBody>
      </p:sp>
      <p:sp>
        <p:nvSpPr>
          <p:cNvPr id="6" name="TextBox 5"/>
          <p:cNvSpPr txBox="1"/>
          <p:nvPr/>
        </p:nvSpPr>
        <p:spPr>
          <a:xfrm>
            <a:off x="3258590" y="3646517"/>
            <a:ext cx="5837853" cy="461665"/>
          </a:xfrm>
          <a:prstGeom prst="rect">
            <a:avLst/>
          </a:prstGeom>
          <a:noFill/>
        </p:spPr>
        <p:txBody>
          <a:bodyPr wrap="square" rtlCol="0">
            <a:spAutoFit/>
          </a:bodyPr>
          <a:lstStyle/>
          <a:p>
            <a:r>
              <a:rPr lang="en-US" sz="2400" dirty="0">
                <a:solidFill>
                  <a:schemeClr val="bg1"/>
                </a:solidFill>
                <a:latin typeface="Arial" charset="0"/>
                <a:ea typeface="Arial" charset="0"/>
                <a:cs typeface="Arial" charset="0"/>
              </a:rPr>
              <a:t>December 5th-6th, 2018  | San Jose, CA</a:t>
            </a:r>
          </a:p>
        </p:txBody>
      </p:sp>
    </p:spTree>
    <p:extLst>
      <p:ext uri="{BB962C8B-B14F-4D97-AF65-F5344CB8AC3E}">
        <p14:creationId xmlns:p14="http://schemas.microsoft.com/office/powerpoint/2010/main" val="3519177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for multi-segment mbufs</a:t>
            </a:r>
            <a:endParaRPr lang="en-US" dirty="0"/>
          </a:p>
        </p:txBody>
      </p:sp>
      <p:sp>
        <p:nvSpPr>
          <p:cNvPr id="3" name="Content Placeholder 2"/>
          <p:cNvSpPr>
            <a:spLocks noGrp="1"/>
          </p:cNvSpPr>
          <p:nvPr>
            <p:ph idx="1"/>
          </p:nvPr>
        </p:nvSpPr>
        <p:spPr/>
        <p:txBody>
          <a:bodyPr>
            <a:normAutofit/>
          </a:bodyPr>
          <a:lstStyle/>
          <a:p>
            <a:pPr marL="110058" indent="-342900">
              <a:buFont typeface="Arial" panose="020B0604020202020204" pitchFamily="34" charset="0"/>
              <a:buChar char="•"/>
            </a:pPr>
            <a:r>
              <a:rPr lang="en-IE" sz="2650" dirty="0" err="1" smtClean="0"/>
              <a:t>Mbufs</a:t>
            </a:r>
            <a:r>
              <a:rPr lang="en-IE" sz="2650" dirty="0" smtClean="0"/>
              <a:t> allocated </a:t>
            </a:r>
            <a:r>
              <a:rPr lang="en-IE" sz="2650" dirty="0"/>
              <a:t>with </a:t>
            </a:r>
            <a:r>
              <a:rPr lang="en-IE" sz="2650" dirty="0" smtClean="0"/>
              <a:t>a default size (2k);</a:t>
            </a:r>
          </a:p>
          <a:p>
            <a:pPr marL="110058" indent="-342900">
              <a:buFont typeface="Arial" panose="020B0604020202020204" pitchFamily="34" charset="0"/>
              <a:buChar char="•"/>
            </a:pPr>
            <a:r>
              <a:rPr lang="en-IE" sz="2650" dirty="0"/>
              <a:t>C</a:t>
            </a:r>
            <a:r>
              <a:rPr lang="en-IE" sz="2650" dirty="0" smtClean="0"/>
              <a:t>hained together if needed to hold bigger packets;</a:t>
            </a:r>
          </a:p>
          <a:p>
            <a:pPr marL="643444" lvl="1" indent="-342900">
              <a:buFont typeface="Arial" panose="020B0604020202020204" pitchFamily="34" charset="0"/>
              <a:buChar char="•"/>
            </a:pPr>
            <a:endParaRPr lang="en-IE" sz="2650" dirty="0"/>
          </a:p>
          <a:p>
            <a:pPr marL="643444" lvl="1" indent="-342900">
              <a:buFont typeface="Arial" panose="020B0604020202020204" pitchFamily="34" charset="0"/>
              <a:buChar char="•"/>
            </a:pPr>
            <a:endParaRPr lang="en-IE" sz="2650" dirty="0" smtClean="0"/>
          </a:p>
          <a:p>
            <a:pPr marL="643444" lvl="1" indent="-342900">
              <a:buFont typeface="Arial" panose="020B0604020202020204" pitchFamily="34" charset="0"/>
              <a:buChar char="•"/>
            </a:pPr>
            <a:endParaRPr lang="en-IE" sz="2650" dirty="0" smtClean="0"/>
          </a:p>
          <a:p>
            <a:pPr marL="643444" lvl="1" indent="-342900">
              <a:buFont typeface="Arial" panose="020B0604020202020204" pitchFamily="34" charset="0"/>
              <a:buChar char="•"/>
            </a:pPr>
            <a:endParaRPr lang="en-IE" sz="2650" dirty="0" smtClean="0"/>
          </a:p>
          <a:p>
            <a:pPr marL="110058" indent="-342900">
              <a:buFont typeface="Arial" panose="020B0604020202020204" pitchFamily="34" charset="0"/>
              <a:buChar char="•"/>
            </a:pPr>
            <a:r>
              <a:rPr lang="en-IE" sz="2650" dirty="0" smtClean="0"/>
              <a:t>Data is no longer held </a:t>
            </a:r>
          </a:p>
          <a:p>
            <a:pPr marL="0" indent="0">
              <a:buNone/>
            </a:pPr>
            <a:r>
              <a:rPr lang="en-IE" sz="2650" dirty="0" smtClean="0"/>
              <a:t>    contiguously in memory:</a:t>
            </a:r>
            <a:endParaRPr lang="en-US" sz="2650" dirty="0"/>
          </a:p>
        </p:txBody>
      </p:sp>
      <p:sp>
        <p:nvSpPr>
          <p:cNvPr id="4" name="TextBox 3"/>
          <p:cNvSpPr txBox="1"/>
          <p:nvPr/>
        </p:nvSpPr>
        <p:spPr>
          <a:xfrm>
            <a:off x="5431904" y="3963206"/>
            <a:ext cx="5906656" cy="1974041"/>
          </a:xfrm>
          <a:prstGeom prst="rect">
            <a:avLst/>
          </a:prstGeom>
          <a:noFill/>
          <a:ln w="12700">
            <a:noFill/>
          </a:ln>
        </p:spPr>
        <p:txBody>
          <a:bodyPr vert="horz" wrap="square" lIns="0" tIns="0" rIns="0" bIns="0" rtlCol="0">
            <a:noAutofit/>
          </a:bodyPr>
          <a:lstStyle/>
          <a:p>
            <a:r>
              <a:rPr lang="en-US" sz="1200" b="1" dirty="0">
                <a:solidFill>
                  <a:srgbClr val="FF0000"/>
                </a:solidFill>
                <a:latin typeface="Courier New" panose="02070309020205020404" pitchFamily="49" charset="0"/>
                <a:cs typeface="Courier New" panose="02070309020205020404" pitchFamily="49" charset="0"/>
              </a:rPr>
              <a:t>struct ip_header *ip</a:t>
            </a:r>
            <a:r>
              <a:rPr lang="en-US" sz="1200" b="1" dirty="0" smtClean="0">
                <a:solidFill>
                  <a:srgbClr val="FF0000"/>
                </a:solidFill>
                <a:latin typeface="Courier New" panose="02070309020205020404" pitchFamily="49" charset="0"/>
                <a:cs typeface="Courier New" panose="02070309020205020404" pitchFamily="49" charset="0"/>
              </a:rPr>
              <a:t>;</a:t>
            </a:r>
          </a:p>
          <a:p>
            <a:r>
              <a:rPr lang="en-IE" sz="1200" dirty="0" smtClean="0">
                <a:latin typeface="Courier New" panose="02070309020205020404" pitchFamily="49" charset="0"/>
                <a:cs typeface="Courier New" panose="02070309020205020404" pitchFamily="49" charset="0"/>
              </a:rPr>
              <a:t>…</a:t>
            </a:r>
          </a:p>
          <a:p>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if </a:t>
            </a:r>
            <a:r>
              <a:rPr lang="en-US" sz="1200" dirty="0">
                <a:latin typeface="Courier New" panose="02070309020205020404" pitchFamily="49" charset="0"/>
                <a:cs typeface="Courier New" panose="02070309020205020404" pitchFamily="49" charset="0"/>
              </a:rPr>
              <a:t>(OVS_UNLIKELY(!</a:t>
            </a:r>
            <a:r>
              <a:rPr lang="en-US" sz="1200" dirty="0" err="1" smtClean="0">
                <a:latin typeface="Courier New" panose="02070309020205020404" pitchFamily="49" charset="0"/>
                <a:cs typeface="Courier New" panose="02070309020205020404" pitchFamily="49" charset="0"/>
              </a:rPr>
              <a:t>dp_packet_ip_checksum_valid</a:t>
            </a:r>
            <a:r>
              <a:rPr lang="en-US" sz="1200" dirty="0" smtClean="0">
                <a:latin typeface="Courier New" panose="02070309020205020404" pitchFamily="49" charset="0"/>
                <a:cs typeface="Courier New" panose="02070309020205020404" pitchFamily="49" charset="0"/>
              </a:rPr>
              <a:t>(packet</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a:t>
            </a:r>
          </a:p>
          <a:p>
            <a:r>
              <a:rPr lang="en-IE" sz="1200" dirty="0" smtClean="0">
                <a:solidFill>
                  <a:srgbClr val="003C71"/>
                </a:solidFill>
                <a:latin typeface="Courier New" panose="02070309020205020404" pitchFamily="49" charset="0"/>
                <a:cs typeface="Courier New" panose="02070309020205020404" pitchFamily="49" charset="0"/>
              </a:rPr>
              <a:t>    </a:t>
            </a:r>
            <a:r>
              <a:rPr lang="en-IE" sz="1200" dirty="0" smtClean="0">
                <a:latin typeface="Courier New" panose="02070309020205020404" pitchFamily="49" charset="0"/>
                <a:cs typeface="Courier New" panose="02070309020205020404" pitchFamily="49" charset="0"/>
              </a:rPr>
              <a:t>if </a:t>
            </a:r>
            <a:r>
              <a:rPr lang="en-IE" sz="1200" dirty="0">
                <a:latin typeface="Courier New" panose="02070309020205020404" pitchFamily="49" charset="0"/>
                <a:cs typeface="Courier New" panose="02070309020205020404" pitchFamily="49" charset="0"/>
              </a:rPr>
              <a:t>(</a:t>
            </a:r>
            <a:r>
              <a:rPr lang="en-IE" sz="1200" b="1" dirty="0">
                <a:solidFill>
                  <a:srgbClr val="FF0000"/>
                </a:solidFill>
                <a:latin typeface="Courier New" panose="02070309020205020404" pitchFamily="49" charset="0"/>
                <a:cs typeface="Courier New" panose="02070309020205020404" pitchFamily="49" charset="0"/>
              </a:rPr>
              <a:t>csum(ip, IP_IHL(ip-&gt;ip_ihl_ver) * 4</a:t>
            </a:r>
            <a:r>
              <a:rPr lang="en-IE" sz="1200" dirty="0" smtClean="0">
                <a:latin typeface="Courier New" panose="02070309020205020404" pitchFamily="49" charset="0"/>
                <a:cs typeface="Courier New" panose="02070309020205020404" pitchFamily="49" charset="0"/>
              </a:rPr>
              <a:t>)) {</a:t>
            </a:r>
          </a:p>
          <a:p>
            <a:r>
              <a:rPr lang="en-IE" sz="1200" dirty="0" smtClean="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VLOG_WARN_RL</a:t>
            </a:r>
            <a:r>
              <a:rPr lang="en-US" sz="1200" dirty="0">
                <a:latin typeface="Courier New" panose="02070309020205020404" pitchFamily="49" charset="0"/>
                <a:cs typeface="Courier New" panose="02070309020205020404" pitchFamily="49" charset="0"/>
              </a:rPr>
              <a:t>(&amp;err_rl, "ip packet has invalid checksum</a:t>
            </a:r>
            <a:r>
              <a:rPr lang="en-US" sz="1200" dirty="0" smtClean="0">
                <a:latin typeface="Courier New" panose="02070309020205020404" pitchFamily="49" charset="0"/>
                <a:cs typeface="Courier New" panose="02070309020205020404" pitchFamily="49" charset="0"/>
              </a:rPr>
              <a:t>");</a:t>
            </a:r>
          </a:p>
          <a:p>
            <a:r>
              <a:rPr lang="en-IE" sz="1200" dirty="0" smtClean="0">
                <a:latin typeface="Courier New" panose="02070309020205020404" pitchFamily="49" charset="0"/>
                <a:cs typeface="Courier New" panose="02070309020205020404" pitchFamily="49" charset="0"/>
              </a:rPr>
              <a:t>        return NULL;</a:t>
            </a:r>
          </a:p>
          <a:p>
            <a:r>
              <a:rPr lang="en-IE" sz="1200" dirty="0" smtClean="0">
                <a:latin typeface="Courier New" panose="02070309020205020404" pitchFamily="49" charset="0"/>
                <a:cs typeface="Courier New" panose="02070309020205020404" pitchFamily="49" charset="0"/>
              </a:rPr>
              <a:t>    }</a:t>
            </a:r>
          </a:p>
          <a:p>
            <a:r>
              <a:rPr lang="en-IE" sz="1200" dirty="0" smtClean="0">
                <a:latin typeface="Courier New" panose="02070309020205020404" pitchFamily="49" charset="0"/>
                <a:cs typeface="Courier New" panose="02070309020205020404" pitchFamily="49" charset="0"/>
              </a:rPr>
              <a:t>}</a:t>
            </a:r>
          </a:p>
          <a:p>
            <a:r>
              <a:rPr lang="en-IE" sz="1200" dirty="0" smtClean="0">
                <a:latin typeface="Courier New" panose="02070309020205020404" pitchFamily="49" charset="0"/>
                <a:cs typeface="Courier New" panose="02070309020205020404" pitchFamily="49" charset="0"/>
              </a:rPr>
              <a:t>…</a:t>
            </a:r>
            <a:endParaRPr lang="en-US" sz="1200" dirty="0" smtClean="0">
              <a:latin typeface="Courier New" panose="02070309020205020404" pitchFamily="49" charset="0"/>
              <a:cs typeface="Courier New" panose="02070309020205020404" pitchFamily="49" charset="0"/>
            </a:endParaRPr>
          </a:p>
        </p:txBody>
      </p:sp>
      <p:grpSp>
        <p:nvGrpSpPr>
          <p:cNvPr id="37" name="Group 36"/>
          <p:cNvGrpSpPr/>
          <p:nvPr/>
        </p:nvGrpSpPr>
        <p:grpSpPr>
          <a:xfrm>
            <a:off x="1321253" y="2596968"/>
            <a:ext cx="2100956" cy="842481"/>
            <a:chOff x="1453903" y="4340954"/>
            <a:chExt cx="2100956" cy="842481"/>
          </a:xfrm>
        </p:grpSpPr>
        <p:sp>
          <p:nvSpPr>
            <p:cNvPr id="39" name="Rounded Rectangle 38"/>
            <p:cNvSpPr/>
            <p:nvPr/>
          </p:nvSpPr>
          <p:spPr>
            <a:xfrm>
              <a:off x="1453903" y="4340954"/>
              <a:ext cx="210095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0" name="Rounded Rectangle 39"/>
            <p:cNvSpPr/>
            <p:nvPr/>
          </p:nvSpPr>
          <p:spPr>
            <a:xfrm>
              <a:off x="2078638" y="4480768"/>
              <a:ext cx="1394028"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41" name="Group 40"/>
            <p:cNvGrpSpPr/>
            <p:nvPr/>
          </p:nvGrpSpPr>
          <p:grpSpPr>
            <a:xfrm>
              <a:off x="2154890" y="4540109"/>
              <a:ext cx="1235582" cy="454132"/>
              <a:chOff x="977849" y="5513183"/>
              <a:chExt cx="2125505" cy="454132"/>
            </a:xfrm>
            <a:effectLst>
              <a:outerShdw blurRad="50800" dist="38100" dir="2700000" algn="tl" rotWithShape="0">
                <a:prstClr val="black">
                  <a:alpha val="40000"/>
                </a:prstClr>
              </a:outerShdw>
            </a:effectLst>
          </p:grpSpPr>
          <p:sp>
            <p:nvSpPr>
              <p:cNvPr id="46" name="Rectangle 45"/>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8" name="Rectangle 47"/>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9" name="Rectangle 48"/>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0" name="Rectangle 49"/>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42" name="Rounded Rectangle 41"/>
            <p:cNvSpPr/>
            <p:nvPr/>
          </p:nvSpPr>
          <p:spPr>
            <a:xfrm>
              <a:off x="1507642" y="4467468"/>
              <a:ext cx="519549"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53" name="Group 52"/>
          <p:cNvGrpSpPr/>
          <p:nvPr/>
        </p:nvGrpSpPr>
        <p:grpSpPr>
          <a:xfrm>
            <a:off x="3661176" y="2596968"/>
            <a:ext cx="2100956" cy="842481"/>
            <a:chOff x="1453903" y="4340954"/>
            <a:chExt cx="2100956" cy="842481"/>
          </a:xfrm>
        </p:grpSpPr>
        <p:sp>
          <p:nvSpPr>
            <p:cNvPr id="55" name="Rounded Rectangle 54"/>
            <p:cNvSpPr/>
            <p:nvPr/>
          </p:nvSpPr>
          <p:spPr>
            <a:xfrm>
              <a:off x="1453903" y="4340954"/>
              <a:ext cx="210095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6" name="Rounded Rectangle 55"/>
            <p:cNvSpPr/>
            <p:nvPr/>
          </p:nvSpPr>
          <p:spPr>
            <a:xfrm>
              <a:off x="2078638" y="4480768"/>
              <a:ext cx="1394028"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7" name="Rounded Rectangle 56"/>
            <p:cNvSpPr/>
            <p:nvPr/>
          </p:nvSpPr>
          <p:spPr>
            <a:xfrm>
              <a:off x="1507642" y="4467468"/>
              <a:ext cx="519549"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59" name="Group 58"/>
          <p:cNvGrpSpPr/>
          <p:nvPr/>
        </p:nvGrpSpPr>
        <p:grpSpPr>
          <a:xfrm>
            <a:off x="6651817" y="2611978"/>
            <a:ext cx="2100956" cy="842481"/>
            <a:chOff x="1453903" y="4340954"/>
            <a:chExt cx="2100956" cy="842481"/>
          </a:xfrm>
        </p:grpSpPr>
        <p:sp>
          <p:nvSpPr>
            <p:cNvPr id="60" name="Rounded Rectangle 59"/>
            <p:cNvSpPr/>
            <p:nvPr/>
          </p:nvSpPr>
          <p:spPr>
            <a:xfrm>
              <a:off x="1453903" y="4340954"/>
              <a:ext cx="210095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1" name="Rounded Rectangle 60"/>
            <p:cNvSpPr/>
            <p:nvPr/>
          </p:nvSpPr>
          <p:spPr>
            <a:xfrm>
              <a:off x="2078638" y="4480768"/>
              <a:ext cx="1394028"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2" name="Rectangle 61"/>
            <p:cNvSpPr/>
            <p:nvPr/>
          </p:nvSpPr>
          <p:spPr>
            <a:xfrm>
              <a:off x="2154891" y="4540109"/>
              <a:ext cx="1235582" cy="454132"/>
            </a:xfrm>
            <a:prstGeom prst="rect">
              <a:avLst/>
            </a:prstGeom>
            <a:solidFill>
              <a:srgbClr val="0071C5">
                <a:lumMod val="40000"/>
                <a:lumOff val="60000"/>
              </a:srgbClr>
            </a:solidFill>
            <a:ln w="9525" cap="flat" cmpd="sng" algn="ctr">
              <a:solidFill>
                <a:srgbClr val="003C7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3" name="Rounded Rectangle 62"/>
            <p:cNvSpPr/>
            <p:nvPr/>
          </p:nvSpPr>
          <p:spPr>
            <a:xfrm>
              <a:off x="1507642" y="4467468"/>
              <a:ext cx="519549"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64" name="Straight Connector 63"/>
          <p:cNvCxnSpPr/>
          <p:nvPr/>
        </p:nvCxnSpPr>
        <p:spPr>
          <a:xfrm flipH="1">
            <a:off x="6026931" y="3018208"/>
            <a:ext cx="360087" cy="0"/>
          </a:xfrm>
          <a:prstGeom prst="line">
            <a:avLst/>
          </a:prstGeom>
          <a:noFill/>
          <a:ln w="25400" cap="flat" cmpd="sng" algn="ctr">
            <a:solidFill>
              <a:srgbClr val="003C71"/>
            </a:solidFill>
            <a:prstDash val="sysDash"/>
          </a:ln>
          <a:effectLst/>
        </p:spPr>
      </p:cxnSp>
      <p:cxnSp>
        <p:nvCxnSpPr>
          <p:cNvPr id="65" name="Curved Connector 64"/>
          <p:cNvCxnSpPr>
            <a:stCxn id="42" idx="2"/>
            <a:endCxn id="57" idx="2"/>
          </p:cNvCxnSpPr>
          <p:nvPr/>
        </p:nvCxnSpPr>
        <p:spPr>
          <a:xfrm rot="16200000" flipH="1">
            <a:off x="2804728" y="2159695"/>
            <a:ext cx="12700" cy="2339923"/>
          </a:xfrm>
          <a:prstGeom prst="curvedConnector3">
            <a:avLst>
              <a:gd name="adj1" fmla="val 1984614"/>
            </a:avLst>
          </a:prstGeom>
          <a:noFill/>
          <a:ln w="25400" cap="flat" cmpd="sng" algn="ctr">
            <a:solidFill>
              <a:srgbClr val="003C71"/>
            </a:solidFill>
            <a:prstDash val="solid"/>
            <a:tailEnd type="triangle"/>
          </a:ln>
          <a:effectLst/>
        </p:spPr>
      </p:cxnSp>
      <p:sp>
        <p:nvSpPr>
          <p:cNvPr id="66" name="Rectangle 65"/>
          <p:cNvSpPr/>
          <p:nvPr/>
        </p:nvSpPr>
        <p:spPr>
          <a:xfrm>
            <a:off x="4365134" y="2799503"/>
            <a:ext cx="1235582" cy="454132"/>
          </a:xfrm>
          <a:prstGeom prst="rect">
            <a:avLst/>
          </a:prstGeom>
          <a:solidFill>
            <a:srgbClr val="0071C5">
              <a:lumMod val="40000"/>
              <a:lumOff val="60000"/>
            </a:srgbClr>
          </a:solidFill>
          <a:ln w="9525" cap="flat" cmpd="sng" algn="ctr">
            <a:solidFill>
              <a:srgbClr val="003C7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cxnSp>
        <p:nvCxnSpPr>
          <p:cNvPr id="67" name="Curved Connector 66"/>
          <p:cNvCxnSpPr>
            <a:stCxn id="57" idx="2"/>
            <a:endCxn id="68" idx="2"/>
          </p:cNvCxnSpPr>
          <p:nvPr/>
        </p:nvCxnSpPr>
        <p:spPr>
          <a:xfrm rot="5400000" flipH="1" flipV="1">
            <a:off x="5074057" y="2223938"/>
            <a:ext cx="6351" cy="2205087"/>
          </a:xfrm>
          <a:prstGeom prst="curvedConnector3">
            <a:avLst>
              <a:gd name="adj1" fmla="val -3968603"/>
            </a:avLst>
          </a:prstGeom>
          <a:noFill/>
          <a:ln w="25400" cap="flat" cmpd="sng" algn="ctr">
            <a:solidFill>
              <a:srgbClr val="003C71"/>
            </a:solidFill>
            <a:prstDash val="solid"/>
            <a:tailEnd type="triangle"/>
          </a:ln>
          <a:effectLst/>
        </p:spPr>
      </p:cxnSp>
      <p:sp>
        <p:nvSpPr>
          <p:cNvPr id="68" name="Rounded Rectangle 67"/>
          <p:cNvSpPr/>
          <p:nvPr/>
        </p:nvSpPr>
        <p:spPr>
          <a:xfrm>
            <a:off x="6088017" y="3078833"/>
            <a:ext cx="183520" cy="244473"/>
          </a:xfrm>
          <a:prstGeom prst="round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cxnSp>
        <p:nvCxnSpPr>
          <p:cNvPr id="69" name="Curved Connector 68"/>
          <p:cNvCxnSpPr>
            <a:stCxn id="68" idx="2"/>
            <a:endCxn id="63" idx="2"/>
          </p:cNvCxnSpPr>
          <p:nvPr/>
        </p:nvCxnSpPr>
        <p:spPr>
          <a:xfrm rot="16200000" flipH="1">
            <a:off x="6561874" y="2941209"/>
            <a:ext cx="21361" cy="785554"/>
          </a:xfrm>
          <a:prstGeom prst="curvedConnector3">
            <a:avLst>
              <a:gd name="adj1" fmla="val 929690"/>
            </a:avLst>
          </a:prstGeom>
          <a:noFill/>
          <a:ln w="25400" cap="flat" cmpd="sng" algn="ctr">
            <a:solidFill>
              <a:srgbClr val="003C71"/>
            </a:solidFill>
            <a:prstDash val="solid"/>
            <a:tailEnd type="triangle"/>
          </a:ln>
          <a:effectLst/>
        </p:spPr>
      </p:cxnSp>
    </p:spTree>
    <p:extLst>
      <p:ext uri="{BB962C8B-B14F-4D97-AF65-F5344CB8AC3E}">
        <p14:creationId xmlns:p14="http://schemas.microsoft.com/office/powerpoint/2010/main" val="1755480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1138408" y="1438171"/>
            <a:ext cx="5056716" cy="3711743"/>
          </a:xfrm>
          <a:prstGeom prst="rect">
            <a:avLst/>
          </a:prstGeom>
          <a:noFill/>
          <a:ln w="25400" cap="flat" cmpd="sng" algn="ctr">
            <a:solidFill>
              <a:sysClr val="windowText" lastClr="000000"/>
            </a:solidFill>
            <a:prstDash val="solid"/>
            <a:roun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93" name="Rectangle 92"/>
          <p:cNvSpPr/>
          <p:nvPr/>
        </p:nvSpPr>
        <p:spPr>
          <a:xfrm>
            <a:off x="1823896" y="3855979"/>
            <a:ext cx="1555871" cy="920103"/>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VM1</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95" name="Rectangle 94"/>
          <p:cNvSpPr/>
          <p:nvPr/>
        </p:nvSpPr>
        <p:spPr>
          <a:xfrm>
            <a:off x="4167454" y="1457391"/>
            <a:ext cx="953759" cy="260322"/>
          </a:xfrm>
          <a:prstGeom prst="rect">
            <a:avLst/>
          </a:prstGeom>
          <a:noFill/>
          <a:ln w="25400" cap="flat" cmpd="sng" algn="ctr">
            <a:solidFill>
              <a:srgbClr val="00B0F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NIC</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96" name="Straight Arrow Connector 95"/>
          <p:cNvCxnSpPr>
            <a:stCxn id="95" idx="2"/>
          </p:cNvCxnSpPr>
          <p:nvPr/>
        </p:nvCxnSpPr>
        <p:spPr>
          <a:xfrm>
            <a:off x="4644334" y="1717713"/>
            <a:ext cx="0" cy="267349"/>
          </a:xfrm>
          <a:prstGeom prst="straightConnector1">
            <a:avLst/>
          </a:prstGeom>
          <a:noFill/>
          <a:ln w="25400" cap="flat" cmpd="sng" algn="ctr">
            <a:solidFill>
              <a:srgbClr val="003C71"/>
            </a:solidFill>
            <a:prstDash val="solid"/>
            <a:headEnd type="triangle"/>
            <a:tailEnd type="triangle"/>
          </a:ln>
          <a:effectLst/>
        </p:spPr>
      </p:cxnSp>
      <p:sp>
        <p:nvSpPr>
          <p:cNvPr id="97" name="Rectangle 96"/>
          <p:cNvSpPr/>
          <p:nvPr/>
        </p:nvSpPr>
        <p:spPr>
          <a:xfrm>
            <a:off x="3943570" y="3855977"/>
            <a:ext cx="1555871" cy="920103"/>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VM2</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98" name="Rectangle 97"/>
          <p:cNvSpPr/>
          <p:nvPr/>
        </p:nvSpPr>
        <p:spPr>
          <a:xfrm>
            <a:off x="1823896" y="2017966"/>
            <a:ext cx="3671583" cy="1282838"/>
          </a:xfrm>
          <a:prstGeom prst="rect">
            <a:avLst/>
          </a:prstGeom>
          <a:noFill/>
          <a:ln w="25400" cap="flat" cmpd="sng" algn="ctr">
            <a:solidFill>
              <a:srgbClr val="0070C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OvS-DPDK</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07" name="Rectangle 106"/>
          <p:cNvSpPr/>
          <p:nvPr/>
        </p:nvSpPr>
        <p:spPr>
          <a:xfrm>
            <a:off x="4167454" y="3034897"/>
            <a:ext cx="952663" cy="257665"/>
          </a:xfrm>
          <a:prstGeom prst="rect">
            <a:avLst/>
          </a:prstGeom>
          <a:noFill/>
          <a:ln w="25400" cap="flat" cmpd="sng" algn="ctr">
            <a:solidFill>
              <a:srgbClr val="00B0F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ea typeface="+mn-ea"/>
                <a:cs typeface="+mn-cs"/>
              </a:rPr>
              <a:t>vhuc0</a:t>
            </a:r>
            <a:endParaRPr kumimoji="0" lang="en-US" sz="12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08" name="Rectangle 107"/>
          <p:cNvSpPr/>
          <p:nvPr/>
        </p:nvSpPr>
        <p:spPr>
          <a:xfrm>
            <a:off x="2158237" y="3034897"/>
            <a:ext cx="952663" cy="257665"/>
          </a:xfrm>
          <a:prstGeom prst="rect">
            <a:avLst/>
          </a:prstGeom>
          <a:noFill/>
          <a:ln w="25400" cap="flat" cmpd="sng" algn="ctr">
            <a:solidFill>
              <a:srgbClr val="00B0F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ea typeface="+mn-ea"/>
                <a:cs typeface="+mn-cs"/>
              </a:rPr>
              <a:t>vhuc1</a:t>
            </a:r>
            <a:endParaRPr kumimoji="0" lang="en-US" sz="1200" b="0" i="0"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109" name="Group 108"/>
          <p:cNvGrpSpPr/>
          <p:nvPr/>
        </p:nvGrpSpPr>
        <p:grpSpPr>
          <a:xfrm>
            <a:off x="2621470" y="2272361"/>
            <a:ext cx="2116873" cy="1583616"/>
            <a:chOff x="2199785" y="3323568"/>
            <a:chExt cx="1371191" cy="482519"/>
          </a:xfrm>
        </p:grpSpPr>
        <p:cxnSp>
          <p:nvCxnSpPr>
            <p:cNvPr id="110" name="Straight Connector 109"/>
            <p:cNvCxnSpPr/>
            <p:nvPr/>
          </p:nvCxnSpPr>
          <p:spPr>
            <a:xfrm flipH="1" flipV="1">
              <a:off x="2199785" y="3323568"/>
              <a:ext cx="1" cy="482519"/>
            </a:xfrm>
            <a:prstGeom prst="line">
              <a:avLst/>
            </a:prstGeom>
            <a:noFill/>
            <a:ln w="50800" cap="flat" cmpd="sng" algn="ctr">
              <a:solidFill>
                <a:srgbClr val="FFA400"/>
              </a:solidFill>
              <a:prstDash val="solid"/>
              <a:headEnd type="triangle"/>
            </a:ln>
            <a:effectLst>
              <a:outerShdw blurRad="40000" dist="20000" dir="5400000" rotWithShape="0">
                <a:srgbClr val="000000">
                  <a:alpha val="38000"/>
                </a:srgbClr>
              </a:outerShdw>
            </a:effectLst>
          </p:spPr>
        </p:cxnSp>
        <p:cxnSp>
          <p:nvCxnSpPr>
            <p:cNvPr id="111" name="Straight Connector 110"/>
            <p:cNvCxnSpPr/>
            <p:nvPr/>
          </p:nvCxnSpPr>
          <p:spPr>
            <a:xfrm flipH="1" flipV="1">
              <a:off x="3570103" y="3323568"/>
              <a:ext cx="873" cy="482518"/>
            </a:xfrm>
            <a:prstGeom prst="line">
              <a:avLst/>
            </a:prstGeom>
            <a:noFill/>
            <a:ln w="50800" cap="flat" cmpd="sng" algn="ctr">
              <a:solidFill>
                <a:srgbClr val="FFA400"/>
              </a:solidFill>
              <a:prstDash val="solid"/>
              <a:headEnd type="triangle"/>
            </a:ln>
            <a:effectLst>
              <a:outerShdw blurRad="40000" dist="20000" dir="5400000" rotWithShape="0">
                <a:srgbClr val="000000">
                  <a:alpha val="38000"/>
                </a:srgbClr>
              </a:outerShdw>
            </a:effectLst>
          </p:spPr>
        </p:cxnSp>
        <p:cxnSp>
          <p:nvCxnSpPr>
            <p:cNvPr id="112" name="Straight Connector 111"/>
            <p:cNvCxnSpPr/>
            <p:nvPr/>
          </p:nvCxnSpPr>
          <p:spPr>
            <a:xfrm>
              <a:off x="2199785" y="3323568"/>
              <a:ext cx="1370318" cy="0"/>
            </a:xfrm>
            <a:prstGeom prst="line">
              <a:avLst/>
            </a:prstGeom>
            <a:noFill/>
            <a:ln w="50800" cap="flat" cmpd="sng" algn="ctr">
              <a:solidFill>
                <a:srgbClr val="FFA400"/>
              </a:solidFill>
              <a:prstDash val="solid"/>
            </a:ln>
            <a:effectLst>
              <a:outerShdw blurRad="40000" dist="20000" dir="5400000" rotWithShape="0">
                <a:srgbClr val="000000">
                  <a:alpha val="38000"/>
                </a:srgbClr>
              </a:outerShdw>
            </a:effectLst>
          </p:spPr>
        </p:cxnSp>
      </p:grpSp>
      <p:grpSp>
        <p:nvGrpSpPr>
          <p:cNvPr id="113" name="Group 112"/>
          <p:cNvGrpSpPr/>
          <p:nvPr/>
        </p:nvGrpSpPr>
        <p:grpSpPr>
          <a:xfrm>
            <a:off x="1270629" y="3377616"/>
            <a:ext cx="1541461" cy="338990"/>
            <a:chOff x="2195786" y="5573385"/>
            <a:chExt cx="1541461" cy="338990"/>
          </a:xfrm>
        </p:grpSpPr>
        <p:grpSp>
          <p:nvGrpSpPr>
            <p:cNvPr id="114" name="Group 113"/>
            <p:cNvGrpSpPr/>
            <p:nvPr/>
          </p:nvGrpSpPr>
          <p:grpSpPr>
            <a:xfrm>
              <a:off x="2195786" y="5573385"/>
              <a:ext cx="632848" cy="338990"/>
              <a:chOff x="7397393" y="2741577"/>
              <a:chExt cx="3622096" cy="842481"/>
            </a:xfrm>
          </p:grpSpPr>
          <p:sp>
            <p:nvSpPr>
              <p:cNvPr id="121" name="Rounded Rectangle 120"/>
              <p:cNvSpPr/>
              <p:nvPr/>
            </p:nvSpPr>
            <p:spPr>
              <a:xfrm>
                <a:off x="7397393" y="2741577"/>
                <a:ext cx="362209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2" name="Rounded Rectangle 121"/>
              <p:cNvSpPr/>
              <p:nvPr/>
            </p:nvSpPr>
            <p:spPr>
              <a:xfrm>
                <a:off x="8474450" y="2881391"/>
                <a:ext cx="2403336"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3" name="Rectangle 122"/>
              <p:cNvSpPr/>
              <p:nvPr/>
            </p:nvSpPr>
            <p:spPr>
              <a:xfrm>
                <a:off x="8605911" y="2940732"/>
                <a:ext cx="362840"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4" name="Rectangle 123"/>
              <p:cNvSpPr/>
              <p:nvPr/>
            </p:nvSpPr>
            <p:spPr>
              <a:xfrm>
                <a:off x="8968751" y="2940732"/>
                <a:ext cx="371762"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5" name="Rectangle 124"/>
              <p:cNvSpPr/>
              <p:nvPr/>
            </p:nvSpPr>
            <p:spPr>
              <a:xfrm>
                <a:off x="9331591" y="2940732"/>
                <a:ext cx="371762"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6" name="Rectangle 125"/>
              <p:cNvSpPr/>
              <p:nvPr/>
            </p:nvSpPr>
            <p:spPr>
              <a:xfrm>
                <a:off x="9703353" y="2940732"/>
                <a:ext cx="1032730"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7" name="Rounded Rectangle 126"/>
              <p:cNvSpPr/>
              <p:nvPr/>
            </p:nvSpPr>
            <p:spPr>
              <a:xfrm>
                <a:off x="7490040" y="2868091"/>
                <a:ext cx="895714"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115" name="Straight Connector 114"/>
            <p:cNvCxnSpPr/>
            <p:nvPr/>
          </p:nvCxnSpPr>
          <p:spPr>
            <a:xfrm flipH="1">
              <a:off x="2882977" y="5754239"/>
              <a:ext cx="97205" cy="1"/>
            </a:xfrm>
            <a:prstGeom prst="line">
              <a:avLst/>
            </a:prstGeom>
            <a:noFill/>
            <a:ln w="6350" cap="flat" cmpd="sng" algn="ctr">
              <a:solidFill>
                <a:srgbClr val="003C71"/>
              </a:solidFill>
              <a:prstDash val="sysDot"/>
            </a:ln>
            <a:effectLst/>
          </p:spPr>
        </p:cxnSp>
        <p:grpSp>
          <p:nvGrpSpPr>
            <p:cNvPr id="116" name="Group 115"/>
            <p:cNvGrpSpPr/>
            <p:nvPr/>
          </p:nvGrpSpPr>
          <p:grpSpPr>
            <a:xfrm>
              <a:off x="3070943" y="5596106"/>
              <a:ext cx="666304" cy="316269"/>
              <a:chOff x="1453903" y="4340954"/>
              <a:chExt cx="2100956" cy="842481"/>
            </a:xfrm>
          </p:grpSpPr>
          <p:sp>
            <p:nvSpPr>
              <p:cNvPr id="117" name="Rounded Rectangle 116"/>
              <p:cNvSpPr/>
              <p:nvPr/>
            </p:nvSpPr>
            <p:spPr>
              <a:xfrm>
                <a:off x="1453903" y="4340954"/>
                <a:ext cx="210095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18" name="Rounded Rectangle 117"/>
              <p:cNvSpPr/>
              <p:nvPr/>
            </p:nvSpPr>
            <p:spPr>
              <a:xfrm>
                <a:off x="2078638" y="4480768"/>
                <a:ext cx="1394028"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19" name="Rectangle 118"/>
              <p:cNvSpPr/>
              <p:nvPr/>
            </p:nvSpPr>
            <p:spPr>
              <a:xfrm>
                <a:off x="2154891" y="4540109"/>
                <a:ext cx="1235582" cy="454132"/>
              </a:xfrm>
              <a:prstGeom prst="rect">
                <a:avLst/>
              </a:prstGeom>
              <a:solidFill>
                <a:srgbClr val="0071C5">
                  <a:lumMod val="40000"/>
                  <a:lumOff val="60000"/>
                </a:srgbClr>
              </a:solidFill>
              <a:ln w="9525" cap="flat" cmpd="sng" algn="ctr">
                <a:solidFill>
                  <a:srgbClr val="003C7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0" name="Rounded Rectangle 119"/>
              <p:cNvSpPr/>
              <p:nvPr/>
            </p:nvSpPr>
            <p:spPr>
              <a:xfrm>
                <a:off x="1507642" y="4467468"/>
                <a:ext cx="519549"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grpSp>
        <p:nvGrpSpPr>
          <p:cNvPr id="128" name="Group 127"/>
          <p:cNvGrpSpPr/>
          <p:nvPr/>
        </p:nvGrpSpPr>
        <p:grpSpPr>
          <a:xfrm>
            <a:off x="4285938" y="2171142"/>
            <a:ext cx="1541461" cy="338990"/>
            <a:chOff x="2195786" y="5573385"/>
            <a:chExt cx="1541461" cy="338990"/>
          </a:xfrm>
        </p:grpSpPr>
        <p:grpSp>
          <p:nvGrpSpPr>
            <p:cNvPr id="129" name="Group 128"/>
            <p:cNvGrpSpPr/>
            <p:nvPr/>
          </p:nvGrpSpPr>
          <p:grpSpPr>
            <a:xfrm>
              <a:off x="2195786" y="5573385"/>
              <a:ext cx="632848" cy="338990"/>
              <a:chOff x="7397393" y="2741577"/>
              <a:chExt cx="3622096" cy="842481"/>
            </a:xfrm>
          </p:grpSpPr>
          <p:sp>
            <p:nvSpPr>
              <p:cNvPr id="136" name="Rounded Rectangle 135"/>
              <p:cNvSpPr/>
              <p:nvPr/>
            </p:nvSpPr>
            <p:spPr>
              <a:xfrm>
                <a:off x="7397393" y="2741577"/>
                <a:ext cx="362209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7" name="Rounded Rectangle 136"/>
              <p:cNvSpPr/>
              <p:nvPr/>
            </p:nvSpPr>
            <p:spPr>
              <a:xfrm>
                <a:off x="8474450" y="2881391"/>
                <a:ext cx="2403336"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8" name="Rectangle 137"/>
              <p:cNvSpPr/>
              <p:nvPr/>
            </p:nvSpPr>
            <p:spPr>
              <a:xfrm>
                <a:off x="8605911" y="2940732"/>
                <a:ext cx="362840"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9" name="Rectangle 138"/>
              <p:cNvSpPr/>
              <p:nvPr/>
            </p:nvSpPr>
            <p:spPr>
              <a:xfrm>
                <a:off x="8968751" y="2940732"/>
                <a:ext cx="371762"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0" name="Rectangle 139"/>
              <p:cNvSpPr/>
              <p:nvPr/>
            </p:nvSpPr>
            <p:spPr>
              <a:xfrm>
                <a:off x="9331591" y="2940732"/>
                <a:ext cx="371762"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1" name="Rectangle 140"/>
              <p:cNvSpPr/>
              <p:nvPr/>
            </p:nvSpPr>
            <p:spPr>
              <a:xfrm>
                <a:off x="9703353" y="2940732"/>
                <a:ext cx="1032730"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2" name="Rounded Rectangle 141"/>
              <p:cNvSpPr/>
              <p:nvPr/>
            </p:nvSpPr>
            <p:spPr>
              <a:xfrm>
                <a:off x="7490040" y="2868091"/>
                <a:ext cx="895714"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130" name="Straight Connector 129"/>
            <p:cNvCxnSpPr/>
            <p:nvPr/>
          </p:nvCxnSpPr>
          <p:spPr>
            <a:xfrm flipH="1">
              <a:off x="2882977" y="5754239"/>
              <a:ext cx="97205" cy="1"/>
            </a:xfrm>
            <a:prstGeom prst="line">
              <a:avLst/>
            </a:prstGeom>
            <a:noFill/>
            <a:ln w="6350" cap="flat" cmpd="sng" algn="ctr">
              <a:solidFill>
                <a:srgbClr val="003C71"/>
              </a:solidFill>
              <a:prstDash val="sysDot"/>
            </a:ln>
            <a:effectLst/>
          </p:spPr>
        </p:cxnSp>
        <p:grpSp>
          <p:nvGrpSpPr>
            <p:cNvPr id="131" name="Group 130"/>
            <p:cNvGrpSpPr/>
            <p:nvPr/>
          </p:nvGrpSpPr>
          <p:grpSpPr>
            <a:xfrm>
              <a:off x="3070943" y="5596106"/>
              <a:ext cx="666304" cy="316269"/>
              <a:chOff x="1453903" y="4340954"/>
              <a:chExt cx="2100956" cy="842481"/>
            </a:xfrm>
          </p:grpSpPr>
          <p:sp>
            <p:nvSpPr>
              <p:cNvPr id="132" name="Rounded Rectangle 131"/>
              <p:cNvSpPr/>
              <p:nvPr/>
            </p:nvSpPr>
            <p:spPr>
              <a:xfrm>
                <a:off x="1453903" y="4340954"/>
                <a:ext cx="210095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3" name="Rounded Rectangle 132"/>
              <p:cNvSpPr/>
              <p:nvPr/>
            </p:nvSpPr>
            <p:spPr>
              <a:xfrm>
                <a:off x="2078638" y="4480768"/>
                <a:ext cx="1394028"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4" name="Rectangle 133"/>
              <p:cNvSpPr/>
              <p:nvPr/>
            </p:nvSpPr>
            <p:spPr>
              <a:xfrm>
                <a:off x="2154892" y="4540109"/>
                <a:ext cx="1235580" cy="454132"/>
              </a:xfrm>
              <a:prstGeom prst="rect">
                <a:avLst/>
              </a:prstGeom>
              <a:solidFill>
                <a:srgbClr val="0071C5">
                  <a:lumMod val="40000"/>
                  <a:lumOff val="60000"/>
                </a:srgbClr>
              </a:solidFill>
              <a:ln w="9525" cap="flat" cmpd="sng" algn="ctr">
                <a:solidFill>
                  <a:srgbClr val="003C7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5" name="Rounded Rectangle 134"/>
              <p:cNvSpPr/>
              <p:nvPr/>
            </p:nvSpPr>
            <p:spPr>
              <a:xfrm>
                <a:off x="1507642" y="4467468"/>
                <a:ext cx="519549"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grpSp>
        <p:nvGrpSpPr>
          <p:cNvPr id="143" name="Group 142"/>
          <p:cNvGrpSpPr/>
          <p:nvPr/>
        </p:nvGrpSpPr>
        <p:grpSpPr>
          <a:xfrm>
            <a:off x="4473338" y="3421793"/>
            <a:ext cx="1541461" cy="338990"/>
            <a:chOff x="2195786" y="5573385"/>
            <a:chExt cx="1541461" cy="338990"/>
          </a:xfrm>
        </p:grpSpPr>
        <p:grpSp>
          <p:nvGrpSpPr>
            <p:cNvPr id="144" name="Group 143"/>
            <p:cNvGrpSpPr/>
            <p:nvPr/>
          </p:nvGrpSpPr>
          <p:grpSpPr>
            <a:xfrm>
              <a:off x="2195786" y="5573385"/>
              <a:ext cx="632848" cy="338990"/>
              <a:chOff x="7397393" y="2741577"/>
              <a:chExt cx="3622096" cy="842481"/>
            </a:xfrm>
          </p:grpSpPr>
          <p:sp>
            <p:nvSpPr>
              <p:cNvPr id="151" name="Rounded Rectangle 150"/>
              <p:cNvSpPr/>
              <p:nvPr/>
            </p:nvSpPr>
            <p:spPr>
              <a:xfrm>
                <a:off x="7397393" y="2741577"/>
                <a:ext cx="362209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2" name="Rounded Rectangle 151"/>
              <p:cNvSpPr/>
              <p:nvPr/>
            </p:nvSpPr>
            <p:spPr>
              <a:xfrm>
                <a:off x="8474450" y="2881391"/>
                <a:ext cx="2403336"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3" name="Rectangle 152"/>
              <p:cNvSpPr/>
              <p:nvPr/>
            </p:nvSpPr>
            <p:spPr>
              <a:xfrm>
                <a:off x="8605911" y="2940732"/>
                <a:ext cx="362840"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4" name="Rectangle 153"/>
              <p:cNvSpPr/>
              <p:nvPr/>
            </p:nvSpPr>
            <p:spPr>
              <a:xfrm>
                <a:off x="8968751" y="2940732"/>
                <a:ext cx="371762"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5" name="Rectangle 154"/>
              <p:cNvSpPr/>
              <p:nvPr/>
            </p:nvSpPr>
            <p:spPr>
              <a:xfrm>
                <a:off x="9331591" y="2940732"/>
                <a:ext cx="371762"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6" name="Rectangle 155"/>
              <p:cNvSpPr/>
              <p:nvPr/>
            </p:nvSpPr>
            <p:spPr>
              <a:xfrm>
                <a:off x="9703353" y="2940732"/>
                <a:ext cx="1032730"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7" name="Rounded Rectangle 156"/>
              <p:cNvSpPr/>
              <p:nvPr/>
            </p:nvSpPr>
            <p:spPr>
              <a:xfrm>
                <a:off x="7490040" y="2868091"/>
                <a:ext cx="895714"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145" name="Straight Connector 144"/>
            <p:cNvCxnSpPr/>
            <p:nvPr/>
          </p:nvCxnSpPr>
          <p:spPr>
            <a:xfrm flipH="1">
              <a:off x="2882977" y="5754239"/>
              <a:ext cx="97205" cy="1"/>
            </a:xfrm>
            <a:prstGeom prst="line">
              <a:avLst/>
            </a:prstGeom>
            <a:noFill/>
            <a:ln w="6350" cap="flat" cmpd="sng" algn="ctr">
              <a:solidFill>
                <a:srgbClr val="003C71"/>
              </a:solidFill>
              <a:prstDash val="sysDot"/>
            </a:ln>
            <a:effectLst/>
          </p:spPr>
        </p:cxnSp>
        <p:grpSp>
          <p:nvGrpSpPr>
            <p:cNvPr id="146" name="Group 145"/>
            <p:cNvGrpSpPr/>
            <p:nvPr/>
          </p:nvGrpSpPr>
          <p:grpSpPr>
            <a:xfrm>
              <a:off x="3070943" y="5596106"/>
              <a:ext cx="666304" cy="316269"/>
              <a:chOff x="1453903" y="4340954"/>
              <a:chExt cx="2100956" cy="842481"/>
            </a:xfrm>
          </p:grpSpPr>
          <p:sp>
            <p:nvSpPr>
              <p:cNvPr id="147" name="Rounded Rectangle 146"/>
              <p:cNvSpPr/>
              <p:nvPr/>
            </p:nvSpPr>
            <p:spPr>
              <a:xfrm>
                <a:off x="1453903" y="4340954"/>
                <a:ext cx="210095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8" name="Rounded Rectangle 147"/>
              <p:cNvSpPr/>
              <p:nvPr/>
            </p:nvSpPr>
            <p:spPr>
              <a:xfrm>
                <a:off x="2078638" y="4480768"/>
                <a:ext cx="1394028"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9" name="Rectangle 148"/>
              <p:cNvSpPr/>
              <p:nvPr/>
            </p:nvSpPr>
            <p:spPr>
              <a:xfrm>
                <a:off x="2154891" y="4540109"/>
                <a:ext cx="1235582" cy="454132"/>
              </a:xfrm>
              <a:prstGeom prst="rect">
                <a:avLst/>
              </a:prstGeom>
              <a:solidFill>
                <a:srgbClr val="0071C5">
                  <a:lumMod val="40000"/>
                  <a:lumOff val="60000"/>
                </a:srgbClr>
              </a:solidFill>
              <a:ln w="9525" cap="flat" cmpd="sng" algn="ctr">
                <a:solidFill>
                  <a:srgbClr val="003C7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0" name="Rounded Rectangle 149"/>
              <p:cNvSpPr/>
              <p:nvPr/>
            </p:nvSpPr>
            <p:spPr>
              <a:xfrm>
                <a:off x="1507642" y="4467468"/>
                <a:ext cx="519549"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cxnSp>
        <p:nvCxnSpPr>
          <p:cNvPr id="158" name="Straight Connector 157"/>
          <p:cNvCxnSpPr>
            <a:stCxn id="132" idx="3"/>
          </p:cNvCxnSpPr>
          <p:nvPr/>
        </p:nvCxnSpPr>
        <p:spPr>
          <a:xfrm>
            <a:off x="5827399" y="2351998"/>
            <a:ext cx="1724953" cy="233271"/>
          </a:xfrm>
          <a:prstGeom prst="line">
            <a:avLst/>
          </a:prstGeom>
          <a:noFill/>
          <a:ln w="22225" cap="flat" cmpd="sng" algn="ctr">
            <a:solidFill>
              <a:srgbClr val="003C71"/>
            </a:solidFill>
            <a:prstDash val="solid"/>
          </a:ln>
          <a:effectLst/>
        </p:spPr>
      </p:cxnSp>
      <p:cxnSp>
        <p:nvCxnSpPr>
          <p:cNvPr id="159" name="Straight Connector 158"/>
          <p:cNvCxnSpPr>
            <a:stCxn id="132" idx="3"/>
          </p:cNvCxnSpPr>
          <p:nvPr/>
        </p:nvCxnSpPr>
        <p:spPr>
          <a:xfrm>
            <a:off x="5827399" y="2351998"/>
            <a:ext cx="1717348" cy="1069795"/>
          </a:xfrm>
          <a:prstGeom prst="line">
            <a:avLst/>
          </a:prstGeom>
          <a:noFill/>
          <a:ln w="22225" cap="flat" cmpd="sng" algn="ctr">
            <a:solidFill>
              <a:srgbClr val="003C71"/>
            </a:solidFill>
            <a:prstDash val="solid"/>
          </a:ln>
          <a:effectLst/>
        </p:spPr>
      </p:cxnSp>
      <p:grpSp>
        <p:nvGrpSpPr>
          <p:cNvPr id="160" name="Group 159"/>
          <p:cNvGrpSpPr/>
          <p:nvPr/>
        </p:nvGrpSpPr>
        <p:grpSpPr>
          <a:xfrm>
            <a:off x="7452100" y="2585269"/>
            <a:ext cx="3622096" cy="842481"/>
            <a:chOff x="7397393" y="2741577"/>
            <a:chExt cx="3622096" cy="842481"/>
          </a:xfrm>
        </p:grpSpPr>
        <p:sp>
          <p:nvSpPr>
            <p:cNvPr id="161" name="Rounded Rectangle 160"/>
            <p:cNvSpPr/>
            <p:nvPr/>
          </p:nvSpPr>
          <p:spPr>
            <a:xfrm>
              <a:off x="7397393" y="2741577"/>
              <a:ext cx="362209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62" name="Rounded Rectangle 161"/>
            <p:cNvSpPr/>
            <p:nvPr/>
          </p:nvSpPr>
          <p:spPr>
            <a:xfrm>
              <a:off x="8474450" y="2881391"/>
              <a:ext cx="2403336"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63" name="Rectangle 162"/>
            <p:cNvSpPr/>
            <p:nvPr/>
          </p:nvSpPr>
          <p:spPr>
            <a:xfrm>
              <a:off x="8605911" y="2940732"/>
              <a:ext cx="362840"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64" name="Rectangle 163"/>
            <p:cNvSpPr/>
            <p:nvPr/>
          </p:nvSpPr>
          <p:spPr>
            <a:xfrm>
              <a:off x="8968751" y="2940732"/>
              <a:ext cx="371762"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65" name="Rectangle 164"/>
            <p:cNvSpPr/>
            <p:nvPr/>
          </p:nvSpPr>
          <p:spPr>
            <a:xfrm>
              <a:off x="9331591" y="2940732"/>
              <a:ext cx="371762"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66" name="Rectangle 165"/>
            <p:cNvSpPr/>
            <p:nvPr/>
          </p:nvSpPr>
          <p:spPr>
            <a:xfrm>
              <a:off x="9703353" y="2940732"/>
              <a:ext cx="1032730"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67" name="Rounded Rectangle 166"/>
            <p:cNvSpPr/>
            <p:nvPr/>
          </p:nvSpPr>
          <p:spPr>
            <a:xfrm>
              <a:off x="7490040" y="2868091"/>
              <a:ext cx="895714"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69" name="Title 1"/>
          <p:cNvSpPr>
            <a:spLocks noGrp="1"/>
          </p:cNvSpPr>
          <p:nvPr>
            <p:ph type="title"/>
          </p:nvPr>
        </p:nvSpPr>
        <p:spPr>
          <a:xfrm>
            <a:off x="609600" y="274640"/>
            <a:ext cx="10972800" cy="480321"/>
          </a:xfrm>
        </p:spPr>
        <p:txBody>
          <a:bodyPr/>
          <a:lstStyle/>
          <a:p>
            <a:r>
              <a:rPr lang="en-US" dirty="0" smtClean="0"/>
              <a:t>A case for multi-segment mbufs</a:t>
            </a:r>
            <a:endParaRPr lang="en-US" dirty="0"/>
          </a:p>
        </p:txBody>
      </p:sp>
    </p:spTree>
    <p:extLst>
      <p:ext uri="{BB962C8B-B14F-4D97-AF65-F5344CB8AC3E}">
        <p14:creationId xmlns:p14="http://schemas.microsoft.com/office/powerpoint/2010/main" val="3286007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TSO integration</a:t>
            </a:r>
            <a:endParaRPr lang="en-US" dirty="0"/>
          </a:p>
        </p:txBody>
      </p:sp>
      <p:sp>
        <p:nvSpPr>
          <p:cNvPr id="3" name="Content Placeholder 2"/>
          <p:cNvSpPr>
            <a:spLocks noGrp="1"/>
          </p:cNvSpPr>
          <p:nvPr>
            <p:ph idx="1"/>
          </p:nvPr>
        </p:nvSpPr>
        <p:spPr>
          <a:xfrm>
            <a:off x="609600" y="1283433"/>
            <a:ext cx="6579166" cy="4842732"/>
          </a:xfrm>
        </p:spPr>
        <p:txBody>
          <a:bodyPr/>
          <a:lstStyle/>
          <a:p>
            <a:pPr marL="342900" indent="-342900">
              <a:buFont typeface="Arial" panose="020B0604020202020204" pitchFamily="34" charset="0"/>
              <a:buChar char="•"/>
            </a:pPr>
            <a:r>
              <a:rPr lang="en-IE" dirty="0" smtClean="0"/>
              <a:t>Set mbuf’s layer l2_len, l3_len and l4_len fields;</a:t>
            </a:r>
          </a:p>
        </p:txBody>
      </p:sp>
      <p:sp>
        <p:nvSpPr>
          <p:cNvPr id="26" name="TextBox 25"/>
          <p:cNvSpPr txBox="1"/>
          <p:nvPr/>
        </p:nvSpPr>
        <p:spPr>
          <a:xfrm>
            <a:off x="8027972" y="4377116"/>
            <a:ext cx="901720" cy="131689"/>
          </a:xfrm>
          <a:prstGeom prst="rect">
            <a:avLst/>
          </a:prstGeom>
          <a:noFill/>
        </p:spPr>
        <p:txBody>
          <a:bodyPr vert="horz" wrap="none" lIns="0" tIns="0" rIns="0" bIns="0" rtlCol="0">
            <a:noAutofit/>
          </a:bodyPr>
          <a:lstStyle/>
          <a:p>
            <a:r>
              <a:rPr lang="en-IE" sz="1200" dirty="0" smtClean="0">
                <a:solidFill>
                  <a:srgbClr val="003C71"/>
                </a:solidFill>
                <a:latin typeface="Intel Clear"/>
              </a:rPr>
              <a:t>l3_len=0x14</a:t>
            </a:r>
            <a:endParaRPr lang="en-US" sz="1200" dirty="0" smtClean="0">
              <a:solidFill>
                <a:srgbClr val="003C71"/>
              </a:solidFill>
              <a:latin typeface="Intel Clear"/>
            </a:endParaRPr>
          </a:p>
        </p:txBody>
      </p:sp>
      <p:sp>
        <p:nvSpPr>
          <p:cNvPr id="27" name="TextBox 26"/>
          <p:cNvSpPr txBox="1"/>
          <p:nvPr/>
        </p:nvSpPr>
        <p:spPr>
          <a:xfrm>
            <a:off x="8036380" y="4104901"/>
            <a:ext cx="894104" cy="152295"/>
          </a:xfrm>
          <a:prstGeom prst="rect">
            <a:avLst/>
          </a:prstGeom>
          <a:noFill/>
        </p:spPr>
        <p:txBody>
          <a:bodyPr vert="horz" wrap="none" lIns="0" tIns="0" rIns="0" bIns="0" rtlCol="0">
            <a:noAutofit/>
          </a:bodyPr>
          <a:lstStyle/>
          <a:p>
            <a:r>
              <a:rPr lang="en-IE" sz="1200" dirty="0" smtClean="0">
                <a:solidFill>
                  <a:srgbClr val="003C71"/>
                </a:solidFill>
                <a:latin typeface="Intel Clear"/>
              </a:rPr>
              <a:t>l2_len=0x0e</a:t>
            </a:r>
            <a:endParaRPr lang="en-US" sz="1200" dirty="0" smtClean="0">
              <a:solidFill>
                <a:srgbClr val="003C71"/>
              </a:solidFill>
              <a:latin typeface="Intel Clear"/>
            </a:endParaRPr>
          </a:p>
        </p:txBody>
      </p:sp>
      <p:grpSp>
        <p:nvGrpSpPr>
          <p:cNvPr id="28" name="Group 27"/>
          <p:cNvGrpSpPr/>
          <p:nvPr/>
        </p:nvGrpSpPr>
        <p:grpSpPr>
          <a:xfrm>
            <a:off x="7452100" y="2585269"/>
            <a:ext cx="3622096" cy="842481"/>
            <a:chOff x="7397393" y="2741577"/>
            <a:chExt cx="3622096" cy="842481"/>
          </a:xfrm>
        </p:grpSpPr>
        <p:sp>
          <p:nvSpPr>
            <p:cNvPr id="29" name="Rounded Rectangle 28"/>
            <p:cNvSpPr/>
            <p:nvPr/>
          </p:nvSpPr>
          <p:spPr>
            <a:xfrm>
              <a:off x="7397393" y="2741577"/>
              <a:ext cx="362209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0" name="Rounded Rectangle 29"/>
            <p:cNvSpPr/>
            <p:nvPr/>
          </p:nvSpPr>
          <p:spPr>
            <a:xfrm>
              <a:off x="8474450" y="2881391"/>
              <a:ext cx="2403336"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1" name="Rectangle 30"/>
            <p:cNvSpPr/>
            <p:nvPr/>
          </p:nvSpPr>
          <p:spPr>
            <a:xfrm>
              <a:off x="8605911" y="2940732"/>
              <a:ext cx="362840"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2" name="Rectangle 31"/>
            <p:cNvSpPr/>
            <p:nvPr/>
          </p:nvSpPr>
          <p:spPr>
            <a:xfrm>
              <a:off x="8968751" y="2940732"/>
              <a:ext cx="371762"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4" name="Rectangle 33"/>
            <p:cNvSpPr/>
            <p:nvPr/>
          </p:nvSpPr>
          <p:spPr>
            <a:xfrm>
              <a:off x="9331591" y="2940732"/>
              <a:ext cx="371762"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5" name="Rectangle 34"/>
            <p:cNvSpPr/>
            <p:nvPr/>
          </p:nvSpPr>
          <p:spPr>
            <a:xfrm>
              <a:off x="9703353" y="2940732"/>
              <a:ext cx="1032730"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6" name="Rounded Rectangle 35"/>
            <p:cNvSpPr/>
            <p:nvPr/>
          </p:nvSpPr>
          <p:spPr>
            <a:xfrm>
              <a:off x="7490040" y="2868091"/>
              <a:ext cx="895714"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38" name="Straight Arrow Connector 32"/>
          <p:cNvCxnSpPr>
            <a:stCxn id="26" idx="3"/>
          </p:cNvCxnSpPr>
          <p:nvPr/>
        </p:nvCxnSpPr>
        <p:spPr>
          <a:xfrm flipV="1">
            <a:off x="8929692" y="3238559"/>
            <a:ext cx="472474" cy="1204402"/>
          </a:xfrm>
          <a:prstGeom prst="bentConnector2">
            <a:avLst/>
          </a:prstGeom>
          <a:noFill/>
          <a:ln w="25400" cap="flat" cmpd="sng" algn="ctr">
            <a:solidFill>
              <a:srgbClr val="003C71"/>
            </a:solidFill>
            <a:prstDash val="solid"/>
            <a:tailEnd type="triangle"/>
          </a:ln>
          <a:effectLst/>
        </p:spPr>
      </p:cxnSp>
      <p:sp>
        <p:nvSpPr>
          <p:cNvPr id="39" name="TextBox 38"/>
          <p:cNvSpPr txBox="1"/>
          <p:nvPr/>
        </p:nvSpPr>
        <p:spPr>
          <a:xfrm>
            <a:off x="8034917" y="4618008"/>
            <a:ext cx="901641" cy="89132"/>
          </a:xfrm>
          <a:prstGeom prst="rect">
            <a:avLst/>
          </a:prstGeom>
          <a:noFill/>
        </p:spPr>
        <p:txBody>
          <a:bodyPr vert="horz" wrap="none" lIns="0" tIns="0" rIns="0" bIns="0" rtlCol="0">
            <a:noAutofit/>
          </a:bodyPr>
          <a:lstStyle/>
          <a:p>
            <a:r>
              <a:rPr lang="en-IE" sz="1200" dirty="0" smtClean="0">
                <a:solidFill>
                  <a:srgbClr val="003C71"/>
                </a:solidFill>
                <a:latin typeface="Intel Clear"/>
              </a:rPr>
              <a:t>l4_len=0x14</a:t>
            </a:r>
            <a:endParaRPr lang="en-US" sz="1200" dirty="0" smtClean="0">
              <a:solidFill>
                <a:srgbClr val="003C71"/>
              </a:solidFill>
              <a:latin typeface="Intel Clear"/>
            </a:endParaRPr>
          </a:p>
        </p:txBody>
      </p:sp>
      <p:cxnSp>
        <p:nvCxnSpPr>
          <p:cNvPr id="49" name="Straight Arrow Connector 32"/>
          <p:cNvCxnSpPr>
            <a:stCxn id="39" idx="3"/>
          </p:cNvCxnSpPr>
          <p:nvPr/>
        </p:nvCxnSpPr>
        <p:spPr>
          <a:xfrm flipV="1">
            <a:off x="8936558" y="3229024"/>
            <a:ext cx="837857" cy="1433550"/>
          </a:xfrm>
          <a:prstGeom prst="bentConnector2">
            <a:avLst/>
          </a:prstGeom>
          <a:noFill/>
          <a:ln w="25400" cap="flat" cmpd="sng" algn="ctr">
            <a:solidFill>
              <a:srgbClr val="003C71"/>
            </a:solidFill>
            <a:prstDash val="solid"/>
            <a:tailEnd type="triangle"/>
          </a:ln>
          <a:effectLst/>
        </p:spPr>
      </p:cxnSp>
      <p:cxnSp>
        <p:nvCxnSpPr>
          <p:cNvPr id="52" name="Straight Arrow Connector 32"/>
          <p:cNvCxnSpPr>
            <a:stCxn id="27" idx="3"/>
          </p:cNvCxnSpPr>
          <p:nvPr/>
        </p:nvCxnSpPr>
        <p:spPr>
          <a:xfrm flipV="1">
            <a:off x="8930484" y="3232743"/>
            <a:ext cx="99833" cy="948306"/>
          </a:xfrm>
          <a:prstGeom prst="bentConnector2">
            <a:avLst/>
          </a:prstGeom>
          <a:noFill/>
          <a:ln w="25400" cap="flat" cmpd="sng" algn="ctr">
            <a:solidFill>
              <a:srgbClr val="003C71"/>
            </a:solidFill>
            <a:prstDash val="solid"/>
            <a:tailEnd type="triangle"/>
          </a:ln>
          <a:effectLst/>
        </p:spPr>
      </p:cxnSp>
      <p:sp>
        <p:nvSpPr>
          <p:cNvPr id="53" name="TextBox 52"/>
          <p:cNvSpPr txBox="1"/>
          <p:nvPr/>
        </p:nvSpPr>
        <p:spPr>
          <a:xfrm>
            <a:off x="7435601" y="4685172"/>
            <a:ext cx="344187" cy="106349"/>
          </a:xfrm>
          <a:prstGeom prst="rect">
            <a:avLst/>
          </a:prstGeom>
          <a:noFill/>
        </p:spPr>
        <p:txBody>
          <a:bodyPr vert="horz" wrap="none" lIns="0" tIns="0" rIns="0" bIns="0" rtlCol="0">
            <a:noAutofit/>
          </a:bodyPr>
          <a:lstStyle/>
          <a:p>
            <a:r>
              <a:rPr lang="en-IE" sz="1200" dirty="0" smtClean="0">
                <a:solidFill>
                  <a:srgbClr val="003C71"/>
                </a:solidFill>
                <a:latin typeface="Intel Clear"/>
              </a:rPr>
              <a:t>mbuf</a:t>
            </a:r>
            <a:endParaRPr lang="en-US" sz="1200" dirty="0" smtClean="0">
              <a:solidFill>
                <a:srgbClr val="003C71"/>
              </a:solidFill>
              <a:latin typeface="Intel Clear"/>
            </a:endParaRPr>
          </a:p>
        </p:txBody>
      </p:sp>
      <p:sp>
        <p:nvSpPr>
          <p:cNvPr id="20" name="Left Brace 19"/>
          <p:cNvSpPr/>
          <p:nvPr/>
        </p:nvSpPr>
        <p:spPr>
          <a:xfrm>
            <a:off x="7847773" y="4087793"/>
            <a:ext cx="174125" cy="1365052"/>
          </a:xfrm>
          <a:prstGeom prst="leftBrace">
            <a:avLst/>
          </a:prstGeom>
          <a:noFill/>
          <a:ln w="25400"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1953718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TSO integration</a:t>
            </a:r>
            <a:endParaRPr lang="en-US" dirty="0"/>
          </a:p>
        </p:txBody>
      </p:sp>
      <p:sp>
        <p:nvSpPr>
          <p:cNvPr id="3" name="Content Placeholder 2"/>
          <p:cNvSpPr>
            <a:spLocks noGrp="1"/>
          </p:cNvSpPr>
          <p:nvPr>
            <p:ph idx="1"/>
          </p:nvPr>
        </p:nvSpPr>
        <p:spPr>
          <a:xfrm>
            <a:off x="609600" y="1283433"/>
            <a:ext cx="6579166" cy="4842732"/>
          </a:xfrm>
        </p:spPr>
        <p:txBody>
          <a:bodyPr>
            <a:normAutofit/>
          </a:bodyPr>
          <a:lstStyle/>
          <a:p>
            <a:pPr marL="342900" indent="-342900">
              <a:buFont typeface="Arial" panose="020B0604020202020204" pitchFamily="34" charset="0"/>
              <a:buChar char="•"/>
            </a:pPr>
            <a:r>
              <a:rPr lang="en-IE" dirty="0" smtClean="0"/>
              <a:t>Set </a:t>
            </a:r>
            <a:r>
              <a:rPr lang="en-IE" dirty="0" err="1" smtClean="0"/>
              <a:t>mbuf’s</a:t>
            </a:r>
            <a:r>
              <a:rPr lang="en-IE" dirty="0" smtClean="0"/>
              <a:t> layer l2_len, l3_len and l4_len fields;</a:t>
            </a:r>
          </a:p>
          <a:p>
            <a:pPr marL="342900" indent="-342900">
              <a:buFont typeface="Arial" panose="020B0604020202020204" pitchFamily="34" charset="0"/>
              <a:buChar char="•"/>
            </a:pPr>
            <a:r>
              <a:rPr lang="en-IE" dirty="0"/>
              <a:t>Mark packet for offload with flags:</a:t>
            </a:r>
          </a:p>
          <a:p>
            <a:pPr marL="643444" lvl="1" indent="-342900">
              <a:buFont typeface="Arial" panose="020B0604020202020204" pitchFamily="34" charset="0"/>
              <a:buChar char="•"/>
            </a:pPr>
            <a:r>
              <a:rPr lang="en-US" dirty="0"/>
              <a:t>PKT_TX_IPV4  | PKT_T</a:t>
            </a:r>
            <a:r>
              <a:rPr lang="en-IE" dirty="0"/>
              <a:t>X_IP_CKSUM;</a:t>
            </a:r>
          </a:p>
          <a:p>
            <a:pPr marL="643444" lvl="1" indent="-342900">
              <a:buFont typeface="Arial" panose="020B0604020202020204" pitchFamily="34" charset="0"/>
              <a:buChar char="•"/>
            </a:pPr>
            <a:r>
              <a:rPr lang="en-US" dirty="0"/>
              <a:t>PKT_TX_TCP_SEG | PKT_</a:t>
            </a:r>
            <a:r>
              <a:rPr lang="en-IE" dirty="0"/>
              <a:t>TX_TCP_CKSUM</a:t>
            </a:r>
            <a:r>
              <a:rPr lang="en-IE" dirty="0" smtClean="0"/>
              <a:t>.</a:t>
            </a:r>
            <a:endParaRPr lang="en-IE" dirty="0"/>
          </a:p>
        </p:txBody>
      </p:sp>
      <p:grpSp>
        <p:nvGrpSpPr>
          <p:cNvPr id="28" name="Group 27"/>
          <p:cNvGrpSpPr/>
          <p:nvPr/>
        </p:nvGrpSpPr>
        <p:grpSpPr>
          <a:xfrm>
            <a:off x="7452100" y="2585269"/>
            <a:ext cx="3622096" cy="842481"/>
            <a:chOff x="7397393" y="2741577"/>
            <a:chExt cx="3622096" cy="842481"/>
          </a:xfrm>
        </p:grpSpPr>
        <p:sp>
          <p:nvSpPr>
            <p:cNvPr id="29" name="Rounded Rectangle 28"/>
            <p:cNvSpPr/>
            <p:nvPr/>
          </p:nvSpPr>
          <p:spPr>
            <a:xfrm>
              <a:off x="7397393" y="2741577"/>
              <a:ext cx="362209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0" name="Rounded Rectangle 29"/>
            <p:cNvSpPr/>
            <p:nvPr/>
          </p:nvSpPr>
          <p:spPr>
            <a:xfrm>
              <a:off x="8474450" y="2881391"/>
              <a:ext cx="2403336"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1" name="Rectangle 30"/>
            <p:cNvSpPr/>
            <p:nvPr/>
          </p:nvSpPr>
          <p:spPr>
            <a:xfrm>
              <a:off x="8605911" y="2940732"/>
              <a:ext cx="362840"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2" name="Rectangle 31"/>
            <p:cNvSpPr/>
            <p:nvPr/>
          </p:nvSpPr>
          <p:spPr>
            <a:xfrm>
              <a:off x="8968751" y="2940732"/>
              <a:ext cx="371762"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4" name="Rectangle 33"/>
            <p:cNvSpPr/>
            <p:nvPr/>
          </p:nvSpPr>
          <p:spPr>
            <a:xfrm>
              <a:off x="9331591" y="2940732"/>
              <a:ext cx="371762"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5" name="Rectangle 34"/>
            <p:cNvSpPr/>
            <p:nvPr/>
          </p:nvSpPr>
          <p:spPr>
            <a:xfrm>
              <a:off x="9703353" y="2940732"/>
              <a:ext cx="1032730"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6" name="Rounded Rectangle 35"/>
            <p:cNvSpPr/>
            <p:nvPr/>
          </p:nvSpPr>
          <p:spPr>
            <a:xfrm>
              <a:off x="7490040" y="2868091"/>
              <a:ext cx="895714"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38" name="Straight Arrow Connector 32"/>
          <p:cNvCxnSpPr/>
          <p:nvPr/>
        </p:nvCxnSpPr>
        <p:spPr>
          <a:xfrm flipV="1">
            <a:off x="8929692" y="3238559"/>
            <a:ext cx="472474" cy="1204402"/>
          </a:xfrm>
          <a:prstGeom prst="bentConnector2">
            <a:avLst/>
          </a:prstGeom>
          <a:noFill/>
          <a:ln w="25400" cap="flat" cmpd="sng" algn="ctr">
            <a:solidFill>
              <a:srgbClr val="003C71"/>
            </a:solidFill>
            <a:prstDash val="solid"/>
            <a:tailEnd type="triangle"/>
          </a:ln>
          <a:effectLst/>
        </p:spPr>
      </p:cxnSp>
      <p:cxnSp>
        <p:nvCxnSpPr>
          <p:cNvPr id="49" name="Straight Arrow Connector 32"/>
          <p:cNvCxnSpPr/>
          <p:nvPr/>
        </p:nvCxnSpPr>
        <p:spPr>
          <a:xfrm flipV="1">
            <a:off x="8936558" y="3229024"/>
            <a:ext cx="837857" cy="1433550"/>
          </a:xfrm>
          <a:prstGeom prst="bentConnector2">
            <a:avLst/>
          </a:prstGeom>
          <a:noFill/>
          <a:ln w="25400" cap="flat" cmpd="sng" algn="ctr">
            <a:solidFill>
              <a:srgbClr val="003C71"/>
            </a:solidFill>
            <a:prstDash val="solid"/>
            <a:tailEnd type="triangle"/>
          </a:ln>
          <a:effectLst/>
        </p:spPr>
      </p:cxnSp>
      <p:cxnSp>
        <p:nvCxnSpPr>
          <p:cNvPr id="52" name="Straight Arrow Connector 32"/>
          <p:cNvCxnSpPr/>
          <p:nvPr/>
        </p:nvCxnSpPr>
        <p:spPr>
          <a:xfrm flipV="1">
            <a:off x="8930484" y="3232743"/>
            <a:ext cx="99833" cy="948306"/>
          </a:xfrm>
          <a:prstGeom prst="bentConnector2">
            <a:avLst/>
          </a:prstGeom>
          <a:noFill/>
          <a:ln w="25400" cap="flat" cmpd="sng" algn="ctr">
            <a:solidFill>
              <a:srgbClr val="003C71"/>
            </a:solidFill>
            <a:prstDash val="solid"/>
            <a:tailEnd type="triangle"/>
          </a:ln>
          <a:effectLst/>
        </p:spPr>
      </p:cxnSp>
      <p:sp>
        <p:nvSpPr>
          <p:cNvPr id="33" name="TextBox 32"/>
          <p:cNvSpPr txBox="1"/>
          <p:nvPr/>
        </p:nvSpPr>
        <p:spPr>
          <a:xfrm>
            <a:off x="8027972" y="4377116"/>
            <a:ext cx="901720" cy="131689"/>
          </a:xfrm>
          <a:prstGeom prst="rect">
            <a:avLst/>
          </a:prstGeom>
          <a:noFill/>
        </p:spPr>
        <p:txBody>
          <a:bodyPr vert="horz" wrap="none" lIns="0" tIns="0" rIns="0" bIns="0" rtlCol="0">
            <a:noAutofit/>
          </a:bodyPr>
          <a:lstStyle/>
          <a:p>
            <a:r>
              <a:rPr lang="en-IE" sz="1200" dirty="0" smtClean="0">
                <a:solidFill>
                  <a:srgbClr val="003C71"/>
                </a:solidFill>
                <a:latin typeface="Intel Clear"/>
              </a:rPr>
              <a:t>l3_len=0x14</a:t>
            </a:r>
            <a:endParaRPr lang="en-US" sz="1200" dirty="0" smtClean="0">
              <a:solidFill>
                <a:srgbClr val="003C71"/>
              </a:solidFill>
              <a:latin typeface="Intel Clear"/>
            </a:endParaRPr>
          </a:p>
        </p:txBody>
      </p:sp>
      <p:sp>
        <p:nvSpPr>
          <p:cNvPr id="40" name="TextBox 39"/>
          <p:cNvSpPr txBox="1"/>
          <p:nvPr/>
        </p:nvSpPr>
        <p:spPr>
          <a:xfrm>
            <a:off x="8036380" y="4104901"/>
            <a:ext cx="894104" cy="152295"/>
          </a:xfrm>
          <a:prstGeom prst="rect">
            <a:avLst/>
          </a:prstGeom>
          <a:noFill/>
        </p:spPr>
        <p:txBody>
          <a:bodyPr vert="horz" wrap="none" lIns="0" tIns="0" rIns="0" bIns="0" rtlCol="0">
            <a:noAutofit/>
          </a:bodyPr>
          <a:lstStyle/>
          <a:p>
            <a:r>
              <a:rPr lang="en-IE" sz="1200" dirty="0" smtClean="0">
                <a:solidFill>
                  <a:srgbClr val="003C71"/>
                </a:solidFill>
                <a:latin typeface="Intel Clear"/>
              </a:rPr>
              <a:t>l2_len=0x0e</a:t>
            </a:r>
            <a:endParaRPr lang="en-US" sz="1200" dirty="0" smtClean="0">
              <a:solidFill>
                <a:srgbClr val="003C71"/>
              </a:solidFill>
              <a:latin typeface="Intel Clear"/>
            </a:endParaRPr>
          </a:p>
        </p:txBody>
      </p:sp>
      <p:sp>
        <p:nvSpPr>
          <p:cNvPr id="41" name="TextBox 40"/>
          <p:cNvSpPr txBox="1"/>
          <p:nvPr/>
        </p:nvSpPr>
        <p:spPr>
          <a:xfrm>
            <a:off x="8034917" y="4618008"/>
            <a:ext cx="901641" cy="89132"/>
          </a:xfrm>
          <a:prstGeom prst="rect">
            <a:avLst/>
          </a:prstGeom>
          <a:noFill/>
        </p:spPr>
        <p:txBody>
          <a:bodyPr vert="horz" wrap="none" lIns="0" tIns="0" rIns="0" bIns="0" rtlCol="0">
            <a:noAutofit/>
          </a:bodyPr>
          <a:lstStyle/>
          <a:p>
            <a:r>
              <a:rPr lang="en-IE" sz="1200" dirty="0" smtClean="0">
                <a:solidFill>
                  <a:srgbClr val="003C71"/>
                </a:solidFill>
                <a:latin typeface="Intel Clear"/>
              </a:rPr>
              <a:t>l4_len=0x14</a:t>
            </a:r>
            <a:endParaRPr lang="en-US" sz="1200" dirty="0" smtClean="0">
              <a:solidFill>
                <a:srgbClr val="003C71"/>
              </a:solidFill>
              <a:latin typeface="Intel Clear"/>
            </a:endParaRPr>
          </a:p>
        </p:txBody>
      </p:sp>
      <p:sp>
        <p:nvSpPr>
          <p:cNvPr id="47" name="TextBox 46"/>
          <p:cNvSpPr txBox="1"/>
          <p:nvPr/>
        </p:nvSpPr>
        <p:spPr>
          <a:xfrm>
            <a:off x="8034074" y="4818272"/>
            <a:ext cx="3548326" cy="388289"/>
          </a:xfrm>
          <a:prstGeom prst="rect">
            <a:avLst/>
          </a:prstGeom>
          <a:noFill/>
        </p:spPr>
        <p:txBody>
          <a:bodyPr vert="horz" wrap="none" lIns="0" tIns="0" rIns="0" bIns="0" rtlCol="0">
            <a:noAutofit/>
          </a:bodyPr>
          <a:lstStyle/>
          <a:p>
            <a:r>
              <a:rPr lang="en-IE" sz="1200" dirty="0" err="1" smtClean="0">
                <a:solidFill>
                  <a:srgbClr val="003C71"/>
                </a:solidFill>
                <a:latin typeface="Intel Clear"/>
              </a:rPr>
              <a:t>ol_flags</a:t>
            </a:r>
            <a:r>
              <a:rPr lang="en-IE" sz="1200" dirty="0" smtClean="0">
                <a:solidFill>
                  <a:srgbClr val="003C71"/>
                </a:solidFill>
                <a:latin typeface="Intel Clear"/>
              </a:rPr>
              <a:t>=PKT_TX_IPV4 | PKT_TX_IP_CKSUM  | </a:t>
            </a:r>
          </a:p>
          <a:p>
            <a:r>
              <a:rPr lang="en-IE" sz="1200" dirty="0">
                <a:solidFill>
                  <a:srgbClr val="003C71"/>
                </a:solidFill>
                <a:latin typeface="Intel Clear"/>
              </a:rPr>
              <a:t> </a:t>
            </a:r>
            <a:r>
              <a:rPr lang="en-IE" sz="1200" dirty="0" smtClean="0">
                <a:solidFill>
                  <a:srgbClr val="003C71"/>
                </a:solidFill>
                <a:latin typeface="Intel Clear"/>
              </a:rPr>
              <a:t>                </a:t>
            </a:r>
            <a:r>
              <a:rPr lang="en-IE" sz="1200" dirty="0">
                <a:solidFill>
                  <a:srgbClr val="003C71"/>
                </a:solidFill>
                <a:latin typeface="Intel Clear"/>
              </a:rPr>
              <a:t>PKT_TX_TCP_CKSUM | </a:t>
            </a:r>
            <a:r>
              <a:rPr lang="en-US" sz="1200" dirty="0">
                <a:solidFill>
                  <a:srgbClr val="003C71"/>
                </a:solidFill>
                <a:latin typeface="Intel Clear"/>
              </a:rPr>
              <a:t>PKT_TX_TCP_SEG</a:t>
            </a:r>
            <a:r>
              <a:rPr lang="en-IE" sz="1200" dirty="0">
                <a:solidFill>
                  <a:srgbClr val="003C71"/>
                </a:solidFill>
                <a:latin typeface="Intel Clear"/>
              </a:rPr>
              <a:t>;</a:t>
            </a:r>
            <a:endParaRPr lang="en-US" sz="1200" dirty="0">
              <a:solidFill>
                <a:srgbClr val="003C71"/>
              </a:solidFill>
              <a:latin typeface="Intel Clear"/>
            </a:endParaRPr>
          </a:p>
          <a:p>
            <a:endParaRPr lang="en-US" sz="1200" dirty="0">
              <a:solidFill>
                <a:srgbClr val="003C71"/>
              </a:solidFill>
              <a:latin typeface="Intel Clear"/>
            </a:endParaRPr>
          </a:p>
        </p:txBody>
      </p:sp>
      <p:sp>
        <p:nvSpPr>
          <p:cNvPr id="21" name="TextBox 20"/>
          <p:cNvSpPr txBox="1"/>
          <p:nvPr/>
        </p:nvSpPr>
        <p:spPr>
          <a:xfrm>
            <a:off x="7435601" y="4685172"/>
            <a:ext cx="344187" cy="106349"/>
          </a:xfrm>
          <a:prstGeom prst="rect">
            <a:avLst/>
          </a:prstGeom>
          <a:noFill/>
        </p:spPr>
        <p:txBody>
          <a:bodyPr vert="horz" wrap="none" lIns="0" tIns="0" rIns="0" bIns="0" rtlCol="0">
            <a:noAutofit/>
          </a:bodyPr>
          <a:lstStyle/>
          <a:p>
            <a:r>
              <a:rPr lang="en-IE" sz="1200" dirty="0" smtClean="0">
                <a:solidFill>
                  <a:srgbClr val="003C71"/>
                </a:solidFill>
                <a:latin typeface="Intel Clear"/>
              </a:rPr>
              <a:t>mbuf</a:t>
            </a:r>
            <a:endParaRPr lang="en-US" sz="1200" dirty="0" smtClean="0">
              <a:solidFill>
                <a:srgbClr val="003C71"/>
              </a:solidFill>
              <a:latin typeface="Intel Clear"/>
            </a:endParaRPr>
          </a:p>
        </p:txBody>
      </p:sp>
      <p:sp>
        <p:nvSpPr>
          <p:cNvPr id="22" name="Left Brace 21"/>
          <p:cNvSpPr/>
          <p:nvPr/>
        </p:nvSpPr>
        <p:spPr>
          <a:xfrm>
            <a:off x="7847773" y="4087793"/>
            <a:ext cx="174125" cy="1365052"/>
          </a:xfrm>
          <a:prstGeom prst="leftBrace">
            <a:avLst/>
          </a:prstGeom>
          <a:noFill/>
          <a:ln w="25400"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2918776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TSO integration</a:t>
            </a:r>
            <a:endParaRPr lang="en-US" dirty="0"/>
          </a:p>
        </p:txBody>
      </p:sp>
      <p:sp>
        <p:nvSpPr>
          <p:cNvPr id="3" name="Content Placeholder 2"/>
          <p:cNvSpPr>
            <a:spLocks noGrp="1"/>
          </p:cNvSpPr>
          <p:nvPr>
            <p:ph idx="1"/>
          </p:nvPr>
        </p:nvSpPr>
        <p:spPr>
          <a:xfrm>
            <a:off x="609600" y="1283433"/>
            <a:ext cx="6579166" cy="4842732"/>
          </a:xfrm>
        </p:spPr>
        <p:txBody>
          <a:bodyPr>
            <a:normAutofit/>
          </a:bodyPr>
          <a:lstStyle/>
          <a:p>
            <a:pPr marL="342900" indent="-342900">
              <a:buFont typeface="Arial" panose="020B0604020202020204" pitchFamily="34" charset="0"/>
              <a:buChar char="•"/>
            </a:pPr>
            <a:r>
              <a:rPr lang="en-IE" dirty="0" smtClean="0"/>
              <a:t>Set mbuf’s layer l2_len, l3_len and l4_len fields;</a:t>
            </a:r>
          </a:p>
          <a:p>
            <a:pPr marL="342900" indent="-342900">
              <a:buFont typeface="Arial" panose="020B0604020202020204" pitchFamily="34" charset="0"/>
              <a:buChar char="•"/>
            </a:pPr>
            <a:r>
              <a:rPr lang="en-IE" dirty="0"/>
              <a:t>Mark packet for offload with flags:</a:t>
            </a:r>
          </a:p>
          <a:p>
            <a:pPr marL="643444" lvl="1" indent="-342900">
              <a:buFont typeface="Arial" panose="020B0604020202020204" pitchFamily="34" charset="0"/>
              <a:buChar char="•"/>
            </a:pPr>
            <a:r>
              <a:rPr lang="en-US" dirty="0"/>
              <a:t>PKT_TX_IPV4  | PKT_T</a:t>
            </a:r>
            <a:r>
              <a:rPr lang="en-IE" dirty="0"/>
              <a:t>X_IP_CKSUM;</a:t>
            </a:r>
          </a:p>
          <a:p>
            <a:pPr marL="643444" lvl="1" indent="-342900">
              <a:buFont typeface="Arial" panose="020B0604020202020204" pitchFamily="34" charset="0"/>
              <a:buChar char="•"/>
            </a:pPr>
            <a:r>
              <a:rPr lang="en-US" dirty="0"/>
              <a:t>PKT_TX_TCP_SEG | PKT_</a:t>
            </a:r>
            <a:r>
              <a:rPr lang="en-IE" dirty="0"/>
              <a:t>TX_TCP_CKSUM.</a:t>
            </a:r>
          </a:p>
          <a:p>
            <a:pPr marL="342900" indent="-342900">
              <a:buFont typeface="Arial" panose="020B0604020202020204" pitchFamily="34" charset="0"/>
              <a:buChar char="•"/>
            </a:pPr>
            <a:r>
              <a:rPr lang="en-IE" dirty="0"/>
              <a:t>Set the TSO segment size</a:t>
            </a:r>
            <a:r>
              <a:rPr lang="en-IE" dirty="0" smtClean="0"/>
              <a:t>;</a:t>
            </a:r>
            <a:endParaRPr lang="en-IE" dirty="0"/>
          </a:p>
        </p:txBody>
      </p:sp>
      <p:grpSp>
        <p:nvGrpSpPr>
          <p:cNvPr id="28" name="Group 27"/>
          <p:cNvGrpSpPr/>
          <p:nvPr/>
        </p:nvGrpSpPr>
        <p:grpSpPr>
          <a:xfrm>
            <a:off x="7452100" y="2585269"/>
            <a:ext cx="3622096" cy="842481"/>
            <a:chOff x="7397393" y="2741577"/>
            <a:chExt cx="3622096" cy="842481"/>
          </a:xfrm>
        </p:grpSpPr>
        <p:sp>
          <p:nvSpPr>
            <p:cNvPr id="29" name="Rounded Rectangle 28"/>
            <p:cNvSpPr/>
            <p:nvPr/>
          </p:nvSpPr>
          <p:spPr>
            <a:xfrm>
              <a:off x="7397393" y="2741577"/>
              <a:ext cx="362209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0" name="Rounded Rectangle 29"/>
            <p:cNvSpPr/>
            <p:nvPr/>
          </p:nvSpPr>
          <p:spPr>
            <a:xfrm>
              <a:off x="8474450" y="2881391"/>
              <a:ext cx="2403336"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1" name="Rectangle 30"/>
            <p:cNvSpPr/>
            <p:nvPr/>
          </p:nvSpPr>
          <p:spPr>
            <a:xfrm>
              <a:off x="8605911" y="2940732"/>
              <a:ext cx="362840"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2" name="Rectangle 31"/>
            <p:cNvSpPr/>
            <p:nvPr/>
          </p:nvSpPr>
          <p:spPr>
            <a:xfrm>
              <a:off x="8968751" y="2940732"/>
              <a:ext cx="371762"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4" name="Rectangle 33"/>
            <p:cNvSpPr/>
            <p:nvPr/>
          </p:nvSpPr>
          <p:spPr>
            <a:xfrm>
              <a:off x="9331591" y="2940732"/>
              <a:ext cx="371762"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5" name="Rectangle 34"/>
            <p:cNvSpPr/>
            <p:nvPr/>
          </p:nvSpPr>
          <p:spPr>
            <a:xfrm>
              <a:off x="9703353" y="2940732"/>
              <a:ext cx="1032730"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6" name="Rounded Rectangle 35"/>
            <p:cNvSpPr/>
            <p:nvPr/>
          </p:nvSpPr>
          <p:spPr>
            <a:xfrm>
              <a:off x="7490040" y="2868091"/>
              <a:ext cx="895714"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38" name="Straight Arrow Connector 32"/>
          <p:cNvCxnSpPr/>
          <p:nvPr/>
        </p:nvCxnSpPr>
        <p:spPr>
          <a:xfrm flipV="1">
            <a:off x="8929692" y="3238559"/>
            <a:ext cx="472474" cy="1204402"/>
          </a:xfrm>
          <a:prstGeom prst="bentConnector2">
            <a:avLst/>
          </a:prstGeom>
          <a:noFill/>
          <a:ln w="25400" cap="flat" cmpd="sng" algn="ctr">
            <a:solidFill>
              <a:srgbClr val="003C71"/>
            </a:solidFill>
            <a:prstDash val="solid"/>
            <a:tailEnd type="triangle"/>
          </a:ln>
          <a:effectLst/>
        </p:spPr>
      </p:cxnSp>
      <p:cxnSp>
        <p:nvCxnSpPr>
          <p:cNvPr id="49" name="Straight Arrow Connector 32"/>
          <p:cNvCxnSpPr/>
          <p:nvPr/>
        </p:nvCxnSpPr>
        <p:spPr>
          <a:xfrm flipV="1">
            <a:off x="8936558" y="3229024"/>
            <a:ext cx="837857" cy="1433550"/>
          </a:xfrm>
          <a:prstGeom prst="bentConnector2">
            <a:avLst/>
          </a:prstGeom>
          <a:noFill/>
          <a:ln w="25400" cap="flat" cmpd="sng" algn="ctr">
            <a:solidFill>
              <a:srgbClr val="003C71"/>
            </a:solidFill>
            <a:prstDash val="solid"/>
            <a:tailEnd type="triangle"/>
          </a:ln>
          <a:effectLst/>
        </p:spPr>
      </p:cxnSp>
      <p:cxnSp>
        <p:nvCxnSpPr>
          <p:cNvPr id="52" name="Straight Arrow Connector 32"/>
          <p:cNvCxnSpPr/>
          <p:nvPr/>
        </p:nvCxnSpPr>
        <p:spPr>
          <a:xfrm flipV="1">
            <a:off x="8930484" y="3232743"/>
            <a:ext cx="99833" cy="948306"/>
          </a:xfrm>
          <a:prstGeom prst="bentConnector2">
            <a:avLst/>
          </a:prstGeom>
          <a:noFill/>
          <a:ln w="25400" cap="flat" cmpd="sng" algn="ctr">
            <a:solidFill>
              <a:srgbClr val="003C71"/>
            </a:solidFill>
            <a:prstDash val="solid"/>
            <a:tailEnd type="triangle"/>
          </a:ln>
          <a:effectLst/>
        </p:spPr>
      </p:cxnSp>
      <p:sp>
        <p:nvSpPr>
          <p:cNvPr id="33" name="TextBox 32"/>
          <p:cNvSpPr txBox="1"/>
          <p:nvPr/>
        </p:nvSpPr>
        <p:spPr>
          <a:xfrm>
            <a:off x="8027972" y="4377116"/>
            <a:ext cx="901720" cy="131689"/>
          </a:xfrm>
          <a:prstGeom prst="rect">
            <a:avLst/>
          </a:prstGeom>
          <a:noFill/>
        </p:spPr>
        <p:txBody>
          <a:bodyPr vert="horz" wrap="none" lIns="0" tIns="0" rIns="0" bIns="0" rtlCol="0">
            <a:noAutofit/>
          </a:bodyPr>
          <a:lstStyle/>
          <a:p>
            <a:r>
              <a:rPr lang="en-IE" sz="1200" dirty="0" smtClean="0">
                <a:solidFill>
                  <a:srgbClr val="003C71"/>
                </a:solidFill>
                <a:latin typeface="Intel Clear"/>
              </a:rPr>
              <a:t>l3_len=0x14</a:t>
            </a:r>
            <a:endParaRPr lang="en-US" sz="1200" dirty="0" smtClean="0">
              <a:solidFill>
                <a:srgbClr val="003C71"/>
              </a:solidFill>
              <a:latin typeface="Intel Clear"/>
            </a:endParaRPr>
          </a:p>
        </p:txBody>
      </p:sp>
      <p:sp>
        <p:nvSpPr>
          <p:cNvPr id="40" name="TextBox 39"/>
          <p:cNvSpPr txBox="1"/>
          <p:nvPr/>
        </p:nvSpPr>
        <p:spPr>
          <a:xfrm>
            <a:off x="8036380" y="4104901"/>
            <a:ext cx="894104" cy="152295"/>
          </a:xfrm>
          <a:prstGeom prst="rect">
            <a:avLst/>
          </a:prstGeom>
          <a:noFill/>
        </p:spPr>
        <p:txBody>
          <a:bodyPr vert="horz" wrap="none" lIns="0" tIns="0" rIns="0" bIns="0" rtlCol="0">
            <a:noAutofit/>
          </a:bodyPr>
          <a:lstStyle/>
          <a:p>
            <a:r>
              <a:rPr lang="en-IE" sz="1200" dirty="0" smtClean="0">
                <a:solidFill>
                  <a:srgbClr val="003C71"/>
                </a:solidFill>
                <a:latin typeface="Intel Clear"/>
              </a:rPr>
              <a:t>l2_len=0x0e</a:t>
            </a:r>
            <a:endParaRPr lang="en-US" sz="1200" dirty="0" smtClean="0">
              <a:solidFill>
                <a:srgbClr val="003C71"/>
              </a:solidFill>
              <a:latin typeface="Intel Clear"/>
            </a:endParaRPr>
          </a:p>
        </p:txBody>
      </p:sp>
      <p:sp>
        <p:nvSpPr>
          <p:cNvPr id="41" name="TextBox 40"/>
          <p:cNvSpPr txBox="1"/>
          <p:nvPr/>
        </p:nvSpPr>
        <p:spPr>
          <a:xfrm>
            <a:off x="8034917" y="4618008"/>
            <a:ext cx="901641" cy="89132"/>
          </a:xfrm>
          <a:prstGeom prst="rect">
            <a:avLst/>
          </a:prstGeom>
          <a:noFill/>
        </p:spPr>
        <p:txBody>
          <a:bodyPr vert="horz" wrap="none" lIns="0" tIns="0" rIns="0" bIns="0" rtlCol="0">
            <a:noAutofit/>
          </a:bodyPr>
          <a:lstStyle/>
          <a:p>
            <a:r>
              <a:rPr lang="en-IE" sz="1200" dirty="0" smtClean="0">
                <a:solidFill>
                  <a:srgbClr val="003C71"/>
                </a:solidFill>
                <a:latin typeface="Intel Clear"/>
              </a:rPr>
              <a:t>l4_len=0x14</a:t>
            </a:r>
            <a:endParaRPr lang="en-US" sz="1200" dirty="0" smtClean="0">
              <a:solidFill>
                <a:srgbClr val="003C71"/>
              </a:solidFill>
              <a:latin typeface="Intel Clear"/>
            </a:endParaRPr>
          </a:p>
        </p:txBody>
      </p:sp>
      <p:sp>
        <p:nvSpPr>
          <p:cNvPr id="42" name="TextBox 41"/>
          <p:cNvSpPr txBox="1"/>
          <p:nvPr/>
        </p:nvSpPr>
        <p:spPr>
          <a:xfrm>
            <a:off x="8027972" y="5206561"/>
            <a:ext cx="2298876" cy="246284"/>
          </a:xfrm>
          <a:prstGeom prst="rect">
            <a:avLst/>
          </a:prstGeom>
          <a:noFill/>
        </p:spPr>
        <p:txBody>
          <a:bodyPr vert="horz" wrap="none" lIns="0" tIns="0" rIns="0" bIns="0" rtlCol="0">
            <a:noAutofit/>
          </a:bodyPr>
          <a:lstStyle/>
          <a:p>
            <a:r>
              <a:rPr lang="en-IE" sz="1200" dirty="0">
                <a:solidFill>
                  <a:srgbClr val="003C71"/>
                </a:solidFill>
                <a:latin typeface="Intel Clear"/>
              </a:rPr>
              <a:t>tso_segsz</a:t>
            </a:r>
            <a:r>
              <a:rPr lang="en-IE" sz="1200" dirty="0" smtClean="0">
                <a:solidFill>
                  <a:srgbClr val="003C71"/>
                </a:solidFill>
                <a:latin typeface="Intel Clear"/>
              </a:rPr>
              <a:t>=$mtu </a:t>
            </a:r>
            <a:r>
              <a:rPr lang="en-IE" sz="1200" dirty="0">
                <a:solidFill>
                  <a:srgbClr val="003C71"/>
                </a:solidFill>
                <a:latin typeface="Intel Clear"/>
              </a:rPr>
              <a:t>- </a:t>
            </a:r>
            <a:r>
              <a:rPr lang="en-IE" sz="1200" dirty="0" smtClean="0">
                <a:solidFill>
                  <a:srgbClr val="003C71"/>
                </a:solidFill>
                <a:latin typeface="Intel Clear"/>
              </a:rPr>
              <a:t>l3_len </a:t>
            </a:r>
            <a:r>
              <a:rPr lang="en-IE" sz="1200" dirty="0">
                <a:solidFill>
                  <a:srgbClr val="003C71"/>
                </a:solidFill>
                <a:latin typeface="Intel Clear"/>
              </a:rPr>
              <a:t>- </a:t>
            </a:r>
            <a:r>
              <a:rPr lang="en-IE" sz="1200" dirty="0" smtClean="0">
                <a:solidFill>
                  <a:srgbClr val="003C71"/>
                </a:solidFill>
                <a:latin typeface="Intel Clear"/>
              </a:rPr>
              <a:t>l4_len</a:t>
            </a:r>
            <a:endParaRPr lang="en-US" sz="1200" dirty="0" smtClean="0">
              <a:solidFill>
                <a:srgbClr val="003C71"/>
              </a:solidFill>
              <a:latin typeface="Intel Clear"/>
            </a:endParaRPr>
          </a:p>
        </p:txBody>
      </p:sp>
      <p:sp>
        <p:nvSpPr>
          <p:cNvPr id="47" name="TextBox 46"/>
          <p:cNvSpPr txBox="1"/>
          <p:nvPr/>
        </p:nvSpPr>
        <p:spPr>
          <a:xfrm>
            <a:off x="8034074" y="4818272"/>
            <a:ext cx="3548326" cy="388289"/>
          </a:xfrm>
          <a:prstGeom prst="rect">
            <a:avLst/>
          </a:prstGeom>
          <a:noFill/>
        </p:spPr>
        <p:txBody>
          <a:bodyPr vert="horz" wrap="none" lIns="0" tIns="0" rIns="0" bIns="0" rtlCol="0">
            <a:noAutofit/>
          </a:bodyPr>
          <a:lstStyle/>
          <a:p>
            <a:r>
              <a:rPr lang="en-IE" sz="1200" dirty="0" err="1" smtClean="0">
                <a:solidFill>
                  <a:srgbClr val="003C71"/>
                </a:solidFill>
                <a:latin typeface="Intel Clear"/>
              </a:rPr>
              <a:t>ol_flags</a:t>
            </a:r>
            <a:r>
              <a:rPr lang="en-IE" sz="1200" dirty="0" smtClean="0">
                <a:solidFill>
                  <a:srgbClr val="003C71"/>
                </a:solidFill>
                <a:latin typeface="Intel Clear"/>
              </a:rPr>
              <a:t>=PKT_TX_IPV4 | PKT_TX_IP_CKSUM  | </a:t>
            </a:r>
          </a:p>
          <a:p>
            <a:r>
              <a:rPr lang="en-IE" sz="1200" dirty="0">
                <a:solidFill>
                  <a:srgbClr val="003C71"/>
                </a:solidFill>
                <a:latin typeface="Intel Clear"/>
              </a:rPr>
              <a:t> </a:t>
            </a:r>
            <a:r>
              <a:rPr lang="en-IE" sz="1200" dirty="0" smtClean="0">
                <a:solidFill>
                  <a:srgbClr val="003C71"/>
                </a:solidFill>
                <a:latin typeface="Intel Clear"/>
              </a:rPr>
              <a:t>                </a:t>
            </a:r>
            <a:r>
              <a:rPr lang="en-IE" sz="1200" dirty="0">
                <a:solidFill>
                  <a:srgbClr val="003C71"/>
                </a:solidFill>
                <a:latin typeface="Intel Clear"/>
              </a:rPr>
              <a:t>PKT_TX_TCP_CKSUM | </a:t>
            </a:r>
            <a:r>
              <a:rPr lang="en-US" sz="1200" dirty="0">
                <a:solidFill>
                  <a:srgbClr val="003C71"/>
                </a:solidFill>
                <a:latin typeface="Intel Clear"/>
              </a:rPr>
              <a:t>PKT_TX_TCP_SEG</a:t>
            </a:r>
            <a:r>
              <a:rPr lang="en-IE" sz="1200" dirty="0">
                <a:solidFill>
                  <a:srgbClr val="003C71"/>
                </a:solidFill>
                <a:latin typeface="Intel Clear"/>
              </a:rPr>
              <a:t>;</a:t>
            </a:r>
            <a:endParaRPr lang="en-US" sz="1200" dirty="0">
              <a:solidFill>
                <a:srgbClr val="003C71"/>
              </a:solidFill>
              <a:latin typeface="Intel Clear"/>
            </a:endParaRPr>
          </a:p>
          <a:p>
            <a:endParaRPr lang="en-US" sz="1200" dirty="0">
              <a:solidFill>
                <a:srgbClr val="003C71"/>
              </a:solidFill>
              <a:latin typeface="Intel Clear"/>
            </a:endParaRPr>
          </a:p>
        </p:txBody>
      </p:sp>
      <p:sp>
        <p:nvSpPr>
          <p:cNvPr id="22" name="TextBox 21"/>
          <p:cNvSpPr txBox="1"/>
          <p:nvPr/>
        </p:nvSpPr>
        <p:spPr>
          <a:xfrm>
            <a:off x="7435601" y="4685172"/>
            <a:ext cx="344187" cy="106349"/>
          </a:xfrm>
          <a:prstGeom prst="rect">
            <a:avLst/>
          </a:prstGeom>
          <a:noFill/>
        </p:spPr>
        <p:txBody>
          <a:bodyPr vert="horz" wrap="none" lIns="0" tIns="0" rIns="0" bIns="0" rtlCol="0">
            <a:noAutofit/>
          </a:bodyPr>
          <a:lstStyle/>
          <a:p>
            <a:r>
              <a:rPr lang="en-IE" sz="1200" dirty="0" smtClean="0">
                <a:solidFill>
                  <a:srgbClr val="003C71"/>
                </a:solidFill>
                <a:latin typeface="Intel Clear"/>
              </a:rPr>
              <a:t>mbuf</a:t>
            </a:r>
            <a:endParaRPr lang="en-US" sz="1200" dirty="0" smtClean="0">
              <a:solidFill>
                <a:srgbClr val="003C71"/>
              </a:solidFill>
              <a:latin typeface="Intel Clear"/>
            </a:endParaRPr>
          </a:p>
        </p:txBody>
      </p:sp>
      <p:sp>
        <p:nvSpPr>
          <p:cNvPr id="23" name="Left Brace 22"/>
          <p:cNvSpPr/>
          <p:nvPr/>
        </p:nvSpPr>
        <p:spPr>
          <a:xfrm>
            <a:off x="7847773" y="4087793"/>
            <a:ext cx="174125" cy="1365052"/>
          </a:xfrm>
          <a:prstGeom prst="leftBrace">
            <a:avLst/>
          </a:prstGeom>
          <a:noFill/>
          <a:ln w="25400"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322259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TSO integration</a:t>
            </a:r>
            <a:endParaRPr lang="en-US" dirty="0"/>
          </a:p>
        </p:txBody>
      </p:sp>
      <p:sp>
        <p:nvSpPr>
          <p:cNvPr id="3" name="Content Placeholder 2"/>
          <p:cNvSpPr>
            <a:spLocks noGrp="1"/>
          </p:cNvSpPr>
          <p:nvPr>
            <p:ph idx="1"/>
          </p:nvPr>
        </p:nvSpPr>
        <p:spPr>
          <a:xfrm>
            <a:off x="609600" y="1283432"/>
            <a:ext cx="6579166" cy="5306838"/>
          </a:xfrm>
        </p:spPr>
        <p:txBody>
          <a:bodyPr>
            <a:normAutofit/>
          </a:bodyPr>
          <a:lstStyle/>
          <a:p>
            <a:pPr marL="342900" indent="-342900">
              <a:buFont typeface="Arial" panose="020B0604020202020204" pitchFamily="34" charset="0"/>
              <a:buChar char="•"/>
            </a:pPr>
            <a:r>
              <a:rPr lang="en-IE" dirty="0" smtClean="0"/>
              <a:t>Set mbuf’s layer l2_len, l3_len and l4_len fields;</a:t>
            </a:r>
          </a:p>
          <a:p>
            <a:pPr marL="342900" indent="-342900">
              <a:buFont typeface="Arial" panose="020B0604020202020204" pitchFamily="34" charset="0"/>
              <a:buChar char="•"/>
            </a:pPr>
            <a:r>
              <a:rPr lang="en-IE" dirty="0" smtClean="0"/>
              <a:t>Mark packet for offload with flags:</a:t>
            </a:r>
          </a:p>
          <a:p>
            <a:pPr marL="643444" lvl="1" indent="-342900">
              <a:buFont typeface="Arial" panose="020B0604020202020204" pitchFamily="34" charset="0"/>
              <a:buChar char="•"/>
            </a:pPr>
            <a:r>
              <a:rPr lang="en-US" dirty="0"/>
              <a:t>PKT_TX_IPV4  | PKT_T</a:t>
            </a:r>
            <a:r>
              <a:rPr lang="en-IE" dirty="0"/>
              <a:t>X_IP_CKSUM;</a:t>
            </a:r>
          </a:p>
          <a:p>
            <a:pPr marL="643444" lvl="1" indent="-342900">
              <a:buFont typeface="Arial" panose="020B0604020202020204" pitchFamily="34" charset="0"/>
              <a:buChar char="•"/>
            </a:pPr>
            <a:r>
              <a:rPr lang="en-US" dirty="0"/>
              <a:t>PKT_TX_TCP_SEG | PKT_</a:t>
            </a:r>
            <a:r>
              <a:rPr lang="en-IE" dirty="0"/>
              <a:t>TX_TCP_CKSUM.</a:t>
            </a:r>
          </a:p>
          <a:p>
            <a:pPr marL="342900" indent="-342900">
              <a:buFont typeface="Arial" panose="020B0604020202020204" pitchFamily="34" charset="0"/>
              <a:buChar char="•"/>
            </a:pPr>
            <a:r>
              <a:rPr lang="en-IE" dirty="0" smtClean="0"/>
              <a:t>Set </a:t>
            </a:r>
            <a:r>
              <a:rPr lang="en-IE" dirty="0"/>
              <a:t>the TSO segment size</a:t>
            </a:r>
            <a:r>
              <a:rPr lang="en-IE" dirty="0" smtClean="0"/>
              <a:t>;</a:t>
            </a:r>
          </a:p>
          <a:p>
            <a:pPr marL="342900" indent="-342900">
              <a:buFont typeface="Arial" panose="020B0604020202020204" pitchFamily="34" charset="0"/>
              <a:buChar char="•"/>
            </a:pPr>
            <a:r>
              <a:rPr lang="en-US" dirty="0" smtClean="0"/>
              <a:t>Prepare packet for tx offload</a:t>
            </a:r>
            <a:r>
              <a:rPr lang="en-IE" dirty="0" smtClean="0"/>
              <a:t>:</a:t>
            </a:r>
          </a:p>
          <a:p>
            <a:pPr marL="643444" lvl="1" indent="-342900">
              <a:buFont typeface="Arial" panose="020B0604020202020204" pitchFamily="34" charset="0"/>
              <a:buChar char="•"/>
            </a:pPr>
            <a:r>
              <a:rPr lang="en-IE" dirty="0" smtClean="0"/>
              <a:t>rte_eth_tx_prepare();</a:t>
            </a:r>
          </a:p>
        </p:txBody>
      </p:sp>
      <p:sp>
        <p:nvSpPr>
          <p:cNvPr id="7" name="TextBox 6"/>
          <p:cNvSpPr txBox="1"/>
          <p:nvPr/>
        </p:nvSpPr>
        <p:spPr>
          <a:xfrm>
            <a:off x="7452100" y="5967636"/>
            <a:ext cx="3956798" cy="377608"/>
          </a:xfrm>
          <a:prstGeom prst="rect">
            <a:avLst/>
          </a:prstGeom>
          <a:noFill/>
        </p:spPr>
        <p:txBody>
          <a:bodyPr vert="horz" wrap="square" lIns="0" tIns="0" rIns="0" bIns="0" rtlCol="0">
            <a:noAutofit/>
          </a:bodyPr>
          <a:lstStyle/>
          <a:p>
            <a:r>
              <a:rPr lang="en-IE" sz="1100" dirty="0" smtClean="0">
                <a:latin typeface="Arial" panose="020B0604020202020204" pitchFamily="34" charset="0"/>
                <a:cs typeface="Arial" panose="020B0604020202020204" pitchFamily="34" charset="0"/>
              </a:rPr>
              <a:t>* Note: In older versions of DPDK checksum calculations differ between NICs / replaced by rte_eth_tx_prepare();</a:t>
            </a:r>
            <a:endParaRPr lang="en-US" sz="1100" dirty="0">
              <a:latin typeface="Arial" panose="020B0604020202020204" pitchFamily="34" charset="0"/>
              <a:cs typeface="Arial" panose="020B0604020202020204" pitchFamily="34" charset="0"/>
            </a:endParaRPr>
          </a:p>
        </p:txBody>
      </p:sp>
      <p:sp>
        <p:nvSpPr>
          <p:cNvPr id="26" name="TextBox 25"/>
          <p:cNvSpPr txBox="1"/>
          <p:nvPr/>
        </p:nvSpPr>
        <p:spPr>
          <a:xfrm>
            <a:off x="8027972" y="4377116"/>
            <a:ext cx="901720" cy="131689"/>
          </a:xfrm>
          <a:prstGeom prst="rect">
            <a:avLst/>
          </a:prstGeom>
          <a:noFill/>
        </p:spPr>
        <p:txBody>
          <a:bodyPr vert="horz" wrap="none" lIns="0" tIns="0" rIns="0" bIns="0" rtlCol="0">
            <a:noAutofit/>
          </a:bodyPr>
          <a:lstStyle/>
          <a:p>
            <a:r>
              <a:rPr lang="en-IE" sz="1200" dirty="0" smtClean="0">
                <a:solidFill>
                  <a:srgbClr val="003C71"/>
                </a:solidFill>
                <a:latin typeface="Intel Clear"/>
              </a:rPr>
              <a:t>l3_len=0x14</a:t>
            </a:r>
            <a:endParaRPr lang="en-US" sz="1200" dirty="0" smtClean="0">
              <a:solidFill>
                <a:srgbClr val="003C71"/>
              </a:solidFill>
              <a:latin typeface="Intel Clear"/>
            </a:endParaRPr>
          </a:p>
        </p:txBody>
      </p:sp>
      <p:sp>
        <p:nvSpPr>
          <p:cNvPr id="27" name="TextBox 26"/>
          <p:cNvSpPr txBox="1"/>
          <p:nvPr/>
        </p:nvSpPr>
        <p:spPr>
          <a:xfrm>
            <a:off x="8036380" y="4104901"/>
            <a:ext cx="894104" cy="152295"/>
          </a:xfrm>
          <a:prstGeom prst="rect">
            <a:avLst/>
          </a:prstGeom>
          <a:noFill/>
        </p:spPr>
        <p:txBody>
          <a:bodyPr vert="horz" wrap="none" lIns="0" tIns="0" rIns="0" bIns="0" rtlCol="0">
            <a:noAutofit/>
          </a:bodyPr>
          <a:lstStyle/>
          <a:p>
            <a:r>
              <a:rPr lang="en-IE" sz="1200" dirty="0" smtClean="0">
                <a:solidFill>
                  <a:srgbClr val="003C71"/>
                </a:solidFill>
                <a:latin typeface="Intel Clear"/>
              </a:rPr>
              <a:t>l2_len=0x0e</a:t>
            </a:r>
            <a:endParaRPr lang="en-US" sz="1200" dirty="0" smtClean="0">
              <a:solidFill>
                <a:srgbClr val="003C71"/>
              </a:solidFill>
              <a:latin typeface="Intel Clear"/>
            </a:endParaRPr>
          </a:p>
        </p:txBody>
      </p:sp>
      <p:grpSp>
        <p:nvGrpSpPr>
          <p:cNvPr id="28" name="Group 27"/>
          <p:cNvGrpSpPr/>
          <p:nvPr/>
        </p:nvGrpSpPr>
        <p:grpSpPr>
          <a:xfrm>
            <a:off x="7452100" y="2585269"/>
            <a:ext cx="3622096" cy="842481"/>
            <a:chOff x="7397393" y="2741577"/>
            <a:chExt cx="3622096" cy="842481"/>
          </a:xfrm>
        </p:grpSpPr>
        <p:sp>
          <p:nvSpPr>
            <p:cNvPr id="29" name="Rounded Rectangle 28"/>
            <p:cNvSpPr/>
            <p:nvPr/>
          </p:nvSpPr>
          <p:spPr>
            <a:xfrm>
              <a:off x="7397393" y="2741577"/>
              <a:ext cx="362209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0" name="Rounded Rectangle 29"/>
            <p:cNvSpPr/>
            <p:nvPr/>
          </p:nvSpPr>
          <p:spPr>
            <a:xfrm>
              <a:off x="8474450" y="2881391"/>
              <a:ext cx="2403336"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1" name="Rectangle 30"/>
            <p:cNvSpPr/>
            <p:nvPr/>
          </p:nvSpPr>
          <p:spPr>
            <a:xfrm>
              <a:off x="8605911" y="2940732"/>
              <a:ext cx="362840"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2" name="Rectangle 31"/>
            <p:cNvSpPr/>
            <p:nvPr/>
          </p:nvSpPr>
          <p:spPr>
            <a:xfrm>
              <a:off x="8968751" y="2940732"/>
              <a:ext cx="371762"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4" name="Rectangle 33"/>
            <p:cNvSpPr/>
            <p:nvPr/>
          </p:nvSpPr>
          <p:spPr>
            <a:xfrm>
              <a:off x="9331591" y="2940732"/>
              <a:ext cx="371762"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5" name="Rectangle 34"/>
            <p:cNvSpPr/>
            <p:nvPr/>
          </p:nvSpPr>
          <p:spPr>
            <a:xfrm>
              <a:off x="9703353" y="2940732"/>
              <a:ext cx="1032730"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6" name="Rounded Rectangle 35"/>
            <p:cNvSpPr/>
            <p:nvPr/>
          </p:nvSpPr>
          <p:spPr>
            <a:xfrm>
              <a:off x="7490040" y="2868091"/>
              <a:ext cx="895714"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37" name="Straight Arrow Connector 36"/>
          <p:cNvCxnSpPr/>
          <p:nvPr/>
        </p:nvCxnSpPr>
        <p:spPr>
          <a:xfrm flipV="1">
            <a:off x="9346978" y="2126826"/>
            <a:ext cx="125554" cy="657596"/>
          </a:xfrm>
          <a:prstGeom prst="straightConnector1">
            <a:avLst/>
          </a:prstGeom>
          <a:noFill/>
          <a:ln w="25400" cap="flat" cmpd="sng" algn="ctr">
            <a:solidFill>
              <a:srgbClr val="003C71"/>
            </a:solidFill>
            <a:prstDash val="solid"/>
            <a:tailEnd type="triangle"/>
          </a:ln>
          <a:effectLst/>
        </p:spPr>
      </p:cxnSp>
      <p:cxnSp>
        <p:nvCxnSpPr>
          <p:cNvPr id="38" name="Straight Arrow Connector 32"/>
          <p:cNvCxnSpPr>
            <a:stCxn id="26" idx="3"/>
          </p:cNvCxnSpPr>
          <p:nvPr/>
        </p:nvCxnSpPr>
        <p:spPr>
          <a:xfrm flipV="1">
            <a:off x="8929692" y="3238559"/>
            <a:ext cx="472474" cy="1204402"/>
          </a:xfrm>
          <a:prstGeom prst="bentConnector2">
            <a:avLst/>
          </a:prstGeom>
          <a:noFill/>
          <a:ln w="25400" cap="flat" cmpd="sng" algn="ctr">
            <a:solidFill>
              <a:srgbClr val="003C71"/>
            </a:solidFill>
            <a:prstDash val="solid"/>
            <a:tailEnd type="triangle"/>
          </a:ln>
          <a:effectLst/>
        </p:spPr>
      </p:cxnSp>
      <p:sp>
        <p:nvSpPr>
          <p:cNvPr id="39" name="TextBox 38"/>
          <p:cNvSpPr txBox="1"/>
          <p:nvPr/>
        </p:nvSpPr>
        <p:spPr>
          <a:xfrm>
            <a:off x="8034917" y="4618008"/>
            <a:ext cx="901641" cy="89132"/>
          </a:xfrm>
          <a:prstGeom prst="rect">
            <a:avLst/>
          </a:prstGeom>
          <a:noFill/>
        </p:spPr>
        <p:txBody>
          <a:bodyPr vert="horz" wrap="none" lIns="0" tIns="0" rIns="0" bIns="0" rtlCol="0">
            <a:noAutofit/>
          </a:bodyPr>
          <a:lstStyle/>
          <a:p>
            <a:r>
              <a:rPr lang="en-IE" sz="1200" dirty="0" smtClean="0">
                <a:solidFill>
                  <a:srgbClr val="003C71"/>
                </a:solidFill>
                <a:latin typeface="Intel Clear"/>
              </a:rPr>
              <a:t>l4_len=0x14</a:t>
            </a:r>
            <a:endParaRPr lang="en-US" sz="1200" dirty="0" smtClean="0">
              <a:solidFill>
                <a:srgbClr val="003C71"/>
              </a:solidFill>
              <a:latin typeface="Intel Clear"/>
            </a:endParaRPr>
          </a:p>
        </p:txBody>
      </p:sp>
      <p:cxnSp>
        <p:nvCxnSpPr>
          <p:cNvPr id="43" name="Straight Arrow Connector 42"/>
          <p:cNvCxnSpPr/>
          <p:nvPr/>
        </p:nvCxnSpPr>
        <p:spPr>
          <a:xfrm flipH="1" flipV="1">
            <a:off x="9472532" y="2126826"/>
            <a:ext cx="269173" cy="657599"/>
          </a:xfrm>
          <a:prstGeom prst="straightConnector1">
            <a:avLst/>
          </a:prstGeom>
          <a:noFill/>
          <a:ln w="25400" cap="flat" cmpd="sng" algn="ctr">
            <a:solidFill>
              <a:srgbClr val="003C71"/>
            </a:solidFill>
            <a:prstDash val="solid"/>
            <a:tailEnd type="triangle"/>
          </a:ln>
          <a:effectLst/>
        </p:spPr>
      </p:cxnSp>
      <p:sp>
        <p:nvSpPr>
          <p:cNvPr id="44" name="TextBox 43"/>
          <p:cNvSpPr txBox="1"/>
          <p:nvPr/>
        </p:nvSpPr>
        <p:spPr>
          <a:xfrm>
            <a:off x="7401915" y="1511909"/>
            <a:ext cx="4735377" cy="549073"/>
          </a:xfrm>
          <a:prstGeom prst="rect">
            <a:avLst/>
          </a:prstGeom>
          <a:noFill/>
        </p:spPr>
        <p:txBody>
          <a:bodyPr vert="horz" wrap="none" lIns="0" tIns="0" rIns="0" bIns="0" rtlCol="0">
            <a:noAutofit/>
          </a:bodyPr>
          <a:lstStyle/>
          <a:p>
            <a:r>
              <a:rPr lang="en-IE" sz="1200" dirty="0" smtClean="0">
                <a:solidFill>
                  <a:srgbClr val="003C71"/>
                </a:solidFill>
                <a:latin typeface="Intel Clear"/>
              </a:rPr>
              <a:t>ipv4_hdr-</a:t>
            </a:r>
            <a:r>
              <a:rPr lang="en-IE" sz="1200" dirty="0">
                <a:solidFill>
                  <a:srgbClr val="003C71"/>
                </a:solidFill>
                <a:latin typeface="Intel Clear"/>
              </a:rPr>
              <a:t>&gt;</a:t>
            </a:r>
            <a:r>
              <a:rPr lang="en-IE" sz="1200" dirty="0" err="1" smtClean="0">
                <a:solidFill>
                  <a:srgbClr val="003C71"/>
                </a:solidFill>
                <a:latin typeface="Intel Clear"/>
              </a:rPr>
              <a:t>hdr_checksum</a:t>
            </a:r>
            <a:r>
              <a:rPr lang="en-IE" sz="1200" dirty="0" smtClean="0">
                <a:solidFill>
                  <a:srgbClr val="003C71"/>
                </a:solidFill>
                <a:latin typeface="Intel Clear"/>
              </a:rPr>
              <a:t>=0;</a:t>
            </a:r>
          </a:p>
          <a:p>
            <a:r>
              <a:rPr lang="en-IE" sz="1200" dirty="0" err="1" smtClean="0">
                <a:solidFill>
                  <a:srgbClr val="003C71"/>
                </a:solidFill>
                <a:latin typeface="Intel Clear"/>
              </a:rPr>
              <a:t>tcp_hdr</a:t>
            </a:r>
            <a:r>
              <a:rPr lang="en-IE" sz="1200" dirty="0" smtClean="0">
                <a:solidFill>
                  <a:srgbClr val="003C71"/>
                </a:solidFill>
                <a:latin typeface="Intel Clear"/>
              </a:rPr>
              <a:t>-&gt;cksum=rte_ipv4_phdr_cksum(ipv4_hdr</a:t>
            </a:r>
            <a:r>
              <a:rPr lang="en-IE" sz="1200" dirty="0">
                <a:solidFill>
                  <a:srgbClr val="003C71"/>
                </a:solidFill>
                <a:latin typeface="Intel Clear"/>
              </a:rPr>
              <a:t>, mbuf-&gt;</a:t>
            </a:r>
            <a:r>
              <a:rPr lang="en-IE" sz="1200" dirty="0" err="1">
                <a:solidFill>
                  <a:srgbClr val="003C71"/>
                </a:solidFill>
                <a:latin typeface="Intel Clear"/>
              </a:rPr>
              <a:t>ol_flags</a:t>
            </a:r>
            <a:r>
              <a:rPr lang="en-IE" sz="1200" dirty="0" smtClean="0">
                <a:solidFill>
                  <a:srgbClr val="003C71"/>
                </a:solidFill>
                <a:latin typeface="Intel Clear"/>
              </a:rPr>
              <a:t>);</a:t>
            </a:r>
          </a:p>
          <a:p>
            <a:endParaRPr lang="en-US" sz="1200" dirty="0" smtClean="0">
              <a:solidFill>
                <a:srgbClr val="003C71"/>
              </a:solidFill>
              <a:latin typeface="Intel Clear"/>
            </a:endParaRPr>
          </a:p>
        </p:txBody>
      </p:sp>
      <p:sp>
        <p:nvSpPr>
          <p:cNvPr id="45" name="TextBox 44"/>
          <p:cNvSpPr txBox="1"/>
          <p:nvPr/>
        </p:nvSpPr>
        <p:spPr>
          <a:xfrm>
            <a:off x="8027972" y="5206561"/>
            <a:ext cx="2298876" cy="246284"/>
          </a:xfrm>
          <a:prstGeom prst="rect">
            <a:avLst/>
          </a:prstGeom>
          <a:noFill/>
        </p:spPr>
        <p:txBody>
          <a:bodyPr vert="horz" wrap="none" lIns="0" tIns="0" rIns="0" bIns="0" rtlCol="0">
            <a:noAutofit/>
          </a:bodyPr>
          <a:lstStyle/>
          <a:p>
            <a:r>
              <a:rPr lang="en-IE" sz="1200" dirty="0">
                <a:solidFill>
                  <a:srgbClr val="003C71"/>
                </a:solidFill>
                <a:latin typeface="Intel Clear"/>
              </a:rPr>
              <a:t>tso_segsz</a:t>
            </a:r>
            <a:r>
              <a:rPr lang="en-IE" sz="1200" dirty="0" smtClean="0">
                <a:solidFill>
                  <a:srgbClr val="003C71"/>
                </a:solidFill>
                <a:latin typeface="Intel Clear"/>
              </a:rPr>
              <a:t>=$mtu </a:t>
            </a:r>
            <a:r>
              <a:rPr lang="en-IE" sz="1200" dirty="0">
                <a:solidFill>
                  <a:srgbClr val="003C71"/>
                </a:solidFill>
                <a:latin typeface="Intel Clear"/>
              </a:rPr>
              <a:t>- </a:t>
            </a:r>
            <a:r>
              <a:rPr lang="en-IE" sz="1200" dirty="0" smtClean="0">
                <a:solidFill>
                  <a:srgbClr val="003C71"/>
                </a:solidFill>
                <a:latin typeface="Intel Clear"/>
              </a:rPr>
              <a:t>l3_len </a:t>
            </a:r>
            <a:r>
              <a:rPr lang="en-IE" sz="1200" dirty="0">
                <a:solidFill>
                  <a:srgbClr val="003C71"/>
                </a:solidFill>
                <a:latin typeface="Intel Clear"/>
              </a:rPr>
              <a:t>- </a:t>
            </a:r>
            <a:r>
              <a:rPr lang="en-IE" sz="1200" dirty="0" smtClean="0">
                <a:solidFill>
                  <a:srgbClr val="003C71"/>
                </a:solidFill>
                <a:latin typeface="Intel Clear"/>
              </a:rPr>
              <a:t>l4_len</a:t>
            </a:r>
            <a:endParaRPr lang="en-US" sz="1200" dirty="0" smtClean="0">
              <a:solidFill>
                <a:srgbClr val="003C71"/>
              </a:solidFill>
              <a:latin typeface="Intel Clear"/>
            </a:endParaRPr>
          </a:p>
        </p:txBody>
      </p:sp>
      <p:sp>
        <p:nvSpPr>
          <p:cNvPr id="46" name="TextBox 45"/>
          <p:cNvSpPr txBox="1"/>
          <p:nvPr/>
        </p:nvSpPr>
        <p:spPr>
          <a:xfrm>
            <a:off x="8034074" y="4818272"/>
            <a:ext cx="3548326" cy="388289"/>
          </a:xfrm>
          <a:prstGeom prst="rect">
            <a:avLst/>
          </a:prstGeom>
          <a:noFill/>
        </p:spPr>
        <p:txBody>
          <a:bodyPr vert="horz" wrap="none" lIns="0" tIns="0" rIns="0" bIns="0" rtlCol="0">
            <a:noAutofit/>
          </a:bodyPr>
          <a:lstStyle/>
          <a:p>
            <a:r>
              <a:rPr lang="en-IE" sz="1200" dirty="0" err="1" smtClean="0">
                <a:solidFill>
                  <a:srgbClr val="003C71"/>
                </a:solidFill>
                <a:latin typeface="Intel Clear"/>
              </a:rPr>
              <a:t>ol_flags</a:t>
            </a:r>
            <a:r>
              <a:rPr lang="en-IE" sz="1200" dirty="0" smtClean="0">
                <a:solidFill>
                  <a:srgbClr val="003C71"/>
                </a:solidFill>
                <a:latin typeface="Intel Clear"/>
              </a:rPr>
              <a:t>=PKT_TX_IPV4 | PKT_TX_IP_CKSUM  | </a:t>
            </a:r>
          </a:p>
          <a:p>
            <a:r>
              <a:rPr lang="en-IE" sz="1200" dirty="0">
                <a:solidFill>
                  <a:srgbClr val="003C71"/>
                </a:solidFill>
                <a:latin typeface="Intel Clear"/>
              </a:rPr>
              <a:t> </a:t>
            </a:r>
            <a:r>
              <a:rPr lang="en-IE" sz="1200" dirty="0" smtClean="0">
                <a:solidFill>
                  <a:srgbClr val="003C71"/>
                </a:solidFill>
                <a:latin typeface="Intel Clear"/>
              </a:rPr>
              <a:t>                </a:t>
            </a:r>
            <a:r>
              <a:rPr lang="en-IE" sz="1200" dirty="0">
                <a:solidFill>
                  <a:srgbClr val="003C71"/>
                </a:solidFill>
                <a:latin typeface="Intel Clear"/>
              </a:rPr>
              <a:t>PKT_TX_TCP_CKSUM | </a:t>
            </a:r>
            <a:r>
              <a:rPr lang="en-US" sz="1200" dirty="0">
                <a:solidFill>
                  <a:srgbClr val="003C71"/>
                </a:solidFill>
                <a:latin typeface="Intel Clear"/>
              </a:rPr>
              <a:t>PKT_TX_TCP_SEG</a:t>
            </a:r>
            <a:r>
              <a:rPr lang="en-IE" sz="1200" dirty="0">
                <a:solidFill>
                  <a:srgbClr val="003C71"/>
                </a:solidFill>
                <a:latin typeface="Intel Clear"/>
              </a:rPr>
              <a:t>;</a:t>
            </a:r>
            <a:endParaRPr lang="en-US" sz="1200" dirty="0">
              <a:solidFill>
                <a:srgbClr val="003C71"/>
              </a:solidFill>
              <a:latin typeface="Intel Clear"/>
            </a:endParaRPr>
          </a:p>
          <a:p>
            <a:endParaRPr lang="en-US" sz="1200" dirty="0">
              <a:solidFill>
                <a:srgbClr val="003C71"/>
              </a:solidFill>
              <a:latin typeface="Intel Clear"/>
            </a:endParaRPr>
          </a:p>
        </p:txBody>
      </p:sp>
      <p:cxnSp>
        <p:nvCxnSpPr>
          <p:cNvPr id="49" name="Straight Arrow Connector 32"/>
          <p:cNvCxnSpPr>
            <a:stCxn id="39" idx="3"/>
          </p:cNvCxnSpPr>
          <p:nvPr/>
        </p:nvCxnSpPr>
        <p:spPr>
          <a:xfrm flipV="1">
            <a:off x="8936558" y="3229024"/>
            <a:ext cx="837857" cy="1433550"/>
          </a:xfrm>
          <a:prstGeom prst="bentConnector2">
            <a:avLst/>
          </a:prstGeom>
          <a:noFill/>
          <a:ln w="25400" cap="flat" cmpd="sng" algn="ctr">
            <a:solidFill>
              <a:srgbClr val="003C71"/>
            </a:solidFill>
            <a:prstDash val="solid"/>
            <a:tailEnd type="triangle"/>
          </a:ln>
          <a:effectLst/>
        </p:spPr>
      </p:cxnSp>
      <p:cxnSp>
        <p:nvCxnSpPr>
          <p:cNvPr id="52" name="Straight Arrow Connector 32"/>
          <p:cNvCxnSpPr>
            <a:stCxn id="27" idx="3"/>
          </p:cNvCxnSpPr>
          <p:nvPr/>
        </p:nvCxnSpPr>
        <p:spPr>
          <a:xfrm flipV="1">
            <a:off x="8930484" y="3232743"/>
            <a:ext cx="99833" cy="948306"/>
          </a:xfrm>
          <a:prstGeom prst="bentConnector2">
            <a:avLst/>
          </a:prstGeom>
          <a:noFill/>
          <a:ln w="25400" cap="flat" cmpd="sng" algn="ctr">
            <a:solidFill>
              <a:srgbClr val="003C71"/>
            </a:solidFill>
            <a:prstDash val="solid"/>
            <a:tailEnd type="triangle"/>
          </a:ln>
          <a:effectLst/>
        </p:spPr>
      </p:cxnSp>
      <p:sp>
        <p:nvSpPr>
          <p:cNvPr id="33" name="TextBox 32"/>
          <p:cNvSpPr txBox="1"/>
          <p:nvPr/>
        </p:nvSpPr>
        <p:spPr>
          <a:xfrm>
            <a:off x="7435601" y="4685172"/>
            <a:ext cx="344187" cy="106349"/>
          </a:xfrm>
          <a:prstGeom prst="rect">
            <a:avLst/>
          </a:prstGeom>
          <a:noFill/>
        </p:spPr>
        <p:txBody>
          <a:bodyPr vert="horz" wrap="none" lIns="0" tIns="0" rIns="0" bIns="0" rtlCol="0">
            <a:noAutofit/>
          </a:bodyPr>
          <a:lstStyle/>
          <a:p>
            <a:r>
              <a:rPr lang="en-IE" sz="1200" dirty="0" smtClean="0">
                <a:solidFill>
                  <a:srgbClr val="003C71"/>
                </a:solidFill>
                <a:latin typeface="Intel Clear"/>
              </a:rPr>
              <a:t>mbuf</a:t>
            </a:r>
            <a:endParaRPr lang="en-US" sz="1200" dirty="0" smtClean="0">
              <a:solidFill>
                <a:srgbClr val="003C71"/>
              </a:solidFill>
              <a:latin typeface="Intel Clear"/>
            </a:endParaRPr>
          </a:p>
        </p:txBody>
      </p:sp>
      <p:sp>
        <p:nvSpPr>
          <p:cNvPr id="40" name="Left Brace 39"/>
          <p:cNvSpPr/>
          <p:nvPr/>
        </p:nvSpPr>
        <p:spPr>
          <a:xfrm>
            <a:off x="7847773" y="4087793"/>
            <a:ext cx="174125" cy="1365052"/>
          </a:xfrm>
          <a:prstGeom prst="leftBrace">
            <a:avLst/>
          </a:prstGeom>
          <a:noFill/>
          <a:ln w="25400"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1312485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p:txBody>
          <a:bodyPr/>
          <a:lstStyle/>
          <a:p>
            <a:r>
              <a:rPr lang="en-IE" dirty="0" smtClean="0"/>
              <a:t>Intra-host with TSO</a:t>
            </a:r>
            <a:endParaRPr lang="en-US" dirty="0"/>
          </a:p>
        </p:txBody>
      </p:sp>
      <p:sp>
        <p:nvSpPr>
          <p:cNvPr id="13" name="Content Placeholder 12"/>
          <p:cNvSpPr>
            <a:spLocks noGrp="1"/>
          </p:cNvSpPr>
          <p:nvPr>
            <p:ph idx="1"/>
          </p:nvPr>
        </p:nvSpPr>
        <p:spPr/>
        <p:txBody>
          <a:bodyPr/>
          <a:lstStyle/>
          <a:p>
            <a:pPr marL="342900" indent="-342900">
              <a:buFont typeface="Arial" panose="020B0604020202020204" pitchFamily="34" charset="0"/>
              <a:buChar char="•"/>
            </a:pPr>
            <a:r>
              <a:rPr lang="en-IE" dirty="0" smtClean="0"/>
              <a:t>Lower CPU loads;</a:t>
            </a:r>
          </a:p>
          <a:p>
            <a:pPr marL="342900" indent="-342900">
              <a:buFont typeface="Arial" panose="020B0604020202020204" pitchFamily="34" charset="0"/>
              <a:buChar char="•"/>
            </a:pPr>
            <a:r>
              <a:rPr lang="en-IE" dirty="0" smtClean="0"/>
              <a:t>Higher overall throughput.</a:t>
            </a:r>
            <a:endParaRPr lang="en-US" dirty="0"/>
          </a:p>
        </p:txBody>
      </p:sp>
      <p:sp>
        <p:nvSpPr>
          <p:cNvPr id="64" name="TextBox 63"/>
          <p:cNvSpPr txBox="1"/>
          <p:nvPr/>
        </p:nvSpPr>
        <p:spPr>
          <a:xfrm>
            <a:off x="6227916" y="3556819"/>
            <a:ext cx="4706496" cy="453493"/>
          </a:xfrm>
          <a:prstGeom prst="rect">
            <a:avLst/>
          </a:prstGeom>
          <a:solidFill>
            <a:srgbClr val="B1BABF">
              <a:lumMod val="20000"/>
              <a:lumOff val="80000"/>
            </a:srgbClr>
          </a:solidFill>
        </p:spPr>
        <p:txBody>
          <a:bodyPr vert="horz"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srgbClr val="003C71"/>
                </a:solidFill>
                <a:effectLst/>
                <a:uLnTx/>
                <a:uFillTx/>
                <a:latin typeface="Intel Clear"/>
              </a:rPr>
              <a:t>NIC</a:t>
            </a:r>
            <a:endParaRPr kumimoji="0" lang="en-US" sz="1600" b="0" i="0" u="none" strike="noStrike" kern="0" cap="none" spc="0" normalizeH="0" baseline="0" noProof="0" dirty="0" smtClean="0">
              <a:ln>
                <a:noFill/>
              </a:ln>
              <a:solidFill>
                <a:srgbClr val="003C71"/>
              </a:solidFill>
              <a:effectLst/>
              <a:uLnTx/>
              <a:uFillTx/>
              <a:latin typeface="Intel Clear"/>
            </a:endParaRPr>
          </a:p>
        </p:txBody>
      </p:sp>
      <p:sp>
        <p:nvSpPr>
          <p:cNvPr id="65" name="TextBox 64"/>
          <p:cNvSpPr txBox="1"/>
          <p:nvPr/>
        </p:nvSpPr>
        <p:spPr>
          <a:xfrm>
            <a:off x="985114" y="3556819"/>
            <a:ext cx="5242801" cy="453493"/>
          </a:xfrm>
          <a:prstGeom prst="rect">
            <a:avLst/>
          </a:prstGeom>
          <a:solidFill>
            <a:srgbClr val="B1BABF">
              <a:lumMod val="20000"/>
              <a:lumOff val="80000"/>
            </a:srgbClr>
          </a:solidFill>
        </p:spPr>
        <p:txBody>
          <a:bodyPr vert="horz"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srgbClr val="003C71"/>
                </a:solidFill>
                <a:effectLst/>
                <a:uLnTx/>
                <a:uFillTx/>
                <a:latin typeface="Intel Clear"/>
              </a:rPr>
              <a:t>VM1 /      OvS-DPDK /      VM2</a:t>
            </a:r>
            <a:endParaRPr kumimoji="0" lang="en-US" sz="1600" b="0" i="0" u="none" strike="noStrike" kern="0" cap="none" spc="0" normalizeH="0" baseline="0" noProof="0" dirty="0" smtClean="0">
              <a:ln>
                <a:noFill/>
              </a:ln>
              <a:solidFill>
                <a:srgbClr val="003C71"/>
              </a:solidFill>
              <a:effectLst/>
              <a:uLnTx/>
              <a:uFillTx/>
              <a:latin typeface="Intel Clear"/>
            </a:endParaRPr>
          </a:p>
        </p:txBody>
      </p:sp>
      <p:sp>
        <p:nvSpPr>
          <p:cNvPr id="66" name="Oval 65"/>
          <p:cNvSpPr/>
          <p:nvPr/>
        </p:nvSpPr>
        <p:spPr>
          <a:xfrm>
            <a:off x="2015593" y="3666266"/>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1</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7" name="Oval 66"/>
          <p:cNvSpPr/>
          <p:nvPr/>
        </p:nvSpPr>
        <p:spPr>
          <a:xfrm>
            <a:off x="2858855" y="3660804"/>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2</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8" name="Oval 67"/>
          <p:cNvSpPr/>
          <p:nvPr/>
        </p:nvSpPr>
        <p:spPr>
          <a:xfrm>
            <a:off x="4282306" y="3660804"/>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3</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cxnSp>
        <p:nvCxnSpPr>
          <p:cNvPr id="77" name="Straight Connector 76"/>
          <p:cNvCxnSpPr/>
          <p:nvPr/>
        </p:nvCxnSpPr>
        <p:spPr>
          <a:xfrm flipH="1">
            <a:off x="6226139" y="3556819"/>
            <a:ext cx="1776" cy="2368303"/>
          </a:xfrm>
          <a:prstGeom prst="line">
            <a:avLst/>
          </a:prstGeom>
          <a:noFill/>
          <a:ln w="25400" cap="flat" cmpd="sng" algn="ctr">
            <a:solidFill>
              <a:srgbClr val="003C71"/>
            </a:solidFill>
            <a:prstDash val="dash"/>
          </a:ln>
          <a:effectLst/>
        </p:spPr>
      </p:cxnSp>
      <p:sp>
        <p:nvSpPr>
          <p:cNvPr id="78" name="Oval 77"/>
          <p:cNvSpPr/>
          <p:nvPr/>
        </p:nvSpPr>
        <p:spPr>
          <a:xfrm>
            <a:off x="1063366" y="3047957"/>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79" name="Oval 78"/>
          <p:cNvSpPr/>
          <p:nvPr/>
        </p:nvSpPr>
        <p:spPr>
          <a:xfrm>
            <a:off x="1062161" y="2830624"/>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S</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06" name="TextBox 105"/>
          <p:cNvSpPr txBox="1"/>
          <p:nvPr/>
        </p:nvSpPr>
        <p:spPr>
          <a:xfrm>
            <a:off x="1356411" y="2830624"/>
            <a:ext cx="1159948" cy="463986"/>
          </a:xfrm>
          <a:prstGeom prst="rect">
            <a:avLst/>
          </a:prstGeom>
          <a:noFill/>
        </p:spPr>
        <p:txBody>
          <a:bodyPr vert="horz" wrap="none" lIns="0" tIns="0" rIns="0" bIns="0" rtlCol="0">
            <a:noAutofit/>
          </a:bodyPr>
          <a:lstStyle/>
          <a:p>
            <a:r>
              <a:rPr lang="en-IE" sz="1400" dirty="0" smtClean="0">
                <a:solidFill>
                  <a:srgbClr val="003C71"/>
                </a:solidFill>
                <a:latin typeface="Intel Clear"/>
              </a:rPr>
              <a:t>Segmentation</a:t>
            </a:r>
          </a:p>
          <a:p>
            <a:r>
              <a:rPr lang="en-IE" sz="1400" dirty="0" smtClean="0">
                <a:solidFill>
                  <a:srgbClr val="003C71"/>
                </a:solidFill>
                <a:latin typeface="Intel Clear"/>
              </a:rPr>
              <a:t>Checksum</a:t>
            </a:r>
            <a:endParaRPr lang="en-US" sz="1400" dirty="0" smtClean="0">
              <a:solidFill>
                <a:srgbClr val="003C71"/>
              </a:solidFill>
              <a:latin typeface="Intel Clear"/>
            </a:endParaRPr>
          </a:p>
        </p:txBody>
      </p:sp>
      <p:grpSp>
        <p:nvGrpSpPr>
          <p:cNvPr id="107" name="Group 106"/>
          <p:cNvGrpSpPr/>
          <p:nvPr/>
        </p:nvGrpSpPr>
        <p:grpSpPr>
          <a:xfrm>
            <a:off x="1638518" y="4765933"/>
            <a:ext cx="3534485" cy="454545"/>
            <a:chOff x="1516586" y="4377217"/>
            <a:chExt cx="3534485" cy="454545"/>
          </a:xfrm>
        </p:grpSpPr>
        <p:sp>
          <p:nvSpPr>
            <p:cNvPr id="108" name="Rectangle 107"/>
            <p:cNvSpPr/>
            <p:nvPr/>
          </p:nvSpPr>
          <p:spPr>
            <a:xfrm>
              <a:off x="1516586" y="4377630"/>
              <a:ext cx="386941"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09" name="Rectangle 108"/>
            <p:cNvSpPr/>
            <p:nvPr/>
          </p:nvSpPr>
          <p:spPr>
            <a:xfrm>
              <a:off x="1898338" y="4377217"/>
              <a:ext cx="395149"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10" name="Rectangle 109"/>
            <p:cNvSpPr/>
            <p:nvPr/>
          </p:nvSpPr>
          <p:spPr>
            <a:xfrm>
              <a:off x="2301334" y="4377217"/>
              <a:ext cx="396255"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11" name="Rectangle 110"/>
            <p:cNvSpPr/>
            <p:nvPr/>
          </p:nvSpPr>
          <p:spPr>
            <a:xfrm>
              <a:off x="2697589" y="4377630"/>
              <a:ext cx="2353482"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112" name="Straight Connector 111"/>
          <p:cNvCxnSpPr/>
          <p:nvPr/>
        </p:nvCxnSpPr>
        <p:spPr>
          <a:xfrm flipH="1">
            <a:off x="9422864" y="5370673"/>
            <a:ext cx="277895" cy="6560"/>
          </a:xfrm>
          <a:prstGeom prst="line">
            <a:avLst/>
          </a:prstGeom>
          <a:noFill/>
          <a:ln w="25400" cap="flat" cmpd="sng" algn="ctr">
            <a:solidFill>
              <a:srgbClr val="003C71"/>
            </a:solidFill>
            <a:prstDash val="sysDash"/>
          </a:ln>
          <a:effectLst/>
        </p:spPr>
      </p:cxnSp>
      <p:grpSp>
        <p:nvGrpSpPr>
          <p:cNvPr id="121" name="Group 120"/>
          <p:cNvGrpSpPr/>
          <p:nvPr/>
        </p:nvGrpSpPr>
        <p:grpSpPr>
          <a:xfrm>
            <a:off x="7168112" y="5150167"/>
            <a:ext cx="940361" cy="454132"/>
            <a:chOff x="977849" y="5513183"/>
            <a:chExt cx="2125505" cy="454132"/>
          </a:xfrm>
          <a:effectLst>
            <a:outerShdw blurRad="50800" dist="38100" dir="2700000" algn="tl" rotWithShape="0">
              <a:prstClr val="black">
                <a:alpha val="40000"/>
              </a:prstClr>
            </a:outerShdw>
          </a:effectLst>
        </p:grpSpPr>
        <p:sp>
          <p:nvSpPr>
            <p:cNvPr id="122" name="Rectangle 121"/>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3" name="Rectangle 122"/>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4" name="Rectangle 123"/>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5" name="Rectangle 124"/>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126" name="Group 125"/>
          <p:cNvGrpSpPr/>
          <p:nvPr/>
        </p:nvGrpSpPr>
        <p:grpSpPr>
          <a:xfrm>
            <a:off x="8352322" y="5150167"/>
            <a:ext cx="940361" cy="454132"/>
            <a:chOff x="977849" y="5513183"/>
            <a:chExt cx="2125505" cy="454132"/>
          </a:xfrm>
          <a:effectLst>
            <a:outerShdw blurRad="50800" dist="38100" dir="2700000" algn="tl" rotWithShape="0">
              <a:prstClr val="black">
                <a:alpha val="40000"/>
              </a:prstClr>
            </a:outerShdw>
          </a:effectLst>
        </p:grpSpPr>
        <p:sp>
          <p:nvSpPr>
            <p:cNvPr id="127" name="Rectangle 126"/>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8" name="Rectangle 127"/>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29" name="Rectangle 128"/>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0" name="Rectangle 129"/>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131" name="Group 130"/>
          <p:cNvGrpSpPr/>
          <p:nvPr/>
        </p:nvGrpSpPr>
        <p:grpSpPr>
          <a:xfrm>
            <a:off x="9791791" y="5143607"/>
            <a:ext cx="940361" cy="454132"/>
            <a:chOff x="977849" y="5513183"/>
            <a:chExt cx="2125505" cy="454132"/>
          </a:xfrm>
          <a:effectLst>
            <a:outerShdw blurRad="50800" dist="38100" dir="2700000" algn="tl" rotWithShape="0">
              <a:prstClr val="black">
                <a:alpha val="40000"/>
              </a:prstClr>
            </a:outerShdw>
          </a:effectLst>
        </p:grpSpPr>
        <p:sp>
          <p:nvSpPr>
            <p:cNvPr id="132" name="Rectangle 131"/>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3" name="Rectangle 132"/>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4" name="Rectangle 133"/>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5" name="Rectangle 134"/>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137" name="Oval 136"/>
          <p:cNvSpPr/>
          <p:nvPr/>
        </p:nvSpPr>
        <p:spPr>
          <a:xfrm>
            <a:off x="10624756" y="5490343"/>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8" name="Oval 137"/>
          <p:cNvSpPr/>
          <p:nvPr/>
        </p:nvSpPr>
        <p:spPr>
          <a:xfrm>
            <a:off x="9180634" y="5490343"/>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39" name="Curved Right Arrow 138"/>
          <p:cNvSpPr/>
          <p:nvPr/>
        </p:nvSpPr>
        <p:spPr>
          <a:xfrm>
            <a:off x="6666196" y="4496070"/>
            <a:ext cx="371297" cy="994273"/>
          </a:xfrm>
          <a:prstGeom prst="curvedRightArrow">
            <a:avLst/>
          </a:prstGeom>
          <a:solidFill>
            <a:srgbClr val="00B0F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40" name="Oval 139"/>
          <p:cNvSpPr/>
          <p:nvPr/>
        </p:nvSpPr>
        <p:spPr>
          <a:xfrm>
            <a:off x="6386314" y="4885810"/>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S</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141" name="Group 140"/>
          <p:cNvGrpSpPr/>
          <p:nvPr/>
        </p:nvGrpSpPr>
        <p:grpSpPr>
          <a:xfrm>
            <a:off x="7197668" y="4294079"/>
            <a:ext cx="3534485" cy="454545"/>
            <a:chOff x="1516586" y="4377217"/>
            <a:chExt cx="3534485" cy="454545"/>
          </a:xfrm>
        </p:grpSpPr>
        <p:sp>
          <p:nvSpPr>
            <p:cNvPr id="142" name="Rectangle 141"/>
            <p:cNvSpPr/>
            <p:nvPr/>
          </p:nvSpPr>
          <p:spPr>
            <a:xfrm>
              <a:off x="1516586" y="4377630"/>
              <a:ext cx="386941"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3" name="Rectangle 142"/>
            <p:cNvSpPr/>
            <p:nvPr/>
          </p:nvSpPr>
          <p:spPr>
            <a:xfrm>
              <a:off x="1898338" y="4377217"/>
              <a:ext cx="395149"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4" name="Rectangle 143"/>
            <p:cNvSpPr/>
            <p:nvPr/>
          </p:nvSpPr>
          <p:spPr>
            <a:xfrm>
              <a:off x="2301334" y="4377217"/>
              <a:ext cx="396255"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5" name="Rectangle 144"/>
            <p:cNvSpPr/>
            <p:nvPr/>
          </p:nvSpPr>
          <p:spPr>
            <a:xfrm>
              <a:off x="2697589" y="4377630"/>
              <a:ext cx="2353482"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146" name="Rectangle 145"/>
          <p:cNvSpPr/>
          <p:nvPr/>
        </p:nvSpPr>
        <p:spPr>
          <a:xfrm>
            <a:off x="8503956" y="1469956"/>
            <a:ext cx="2150589" cy="677862"/>
          </a:xfrm>
          <a:prstGeom prst="rect">
            <a:avLst/>
          </a:prstGeom>
          <a:noFill/>
          <a:ln w="25400" cap="flat" cmpd="sng" algn="ctr">
            <a:solidFill>
              <a:srgbClr val="0070C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OvS-DPDK</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48" name="TextBox 147"/>
          <p:cNvSpPr txBox="1"/>
          <p:nvPr/>
        </p:nvSpPr>
        <p:spPr>
          <a:xfrm>
            <a:off x="8201042" y="976023"/>
            <a:ext cx="498441" cy="162353"/>
          </a:xfrm>
          <a:prstGeom prst="rect">
            <a:avLst/>
          </a:prstGeom>
          <a:noFill/>
        </p:spPr>
        <p:txBody>
          <a:bodyPr vert="horz" wrap="none" lIns="0" tIns="0" rIns="0" bIns="0" rtlCol="0">
            <a:noAutofit/>
          </a:bodyPr>
          <a:lstStyle/>
          <a:p>
            <a:r>
              <a:rPr lang="en-IE" sz="1200" dirty="0" smtClean="0">
                <a:solidFill>
                  <a:srgbClr val="003C71"/>
                </a:solidFill>
                <a:latin typeface="Intel Clear"/>
              </a:rPr>
              <a:t>Host 1</a:t>
            </a:r>
            <a:endParaRPr lang="en-US" sz="1200" dirty="0" smtClean="0">
              <a:solidFill>
                <a:srgbClr val="003C71"/>
              </a:solidFill>
              <a:latin typeface="Intel Clear"/>
            </a:endParaRPr>
          </a:p>
        </p:txBody>
      </p:sp>
      <p:sp>
        <p:nvSpPr>
          <p:cNvPr id="149" name="Rectangle 148"/>
          <p:cNvSpPr/>
          <p:nvPr/>
        </p:nvSpPr>
        <p:spPr>
          <a:xfrm>
            <a:off x="8474578" y="2427176"/>
            <a:ext cx="841014" cy="481229"/>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VM1</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50" name="Rectangle 149"/>
          <p:cNvSpPr/>
          <p:nvPr/>
        </p:nvSpPr>
        <p:spPr>
          <a:xfrm>
            <a:off x="10021158" y="1150666"/>
            <a:ext cx="515547" cy="136152"/>
          </a:xfrm>
          <a:prstGeom prst="rect">
            <a:avLst/>
          </a:prstGeom>
          <a:noFill/>
          <a:ln w="25400" cap="flat" cmpd="sng" algn="ctr">
            <a:solidFill>
              <a:srgbClr val="00B0F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smtClean="0">
                <a:ln>
                  <a:noFill/>
                </a:ln>
                <a:solidFill>
                  <a:prstClr val="black"/>
                </a:solidFill>
                <a:effectLst/>
                <a:uLnTx/>
                <a:uFillTx/>
                <a:latin typeface="Intel Clear"/>
                <a:ea typeface="+mn-ea"/>
                <a:cs typeface="+mn-cs"/>
              </a:rPr>
              <a:t>NIC</a:t>
            </a:r>
            <a:endParaRPr kumimoji="0" lang="en-US" sz="1400" b="0"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151" name="Straight Arrow Connector 150"/>
          <p:cNvCxnSpPr>
            <a:stCxn id="150" idx="2"/>
          </p:cNvCxnSpPr>
          <p:nvPr/>
        </p:nvCxnSpPr>
        <p:spPr>
          <a:xfrm flipH="1">
            <a:off x="10276094" y="1286818"/>
            <a:ext cx="2838" cy="184449"/>
          </a:xfrm>
          <a:prstGeom prst="straightConnector1">
            <a:avLst/>
          </a:prstGeom>
          <a:noFill/>
          <a:ln w="25400" cap="flat" cmpd="sng" algn="ctr">
            <a:solidFill>
              <a:srgbClr val="003C71"/>
            </a:solidFill>
            <a:prstDash val="solid"/>
            <a:headEnd type="triangle"/>
            <a:tailEnd type="triangle"/>
          </a:ln>
          <a:effectLst/>
        </p:spPr>
      </p:cxnSp>
      <p:grpSp>
        <p:nvGrpSpPr>
          <p:cNvPr id="152" name="Group 151"/>
          <p:cNvGrpSpPr/>
          <p:nvPr/>
        </p:nvGrpSpPr>
        <p:grpSpPr>
          <a:xfrm>
            <a:off x="8849779" y="1640155"/>
            <a:ext cx="1361742" cy="768857"/>
            <a:chOff x="2199785" y="3323568"/>
            <a:chExt cx="1371191" cy="482519"/>
          </a:xfrm>
        </p:grpSpPr>
        <p:cxnSp>
          <p:nvCxnSpPr>
            <p:cNvPr id="153" name="Straight Connector 152"/>
            <p:cNvCxnSpPr/>
            <p:nvPr/>
          </p:nvCxnSpPr>
          <p:spPr>
            <a:xfrm flipH="1" flipV="1">
              <a:off x="2199785" y="3323568"/>
              <a:ext cx="1" cy="482519"/>
            </a:xfrm>
            <a:prstGeom prst="line">
              <a:avLst/>
            </a:prstGeom>
            <a:noFill/>
            <a:ln w="50800" cap="flat" cmpd="sng" algn="ctr">
              <a:solidFill>
                <a:srgbClr val="FFA400"/>
              </a:solidFill>
              <a:prstDash val="solid"/>
              <a:headEnd type="triangle"/>
            </a:ln>
            <a:effectLst>
              <a:outerShdw blurRad="40000" dist="20000" dir="5400000" rotWithShape="0">
                <a:srgbClr val="000000">
                  <a:alpha val="38000"/>
                </a:srgbClr>
              </a:outerShdw>
            </a:effectLst>
          </p:spPr>
        </p:cxnSp>
        <p:cxnSp>
          <p:nvCxnSpPr>
            <p:cNvPr id="154" name="Straight Connector 153"/>
            <p:cNvCxnSpPr/>
            <p:nvPr/>
          </p:nvCxnSpPr>
          <p:spPr>
            <a:xfrm flipH="1" flipV="1">
              <a:off x="3570103" y="3323568"/>
              <a:ext cx="873" cy="482518"/>
            </a:xfrm>
            <a:prstGeom prst="line">
              <a:avLst/>
            </a:prstGeom>
            <a:noFill/>
            <a:ln w="50800" cap="flat" cmpd="sng" algn="ctr">
              <a:solidFill>
                <a:srgbClr val="FFA400"/>
              </a:solidFill>
              <a:prstDash val="solid"/>
              <a:headEnd type="triangle"/>
            </a:ln>
            <a:effectLst>
              <a:outerShdw blurRad="40000" dist="20000" dir="5400000" rotWithShape="0">
                <a:srgbClr val="000000">
                  <a:alpha val="38000"/>
                </a:srgbClr>
              </a:outerShdw>
            </a:effectLst>
          </p:spPr>
        </p:cxnSp>
        <p:cxnSp>
          <p:nvCxnSpPr>
            <p:cNvPr id="155" name="Straight Connector 154"/>
            <p:cNvCxnSpPr/>
            <p:nvPr/>
          </p:nvCxnSpPr>
          <p:spPr>
            <a:xfrm>
              <a:off x="2199785" y="3323568"/>
              <a:ext cx="1370318" cy="0"/>
            </a:xfrm>
            <a:prstGeom prst="line">
              <a:avLst/>
            </a:prstGeom>
            <a:noFill/>
            <a:ln w="50800" cap="flat" cmpd="sng" algn="ctr">
              <a:solidFill>
                <a:srgbClr val="FFA400"/>
              </a:solidFill>
              <a:prstDash val="solid"/>
            </a:ln>
            <a:effectLst>
              <a:outerShdw blurRad="40000" dist="20000" dir="5400000" rotWithShape="0">
                <a:srgbClr val="000000">
                  <a:alpha val="38000"/>
                </a:srgbClr>
              </a:outerShdw>
            </a:effectLst>
          </p:spPr>
        </p:cxnSp>
      </p:grpSp>
      <p:sp>
        <p:nvSpPr>
          <p:cNvPr id="156" name="Rectangle 155"/>
          <p:cNvSpPr/>
          <p:nvPr/>
        </p:nvSpPr>
        <p:spPr>
          <a:xfrm>
            <a:off x="9813531" y="2444466"/>
            <a:ext cx="841014" cy="481229"/>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VM2</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57" name="Oval 156"/>
          <p:cNvSpPr/>
          <p:nvPr/>
        </p:nvSpPr>
        <p:spPr>
          <a:xfrm>
            <a:off x="8427737" y="1392526"/>
            <a:ext cx="172482" cy="17644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2</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8" name="Oval 157"/>
          <p:cNvSpPr/>
          <p:nvPr/>
        </p:nvSpPr>
        <p:spPr>
          <a:xfrm>
            <a:off x="8398972" y="2356245"/>
            <a:ext cx="172482" cy="17644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1</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59" name="Oval 158"/>
          <p:cNvSpPr/>
          <p:nvPr/>
        </p:nvSpPr>
        <p:spPr>
          <a:xfrm>
            <a:off x="9740683" y="2381874"/>
            <a:ext cx="172482" cy="17644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3</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47" name="Rectangle 146"/>
          <p:cNvSpPr/>
          <p:nvPr/>
        </p:nvSpPr>
        <p:spPr>
          <a:xfrm>
            <a:off x="8201042" y="1146172"/>
            <a:ext cx="2733370" cy="1941305"/>
          </a:xfrm>
          <a:prstGeom prst="rect">
            <a:avLst/>
          </a:prstGeom>
          <a:noFill/>
          <a:ln w="25400" cap="flat" cmpd="sng" algn="ctr">
            <a:solidFill>
              <a:sysClr val="windowText" lastClr="000000"/>
            </a:solidFill>
            <a:prstDash val="solid"/>
            <a:roun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60" name="Oval 159"/>
          <p:cNvSpPr/>
          <p:nvPr/>
        </p:nvSpPr>
        <p:spPr>
          <a:xfrm>
            <a:off x="9945549" y="1011125"/>
            <a:ext cx="172482" cy="17644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S </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61" name="Oval 160"/>
          <p:cNvSpPr/>
          <p:nvPr/>
        </p:nvSpPr>
        <p:spPr>
          <a:xfrm>
            <a:off x="9945549" y="1213095"/>
            <a:ext cx="172482" cy="17644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0" name="Oval 59"/>
          <p:cNvSpPr/>
          <p:nvPr/>
        </p:nvSpPr>
        <p:spPr>
          <a:xfrm>
            <a:off x="7982463" y="5490343"/>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Tree>
    <p:extLst>
      <p:ext uri="{BB962C8B-B14F-4D97-AF65-F5344CB8AC3E}">
        <p14:creationId xmlns:p14="http://schemas.microsoft.com/office/powerpoint/2010/main" val="3434334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endParaRPr lang="en-US" dirty="0"/>
          </a:p>
        </p:txBody>
      </p:sp>
      <p:graphicFrame>
        <p:nvGraphicFramePr>
          <p:cNvPr id="5" name="Content Placeholder 7"/>
          <p:cNvGraphicFramePr>
            <a:graphicFrameLocks/>
          </p:cNvGraphicFramePr>
          <p:nvPr>
            <p:extLst>
              <p:ext uri="{D42A27DB-BD31-4B8C-83A1-F6EECF244321}">
                <p14:modId xmlns:p14="http://schemas.microsoft.com/office/powerpoint/2010/main" val="4230371321"/>
              </p:ext>
            </p:extLst>
          </p:nvPr>
        </p:nvGraphicFramePr>
        <p:xfrm>
          <a:off x="608013" y="1604963"/>
          <a:ext cx="10969625" cy="4567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8001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4" name="Content Placeholder 3"/>
          <p:cNvSpPr>
            <a:spLocks noGrp="1"/>
          </p:cNvSpPr>
          <p:nvPr>
            <p:ph idx="1"/>
          </p:nvPr>
        </p:nvSpPr>
        <p:spPr/>
        <p:txBody>
          <a:bodyPr>
            <a:normAutofit lnSpcReduction="10000"/>
          </a:bodyPr>
          <a:lstStyle/>
          <a:p>
            <a:pPr marL="342900" indent="-342900">
              <a:buFont typeface="Arial" panose="020B0604020202020204" pitchFamily="34" charset="0"/>
              <a:buChar char="•"/>
            </a:pPr>
            <a:r>
              <a:rPr lang="en-IE" dirty="0" smtClean="0"/>
              <a:t>No </a:t>
            </a:r>
            <a:r>
              <a:rPr lang="en-IE" dirty="0" err="1" smtClean="0"/>
              <a:t>vectorized</a:t>
            </a:r>
            <a:r>
              <a:rPr lang="en-IE" dirty="0" smtClean="0"/>
              <a:t> optimizations:</a:t>
            </a:r>
          </a:p>
          <a:p>
            <a:pPr marL="643444" lvl="1" indent="-342900">
              <a:buFont typeface="Arial" panose="020B0604020202020204" pitchFamily="34" charset="0"/>
              <a:buChar char="•"/>
            </a:pPr>
            <a:r>
              <a:rPr lang="en-IE" dirty="0" smtClean="0"/>
              <a:t>Found to affect 64B packets only.</a:t>
            </a:r>
          </a:p>
          <a:p>
            <a:pPr marL="300544" lvl="1" indent="0">
              <a:buNone/>
            </a:pPr>
            <a:endParaRPr lang="en-IE" dirty="0" smtClean="0"/>
          </a:p>
          <a:p>
            <a:pPr marL="342900" indent="-342900">
              <a:buFont typeface="Arial" panose="020B0604020202020204" pitchFamily="34" charset="0"/>
              <a:buChar char="•"/>
            </a:pPr>
            <a:r>
              <a:rPr lang="en-IE" dirty="0" smtClean="0"/>
              <a:t>DPDK v17.11 vs v18.11:</a:t>
            </a:r>
          </a:p>
          <a:p>
            <a:pPr marL="643444" lvl="1" indent="-342900">
              <a:buFont typeface="Arial" panose="020B0604020202020204" pitchFamily="34" charset="0"/>
              <a:buChar char="•"/>
            </a:pPr>
            <a:r>
              <a:rPr lang="en-IE" smtClean="0"/>
              <a:t>Better support </a:t>
            </a:r>
            <a:r>
              <a:rPr lang="en-IE" dirty="0" smtClean="0"/>
              <a:t>to query devices on offload capabilities.</a:t>
            </a:r>
          </a:p>
          <a:p>
            <a:pPr marL="300544" lvl="1" indent="0">
              <a:buNone/>
            </a:pPr>
            <a:endParaRPr lang="en-IE" dirty="0" smtClean="0"/>
          </a:p>
          <a:p>
            <a:pPr marL="342900" indent="-342900">
              <a:buFont typeface="Arial" panose="020B0604020202020204" pitchFamily="34" charset="0"/>
              <a:buChar char="•"/>
            </a:pPr>
            <a:r>
              <a:rPr lang="en-IE" dirty="0" smtClean="0"/>
              <a:t>Contiguous vs non-contiguous memory;</a:t>
            </a:r>
          </a:p>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r>
              <a:rPr lang="en-IE" dirty="0" smtClean="0"/>
              <a:t>No GSO fall-back;</a:t>
            </a:r>
            <a:endParaRPr lang="en-US" dirty="0"/>
          </a:p>
        </p:txBody>
      </p:sp>
    </p:spTree>
    <p:extLst>
      <p:ext uri="{BB962C8B-B14F-4D97-AF65-F5344CB8AC3E}">
        <p14:creationId xmlns:p14="http://schemas.microsoft.com/office/powerpoint/2010/main" val="3495225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future work</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IE" dirty="0" smtClean="0"/>
              <a:t>Two patches submitted upstream:</a:t>
            </a:r>
          </a:p>
          <a:p>
            <a:pPr marL="643444" lvl="1" indent="-342900">
              <a:buFont typeface="Arial" panose="020B0604020202020204" pitchFamily="34" charset="0"/>
              <a:buChar char="•"/>
            </a:pPr>
            <a:r>
              <a:rPr lang="en-IE" dirty="0" smtClean="0"/>
              <a:t>Add support for multi-segment mbufs [1];</a:t>
            </a:r>
          </a:p>
          <a:p>
            <a:pPr marL="643444" lvl="1" indent="-342900">
              <a:buFont typeface="Arial" panose="020B0604020202020204" pitchFamily="34" charset="0"/>
              <a:buChar char="•"/>
            </a:pPr>
            <a:r>
              <a:rPr lang="en-IE" dirty="0" smtClean="0"/>
              <a:t>Add support for TSO (RFC) [2].</a:t>
            </a:r>
          </a:p>
          <a:p>
            <a:pPr marL="643444" lvl="1" indent="-342900">
              <a:buFont typeface="Arial" panose="020B0604020202020204" pitchFamily="34" charset="0"/>
              <a:buChar char="•"/>
            </a:pPr>
            <a:endParaRPr lang="en-IE" dirty="0"/>
          </a:p>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r>
              <a:rPr lang="en-IE" dirty="0" smtClean="0"/>
              <a:t>Focus on getting multi-segment mbufs upstreamed;</a:t>
            </a:r>
          </a:p>
          <a:p>
            <a:pPr marL="342900" indent="-342900">
              <a:buFont typeface="Arial" panose="020B0604020202020204" pitchFamily="34" charset="0"/>
              <a:buChar char="•"/>
            </a:pPr>
            <a:r>
              <a:rPr lang="en-IE" dirty="0" smtClean="0"/>
              <a:t>GSO support.</a:t>
            </a:r>
            <a:endParaRPr lang="en-US" dirty="0"/>
          </a:p>
        </p:txBody>
      </p:sp>
    </p:spTree>
    <p:extLst>
      <p:ext uri="{BB962C8B-B14F-4D97-AF65-F5344CB8AC3E}">
        <p14:creationId xmlns:p14="http://schemas.microsoft.com/office/powerpoint/2010/main" val="3900250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Agenda</a:t>
            </a:r>
            <a:endParaRPr lang="en-US" dirty="0"/>
          </a:p>
        </p:txBody>
      </p:sp>
      <p:sp>
        <p:nvSpPr>
          <p:cNvPr id="7" name="Content Placeholder 6"/>
          <p:cNvSpPr>
            <a:spLocks noGrp="1"/>
          </p:cNvSpPr>
          <p:nvPr>
            <p:ph idx="1"/>
          </p:nvPr>
        </p:nvSpPr>
        <p:spPr/>
        <p:txBody>
          <a:bodyPr/>
          <a:lstStyle/>
          <a:p>
            <a:pPr marL="342900" indent="-342900">
              <a:buFont typeface="Arial" panose="020B0604020202020204" pitchFamily="34" charset="0"/>
              <a:buChar char="•"/>
            </a:pPr>
            <a:r>
              <a:rPr lang="en-IE" dirty="0" smtClean="0"/>
              <a:t>What is TSO?</a:t>
            </a:r>
          </a:p>
          <a:p>
            <a:pPr marL="342900" indent="-342900">
              <a:buFont typeface="Arial" panose="020B0604020202020204" pitchFamily="34" charset="0"/>
              <a:buChar char="•"/>
            </a:pPr>
            <a:r>
              <a:rPr lang="en-IE" dirty="0" smtClean="0"/>
              <a:t>Why TSO in </a:t>
            </a:r>
            <a:r>
              <a:rPr lang="en-IE" dirty="0" err="1" smtClean="0"/>
              <a:t>Userspace</a:t>
            </a:r>
            <a:r>
              <a:rPr lang="en-IE" dirty="0" smtClean="0"/>
              <a:t> DPDK?</a:t>
            </a:r>
          </a:p>
          <a:p>
            <a:pPr marL="342900" indent="-342900">
              <a:buFont typeface="Arial" panose="020B0604020202020204" pitchFamily="34" charset="0"/>
              <a:buChar char="•"/>
            </a:pPr>
            <a:r>
              <a:rPr lang="en-IE" dirty="0" smtClean="0"/>
              <a:t>Enable TSO in </a:t>
            </a:r>
            <a:r>
              <a:rPr lang="en-IE" dirty="0" err="1" smtClean="0"/>
              <a:t>Userspace</a:t>
            </a:r>
            <a:r>
              <a:rPr lang="en-IE" dirty="0" smtClean="0"/>
              <a:t> DPDK</a:t>
            </a:r>
          </a:p>
          <a:p>
            <a:pPr marL="342900" indent="-342900">
              <a:buFont typeface="Arial" panose="020B0604020202020204" pitchFamily="34" charset="0"/>
              <a:buChar char="•"/>
            </a:pPr>
            <a:r>
              <a:rPr lang="en-IE" dirty="0" smtClean="0"/>
              <a:t>Performance results</a:t>
            </a:r>
          </a:p>
          <a:p>
            <a:pPr marL="342900" indent="-342900">
              <a:buFont typeface="Arial" panose="020B0604020202020204" pitchFamily="34" charset="0"/>
              <a:buChar char="•"/>
            </a:pPr>
            <a:r>
              <a:rPr lang="en-IE" dirty="0" smtClean="0"/>
              <a:t>Considerations</a:t>
            </a:r>
          </a:p>
          <a:p>
            <a:pPr marL="342900" indent="-342900">
              <a:buFont typeface="Arial" panose="020B0604020202020204" pitchFamily="34" charset="0"/>
              <a:buChar char="•"/>
            </a:pPr>
            <a:r>
              <a:rPr lang="en-IE" dirty="0" smtClean="0"/>
              <a:t>Status and future work</a:t>
            </a:r>
          </a:p>
        </p:txBody>
      </p:sp>
    </p:spTree>
    <p:extLst>
      <p:ext uri="{BB962C8B-B14F-4D97-AF65-F5344CB8AC3E}">
        <p14:creationId xmlns:p14="http://schemas.microsoft.com/office/powerpoint/2010/main" val="1179366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Thanks!</a:t>
            </a:r>
            <a:endParaRPr lang="en-US" dirty="0"/>
          </a:p>
        </p:txBody>
      </p:sp>
    </p:spTree>
    <p:extLst>
      <p:ext uri="{BB962C8B-B14F-4D97-AF65-F5344CB8AC3E}">
        <p14:creationId xmlns:p14="http://schemas.microsoft.com/office/powerpoint/2010/main" val="3302700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References</a:t>
            </a:r>
            <a:endParaRPr lang="en-US" dirty="0"/>
          </a:p>
        </p:txBody>
      </p:sp>
      <p:sp>
        <p:nvSpPr>
          <p:cNvPr id="3" name="Content Placeholder 2"/>
          <p:cNvSpPr>
            <a:spLocks noGrp="1"/>
          </p:cNvSpPr>
          <p:nvPr>
            <p:ph idx="1"/>
          </p:nvPr>
        </p:nvSpPr>
        <p:spPr/>
        <p:txBody>
          <a:bodyPr/>
          <a:lstStyle/>
          <a:p>
            <a:r>
              <a:rPr lang="en-IE" dirty="0" smtClean="0"/>
              <a:t>[1] </a:t>
            </a:r>
            <a:r>
              <a:rPr lang="en-IE" dirty="0"/>
              <a:t>https://mail.openvswitch.org/pipermail/ovs-dev/2018-October/352889.html</a:t>
            </a:r>
            <a:endParaRPr lang="en-IE" dirty="0" smtClean="0"/>
          </a:p>
          <a:p>
            <a:r>
              <a:rPr lang="en-IE" dirty="0" smtClean="0"/>
              <a:t>[2</a:t>
            </a:r>
            <a:r>
              <a:rPr lang="en-IE" dirty="0"/>
              <a:t>] https://mail.openvswitch.org/pipermail/ovs-dev/2018-August/350832.html</a:t>
            </a:r>
            <a:endParaRPr lang="en-US" dirty="0"/>
          </a:p>
        </p:txBody>
      </p:sp>
    </p:spTree>
    <p:extLst>
      <p:ext uri="{BB962C8B-B14F-4D97-AF65-F5344CB8AC3E}">
        <p14:creationId xmlns:p14="http://schemas.microsoft.com/office/powerpoint/2010/main" val="3599418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Notices &amp; Disclaimers</a:t>
            </a:r>
            <a:endParaRPr lang="en-US" dirty="0"/>
          </a:p>
        </p:txBody>
      </p:sp>
      <p:sp>
        <p:nvSpPr>
          <p:cNvPr id="5" name="Content Placeholder 4"/>
          <p:cNvSpPr>
            <a:spLocks noGrp="1"/>
          </p:cNvSpPr>
          <p:nvPr>
            <p:ph idx="1"/>
          </p:nvPr>
        </p:nvSpPr>
        <p:spPr/>
        <p:txBody>
          <a:bodyPr>
            <a:normAutofit fontScale="32500" lnSpcReduction="20000"/>
          </a:bodyPr>
          <a:lstStyle/>
          <a:p>
            <a:pPr marL="0" indent="0">
              <a:spcBef>
                <a:spcPts val="0"/>
              </a:spcBef>
              <a:buNone/>
              <a:defRPr/>
            </a:pPr>
            <a:r>
              <a:rPr lang="en-US" dirty="0">
                <a:solidFill>
                  <a:srgbClr val="1F497D"/>
                </a:solidFill>
                <a:latin typeface="Intel Clear"/>
                <a:cs typeface="Intel Clear" panose="020B0604020203020204" pitchFamily="34" charset="0"/>
              </a:rPr>
              <a:t>Intel technologies’ features and benefits depend on system configuration and may require enabled hardware, software or service activation. Performance varies depending on system configuration. </a:t>
            </a:r>
            <a:r>
              <a:rPr lang="en-US" dirty="0">
                <a:solidFill>
                  <a:srgbClr val="1F497D"/>
                </a:solidFill>
                <a:latin typeface="Intel Clear"/>
              </a:rPr>
              <a:t>Check with your system manufacturer or retailer or learn more at intel.com. </a:t>
            </a:r>
          </a:p>
          <a:p>
            <a:pPr marL="0" indent="0">
              <a:spcBef>
                <a:spcPts val="1600"/>
              </a:spcBef>
              <a:buNone/>
              <a:defRPr/>
            </a:pPr>
            <a:r>
              <a:rPr lang="en-US" dirty="0">
                <a:solidFill>
                  <a:srgbClr val="1F497D"/>
                </a:solidFill>
                <a:latin typeface="Intel Clear"/>
                <a:cs typeface="Intel Clear" panose="020B0604020203020204" pitchFamily="34" charset="0"/>
              </a:rPr>
              <a:t>No computer system can be absolutely secure. </a:t>
            </a:r>
          </a:p>
          <a:p>
            <a:pPr marL="0" indent="0">
              <a:spcBef>
                <a:spcPts val="1600"/>
              </a:spcBef>
              <a:buNone/>
              <a:defRPr/>
            </a:pPr>
            <a:r>
              <a:rPr lang="en-US" dirty="0">
                <a:solidFill>
                  <a:srgbClr val="1F497D"/>
                </a:solidFill>
                <a:latin typeface="Intel Clear"/>
                <a:cs typeface="Intel Clear" panose="020B0604020203020204" pitchFamily="34" charset="0"/>
              </a:rPr>
              <a:t>Tests 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lang="en-US" dirty="0">
                <a:solidFill>
                  <a:srgbClr val="1F497D"/>
                </a:solidFill>
                <a:latin typeface="Intel Clear"/>
                <a:cs typeface="Intel Clear" panose="020B0604020203020204" pitchFamily="34" charset="0"/>
                <a:hlinkClick r:id="rId2"/>
              </a:rPr>
              <a:t>http://www.intel.com/benchmarks . </a:t>
            </a:r>
            <a:endParaRPr lang="en-US" dirty="0">
              <a:solidFill>
                <a:srgbClr val="1F497D"/>
              </a:solidFill>
              <a:latin typeface="Intel Clear"/>
              <a:cs typeface="Intel Clear" panose="020B0604020203020204" pitchFamily="34" charset="0"/>
            </a:endParaRPr>
          </a:p>
          <a:p>
            <a:pPr marL="0" indent="0">
              <a:spcBef>
                <a:spcPts val="1600"/>
              </a:spcBef>
              <a:buNone/>
              <a:defRPr/>
            </a:pPr>
            <a:endParaRPr lang="en-US" dirty="0">
              <a:solidFill>
                <a:srgbClr val="1F497D"/>
              </a:solidFill>
              <a:latin typeface="Intel Clear"/>
              <a:cs typeface="Intel Clear" panose="020B0604020203020204" pitchFamily="34" charset="0"/>
            </a:endParaRPr>
          </a:p>
          <a:p>
            <a:pPr marL="0" indent="0">
              <a:spcBef>
                <a:spcPts val="0"/>
              </a:spcBef>
              <a:buNone/>
              <a:defRPr/>
            </a:pPr>
            <a:r>
              <a:rPr lang="en-US" dirty="0">
                <a:solidFill>
                  <a:srgbClr val="1F497D"/>
                </a:solidFill>
                <a:latin typeface="Intel Clear"/>
                <a:cs typeface="Intel Clear" panose="020B0604020203020204" pitchFamily="34" charset="0"/>
              </a:rPr>
              <a:t>Software and workloads used in performance tests may have been optimized for performance only on Intel microprocessors. Performance tests, such as </a:t>
            </a:r>
            <a:r>
              <a:rPr lang="en-US" dirty="0" err="1">
                <a:solidFill>
                  <a:srgbClr val="1F497D"/>
                </a:solidFill>
                <a:latin typeface="Intel Clear"/>
                <a:cs typeface="Intel Clear" panose="020B0604020203020204" pitchFamily="34" charset="0"/>
              </a:rPr>
              <a:t>SYSmark</a:t>
            </a:r>
            <a:r>
              <a:rPr lang="en-US" dirty="0">
                <a:solidFill>
                  <a:srgbClr val="1F497D"/>
                </a:solidFill>
                <a:latin typeface="Intel Clear"/>
                <a:cs typeface="Intel Clear" panose="020B0604020203020204" pitchFamily="34" charset="0"/>
              </a:rPr>
              <a:t> and </a:t>
            </a:r>
            <a:r>
              <a:rPr lang="en-US" dirty="0" err="1">
                <a:solidFill>
                  <a:srgbClr val="1F497D"/>
                </a:solidFill>
                <a:latin typeface="Intel Clear"/>
                <a:cs typeface="Intel Clear" panose="020B0604020203020204" pitchFamily="34" charset="0"/>
              </a:rPr>
              <a:t>MobileMark</a:t>
            </a:r>
            <a:r>
              <a:rPr lang="en-US" dirty="0">
                <a:solidFill>
                  <a:srgbClr val="1F497D"/>
                </a:solidFill>
                <a:latin typeface="Intel Clear"/>
                <a:cs typeface="Intel Clear" panose="020B0604020203020204" pitchFamily="34" charset="0"/>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dirty="0">
                <a:solidFill>
                  <a:srgbClr val="1F497D"/>
                </a:solidFill>
                <a:latin typeface="Intel Clear"/>
                <a:hlinkClick r:id="rId2"/>
              </a:rPr>
              <a:t>http://www.intel.com/benchmarks . </a:t>
            </a:r>
            <a:endParaRPr lang="en-US" dirty="0">
              <a:solidFill>
                <a:srgbClr val="1F497D"/>
              </a:solidFill>
              <a:latin typeface="Intel Clear"/>
            </a:endParaRPr>
          </a:p>
          <a:p>
            <a:pPr marL="0" indent="0">
              <a:spcBef>
                <a:spcPts val="0"/>
              </a:spcBef>
              <a:buNone/>
              <a:defRPr/>
            </a:pPr>
            <a:r>
              <a:rPr lang="en-US" dirty="0">
                <a:solidFill>
                  <a:srgbClr val="1F497D"/>
                </a:solidFill>
                <a:latin typeface="Calibri"/>
              </a:rPr>
              <a:t>Intel's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a:t>
            </a:r>
            <a:endParaRPr lang="en-US" dirty="0">
              <a:solidFill>
                <a:srgbClr val="1F497D"/>
              </a:solidFill>
              <a:latin typeface="Intel Clear"/>
            </a:endParaRPr>
          </a:p>
          <a:p>
            <a:pPr marL="0" indent="0">
              <a:spcBef>
                <a:spcPts val="1600"/>
              </a:spcBef>
              <a:buNone/>
              <a:defRPr/>
            </a:pPr>
            <a:r>
              <a:rPr lang="en-US" dirty="0">
                <a:solidFill>
                  <a:srgbClr val="1F497D"/>
                </a:solidFill>
                <a:latin typeface="Intel Clear"/>
                <a:cs typeface="Intel Clear" panose="020B0604020203020204" pitchFamily="34" charset="0"/>
              </a:rPr>
              <a:t>Cost reduction scenarios described are intended as examples of how a given Intel-based product, in the specified circumstances and configurations, may affect future costs and provide cost savings.  Circumstances will vary.  Intel does not guarantee any costs or cost reduction. </a:t>
            </a:r>
            <a:endParaRPr lang="en-US" sz="2667" b="1" dirty="0">
              <a:solidFill>
                <a:srgbClr val="1F497D"/>
              </a:solidFill>
              <a:latin typeface="Intel Clear"/>
              <a:cs typeface="Intel Clear" panose="020B0604020203020204" pitchFamily="34" charset="0"/>
            </a:endParaRPr>
          </a:p>
          <a:p>
            <a:pPr marL="0" indent="0">
              <a:spcBef>
                <a:spcPts val="0"/>
              </a:spcBef>
              <a:buNone/>
              <a:defRPr/>
            </a:pPr>
            <a:endParaRPr lang="en-US" dirty="0">
              <a:solidFill>
                <a:srgbClr val="1F497D"/>
              </a:solidFill>
              <a:latin typeface="Intel Clear"/>
              <a:cs typeface="Intel Clear" panose="020B0604020203020204" pitchFamily="34" charset="0"/>
            </a:endParaRPr>
          </a:p>
          <a:p>
            <a:pPr marL="0" indent="0">
              <a:spcBef>
                <a:spcPts val="0"/>
              </a:spcBef>
              <a:buNone/>
              <a:defRPr/>
            </a:pPr>
            <a:r>
              <a:rPr lang="en-US" dirty="0">
                <a:solidFill>
                  <a:srgbClr val="1F497D"/>
                </a:solidFill>
                <a:latin typeface="Intel Clear"/>
                <a:cs typeface="Intel Clear" panose="020B0604020203020204" pitchFamily="34" charset="0"/>
              </a:rPr>
              <a:t>Intel does not control or audit third-party benchmark data or the web sites referenced in this document. You should visit the referenced web site and confirm whether referenced data are accurate. </a:t>
            </a:r>
            <a:endParaRPr lang="en-US" sz="2667" b="1" dirty="0">
              <a:solidFill>
                <a:srgbClr val="1F497D"/>
              </a:solidFill>
              <a:latin typeface="Intel Clear"/>
              <a:cs typeface="Intel Clear" panose="020B0604020203020204" pitchFamily="34" charset="0"/>
            </a:endParaRPr>
          </a:p>
          <a:p>
            <a:pPr marL="0" indent="0">
              <a:spcBef>
                <a:spcPts val="0"/>
              </a:spcBef>
              <a:buNone/>
              <a:defRPr/>
            </a:pPr>
            <a:endParaRPr lang="en-US" dirty="0">
              <a:solidFill>
                <a:srgbClr val="1F497D"/>
              </a:solidFill>
              <a:latin typeface="Intel Clear"/>
              <a:cs typeface="Intel Clear" panose="020B0604020203020204" pitchFamily="34" charset="0"/>
            </a:endParaRPr>
          </a:p>
          <a:p>
            <a:pPr marL="0" indent="0">
              <a:spcBef>
                <a:spcPts val="0"/>
              </a:spcBef>
              <a:buNone/>
              <a:defRPr/>
            </a:pPr>
            <a:r>
              <a:rPr lang="en-US" dirty="0">
                <a:solidFill>
                  <a:srgbClr val="1F497D"/>
                </a:solidFill>
                <a:latin typeface="Intel Clear"/>
                <a:cs typeface="Intel Clear" panose="020B0604020203020204" pitchFamily="34" charset="0"/>
              </a:rPr>
              <a:t>© </a:t>
            </a:r>
            <a:r>
              <a:rPr lang="en-US" dirty="0" smtClean="0">
                <a:solidFill>
                  <a:srgbClr val="1F497D"/>
                </a:solidFill>
                <a:latin typeface="Intel Clear"/>
                <a:cs typeface="Intel Clear" panose="020B0604020203020204" pitchFamily="34" charset="0"/>
              </a:rPr>
              <a:t>2018 </a:t>
            </a:r>
            <a:r>
              <a:rPr lang="en-US" dirty="0">
                <a:solidFill>
                  <a:srgbClr val="1F497D"/>
                </a:solidFill>
                <a:latin typeface="Intel Clear"/>
                <a:cs typeface="Intel Clear" panose="020B0604020203020204" pitchFamily="34" charset="0"/>
              </a:rPr>
              <a:t>Intel Corporation. </a:t>
            </a:r>
          </a:p>
          <a:p>
            <a:pPr marL="0" indent="0">
              <a:spcBef>
                <a:spcPts val="0"/>
              </a:spcBef>
              <a:buNone/>
              <a:defRPr/>
            </a:pPr>
            <a:r>
              <a:rPr lang="en-US" dirty="0">
                <a:solidFill>
                  <a:srgbClr val="1F497D"/>
                </a:solidFill>
                <a:latin typeface="Intel Clear"/>
                <a:cs typeface="Intel Clear" panose="020B0604020203020204" pitchFamily="34" charset="0"/>
              </a:rPr>
              <a:t> Intel, the Intel logo, and Intel Xeon are trademarks of Intel Corporation in the U.S. and/or other countries. </a:t>
            </a:r>
          </a:p>
          <a:p>
            <a:pPr marL="0" indent="0">
              <a:spcBef>
                <a:spcPts val="0"/>
              </a:spcBef>
              <a:buNone/>
              <a:defRPr/>
            </a:pPr>
            <a:r>
              <a:rPr lang="en-US" dirty="0">
                <a:solidFill>
                  <a:srgbClr val="1F497D"/>
                </a:solidFill>
                <a:latin typeface="Intel Clear"/>
                <a:cs typeface="Intel Clear" panose="020B0604020203020204" pitchFamily="34" charset="0"/>
              </a:rPr>
              <a:t>*Other names and brands may be claimed as property of others.</a:t>
            </a:r>
          </a:p>
          <a:p>
            <a:pPr marL="0" indent="0">
              <a:buNone/>
              <a:defRPr/>
            </a:pPr>
            <a:endParaRPr lang="en-US" dirty="0">
              <a:solidFill>
                <a:schemeClr val="tx2"/>
              </a:solidFill>
              <a:latin typeface="Intel Clear"/>
              <a:cs typeface="Intel Clear" panose="020B0604020203020204" pitchFamily="34" charset="0"/>
            </a:endParaRPr>
          </a:p>
          <a:p>
            <a:pPr marL="0" indent="0">
              <a:buNone/>
            </a:pPr>
            <a:endParaRPr lang="en-US" dirty="0"/>
          </a:p>
        </p:txBody>
      </p:sp>
    </p:spTree>
    <p:extLst>
      <p:ext uri="{BB962C8B-B14F-4D97-AF65-F5344CB8AC3E}">
        <p14:creationId xmlns:p14="http://schemas.microsoft.com/office/powerpoint/2010/main" val="3958032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Backup</a:t>
            </a:r>
            <a:endParaRPr lang="en-US" dirty="0"/>
          </a:p>
        </p:txBody>
      </p:sp>
    </p:spTree>
    <p:extLst>
      <p:ext uri="{BB962C8B-B14F-4D97-AF65-F5344CB8AC3E}">
        <p14:creationId xmlns:p14="http://schemas.microsoft.com/office/powerpoint/2010/main" val="3097231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Test setup</a:t>
            </a:r>
            <a:endParaRPr lang="en-US" dirty="0"/>
          </a:p>
        </p:txBody>
      </p:sp>
      <p:sp>
        <p:nvSpPr>
          <p:cNvPr id="5" name="Content Placeholder 4"/>
          <p:cNvSpPr>
            <a:spLocks noGrp="1"/>
          </p:cNvSpPr>
          <p:nvPr>
            <p:ph idx="1"/>
          </p:nvPr>
        </p:nvSpPr>
        <p:spPr/>
        <p:txBody>
          <a:bodyPr>
            <a:normAutofit lnSpcReduction="10000"/>
          </a:bodyPr>
          <a:lstStyle/>
          <a:p>
            <a:r>
              <a:rPr lang="en-IE" dirty="0" smtClean="0"/>
              <a:t>Host:</a:t>
            </a:r>
          </a:p>
          <a:p>
            <a:pPr lvl="1"/>
            <a:r>
              <a:rPr lang="en-IE" dirty="0" smtClean="0"/>
              <a:t>OS: Ubuntu </a:t>
            </a:r>
            <a:r>
              <a:rPr lang="en-IE" dirty="0"/>
              <a:t>16.04.2 </a:t>
            </a:r>
            <a:r>
              <a:rPr lang="en-IE" dirty="0" smtClean="0"/>
              <a:t>LTS - 4.10.0-28-generic</a:t>
            </a:r>
          </a:p>
          <a:p>
            <a:pPr lvl="1"/>
            <a:r>
              <a:rPr lang="en-IE" dirty="0"/>
              <a:t>NIC1</a:t>
            </a:r>
            <a:r>
              <a:rPr lang="en-IE" dirty="0" smtClean="0"/>
              <a:t>: Intel </a:t>
            </a:r>
            <a:r>
              <a:rPr lang="en-US" dirty="0" smtClean="0"/>
              <a:t>X710 10-Gigabit Ethernet Controller</a:t>
            </a:r>
            <a:endParaRPr lang="en-IE" dirty="0"/>
          </a:p>
          <a:p>
            <a:pPr lvl="1"/>
            <a:r>
              <a:rPr lang="en-IE" dirty="0"/>
              <a:t>NIC2: </a:t>
            </a:r>
            <a:r>
              <a:rPr lang="en-IE" dirty="0" smtClean="0"/>
              <a:t>Intel 82599ES 10-Gigabit Ethernet Controller</a:t>
            </a:r>
          </a:p>
          <a:p>
            <a:r>
              <a:rPr lang="en-IE" dirty="0" smtClean="0"/>
              <a:t>VMs: </a:t>
            </a:r>
            <a:r>
              <a:rPr lang="en-US" dirty="0"/>
              <a:t>Fedora </a:t>
            </a:r>
            <a:r>
              <a:rPr lang="en-US" dirty="0" smtClean="0"/>
              <a:t>27 - </a:t>
            </a:r>
            <a:r>
              <a:rPr lang="en-US" dirty="0"/>
              <a:t>4.15.14-300.fc27.x86_64</a:t>
            </a:r>
            <a:endParaRPr lang="en-IE" dirty="0" smtClean="0"/>
          </a:p>
          <a:p>
            <a:r>
              <a:rPr lang="en-IE" dirty="0"/>
              <a:t>QEMU: </a:t>
            </a:r>
            <a:r>
              <a:rPr lang="en-IE" dirty="0" smtClean="0"/>
              <a:t>version 2.5.0</a:t>
            </a:r>
          </a:p>
          <a:p>
            <a:r>
              <a:rPr lang="en-IE" dirty="0" err="1" smtClean="0"/>
              <a:t>Iperf</a:t>
            </a:r>
            <a:r>
              <a:rPr lang="en-IE" dirty="0"/>
              <a:t>: </a:t>
            </a:r>
            <a:r>
              <a:rPr lang="en-IE" dirty="0" smtClean="0"/>
              <a:t>version 2.0.11</a:t>
            </a:r>
          </a:p>
          <a:p>
            <a:r>
              <a:rPr lang="en-IE" dirty="0" err="1" smtClean="0"/>
              <a:t>OvS</a:t>
            </a:r>
            <a:r>
              <a:rPr lang="en-IE" dirty="0" smtClean="0"/>
              <a:t>: v2.10</a:t>
            </a:r>
          </a:p>
          <a:p>
            <a:r>
              <a:rPr lang="en-IE" dirty="0" smtClean="0"/>
              <a:t>DPKD: v17.11.3</a:t>
            </a:r>
            <a:endParaRPr lang="en-US" dirty="0"/>
          </a:p>
        </p:txBody>
      </p:sp>
    </p:spTree>
    <p:extLst>
      <p:ext uri="{BB962C8B-B14F-4D97-AF65-F5344CB8AC3E}">
        <p14:creationId xmlns:p14="http://schemas.microsoft.com/office/powerpoint/2010/main" val="3269443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TSO (TCP Segmentation Offload)</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IE" dirty="0" smtClean="0"/>
              <a:t>TSO is the s</a:t>
            </a:r>
            <a:r>
              <a:rPr lang="en-US" dirty="0" err="1" smtClean="0"/>
              <a:t>egmentation</a:t>
            </a:r>
            <a:r>
              <a:rPr lang="en-US" dirty="0" smtClean="0"/>
              <a:t> of large chunks of data, relative to the MTU, into smaller segments, performed by the network NIC</a:t>
            </a:r>
            <a:r>
              <a:rPr lang="en-IE" dirty="0" smtClean="0"/>
              <a:t>;</a:t>
            </a:r>
          </a:p>
        </p:txBody>
      </p:sp>
      <p:sp>
        <p:nvSpPr>
          <p:cNvPr id="29" name="Oval 28"/>
          <p:cNvSpPr/>
          <p:nvPr/>
        </p:nvSpPr>
        <p:spPr>
          <a:xfrm>
            <a:off x="7961364" y="4298383"/>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0" name="Oval 29"/>
          <p:cNvSpPr/>
          <p:nvPr/>
        </p:nvSpPr>
        <p:spPr>
          <a:xfrm>
            <a:off x="7961364" y="4098251"/>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S</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1" name="TextBox 30"/>
          <p:cNvSpPr txBox="1"/>
          <p:nvPr/>
        </p:nvSpPr>
        <p:spPr>
          <a:xfrm>
            <a:off x="8250953" y="4076433"/>
            <a:ext cx="1159948" cy="463986"/>
          </a:xfrm>
          <a:prstGeom prst="rect">
            <a:avLst/>
          </a:prstGeom>
          <a:noFill/>
        </p:spPr>
        <p:txBody>
          <a:bodyPr vert="horz" wrap="none" lIns="0" tIns="0" rIns="0" bIns="0" rtlCol="0">
            <a:noAutofit/>
          </a:bodyPr>
          <a:lstStyle/>
          <a:p>
            <a:r>
              <a:rPr lang="en-IE" sz="1400" dirty="0" smtClean="0">
                <a:solidFill>
                  <a:srgbClr val="003C71"/>
                </a:solidFill>
                <a:latin typeface="Intel Clear"/>
              </a:rPr>
              <a:t>Segmentation</a:t>
            </a:r>
          </a:p>
          <a:p>
            <a:r>
              <a:rPr lang="en-IE" sz="1400" dirty="0" smtClean="0">
                <a:solidFill>
                  <a:srgbClr val="003C71"/>
                </a:solidFill>
                <a:latin typeface="Intel Clear"/>
              </a:rPr>
              <a:t>Checksum</a:t>
            </a:r>
            <a:endParaRPr lang="en-US" sz="1400" dirty="0" smtClean="0">
              <a:solidFill>
                <a:srgbClr val="003C71"/>
              </a:solidFill>
              <a:latin typeface="Intel Clear"/>
            </a:endParaRPr>
          </a:p>
        </p:txBody>
      </p:sp>
      <p:sp>
        <p:nvSpPr>
          <p:cNvPr id="32" name="Rectangle 31"/>
          <p:cNvSpPr/>
          <p:nvPr/>
        </p:nvSpPr>
        <p:spPr>
          <a:xfrm>
            <a:off x="2712801" y="3622301"/>
            <a:ext cx="3564478" cy="454132"/>
          </a:xfrm>
          <a:prstGeom prst="rect">
            <a:avLst/>
          </a:prstGeom>
          <a:solidFill>
            <a:srgbClr val="0071C5">
              <a:lumMod val="40000"/>
              <a:lumOff val="60000"/>
            </a:srgbClr>
          </a:solidFill>
          <a:ln w="9525" cap="flat" cmpd="sng" algn="ctr">
            <a:solidFill>
              <a:srgbClr val="003C7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smtClean="0">
              <a:ln>
                <a:noFill/>
              </a:ln>
              <a:solidFill>
                <a:prstClr val="white"/>
              </a:solidFill>
              <a:effectLst/>
              <a:uLnTx/>
              <a:uFillTx/>
              <a:latin typeface="Intel Clear"/>
              <a:ea typeface="+mn-ea"/>
              <a:cs typeface="+mn-cs"/>
            </a:endParaRPr>
          </a:p>
        </p:txBody>
      </p:sp>
      <p:cxnSp>
        <p:nvCxnSpPr>
          <p:cNvPr id="55" name="Straight Connector 54"/>
          <p:cNvCxnSpPr/>
          <p:nvPr/>
        </p:nvCxnSpPr>
        <p:spPr>
          <a:xfrm flipH="1">
            <a:off x="4967553" y="4734606"/>
            <a:ext cx="277895" cy="6560"/>
          </a:xfrm>
          <a:prstGeom prst="line">
            <a:avLst/>
          </a:prstGeom>
          <a:noFill/>
          <a:ln w="25400" cap="flat" cmpd="sng" algn="ctr">
            <a:solidFill>
              <a:srgbClr val="003C71"/>
            </a:solidFill>
            <a:prstDash val="sysDash"/>
          </a:ln>
          <a:effectLst/>
        </p:spPr>
      </p:cxnSp>
      <p:grpSp>
        <p:nvGrpSpPr>
          <p:cNvPr id="56" name="Group 55"/>
          <p:cNvGrpSpPr/>
          <p:nvPr/>
        </p:nvGrpSpPr>
        <p:grpSpPr>
          <a:xfrm>
            <a:off x="2712801" y="4514100"/>
            <a:ext cx="940361" cy="454132"/>
            <a:chOff x="977849" y="5513183"/>
            <a:chExt cx="2125505" cy="454132"/>
          </a:xfrm>
          <a:effectLst>
            <a:outerShdw blurRad="50800" dist="38100" dir="2700000" algn="tl" rotWithShape="0">
              <a:prstClr val="black">
                <a:alpha val="40000"/>
              </a:prstClr>
            </a:outerShdw>
          </a:effectLst>
        </p:grpSpPr>
        <p:sp>
          <p:nvSpPr>
            <p:cNvPr id="57" name="Rectangle 56"/>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58" name="Rectangle 57"/>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59" name="Rectangle 58"/>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0" name="Rectangle 59"/>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61" name="Group 60"/>
          <p:cNvGrpSpPr/>
          <p:nvPr/>
        </p:nvGrpSpPr>
        <p:grpSpPr>
          <a:xfrm>
            <a:off x="3897011" y="4514100"/>
            <a:ext cx="940361" cy="454132"/>
            <a:chOff x="977849" y="5513183"/>
            <a:chExt cx="2125505" cy="454132"/>
          </a:xfrm>
          <a:effectLst>
            <a:outerShdw blurRad="50800" dist="38100" dir="2700000" algn="tl" rotWithShape="0">
              <a:prstClr val="black">
                <a:alpha val="40000"/>
              </a:prstClr>
            </a:outerShdw>
          </a:effectLst>
        </p:grpSpPr>
        <p:sp>
          <p:nvSpPr>
            <p:cNvPr id="62" name="Rectangle 61"/>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3" name="Rectangle 62"/>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4" name="Rectangle 63"/>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5" name="Rectangle 64"/>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smtClean="0">
                <a:ln>
                  <a:noFill/>
                </a:ln>
                <a:solidFill>
                  <a:prstClr val="white"/>
                </a:solidFill>
                <a:effectLst/>
                <a:uLnTx/>
                <a:uFillTx/>
                <a:latin typeface="Intel Clear"/>
                <a:ea typeface="+mn-ea"/>
                <a:cs typeface="+mn-cs"/>
              </a:endParaRPr>
            </a:p>
          </p:txBody>
        </p:sp>
      </p:grpSp>
      <p:grpSp>
        <p:nvGrpSpPr>
          <p:cNvPr id="66" name="Group 65"/>
          <p:cNvGrpSpPr/>
          <p:nvPr/>
        </p:nvGrpSpPr>
        <p:grpSpPr>
          <a:xfrm>
            <a:off x="5336480" y="4507540"/>
            <a:ext cx="940361" cy="454132"/>
            <a:chOff x="977849" y="5513183"/>
            <a:chExt cx="2125505" cy="454132"/>
          </a:xfrm>
          <a:effectLst>
            <a:outerShdw blurRad="50800" dist="38100" dir="2700000" algn="tl" rotWithShape="0">
              <a:prstClr val="black">
                <a:alpha val="40000"/>
              </a:prstClr>
            </a:outerShdw>
          </a:effectLst>
        </p:grpSpPr>
        <p:sp>
          <p:nvSpPr>
            <p:cNvPr id="67" name="Rectangle 66"/>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8" name="Rectangle 67"/>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9" name="Rectangle 68"/>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70" name="Rectangle 69"/>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smtClean="0">
                <a:ln>
                  <a:noFill/>
                </a:ln>
                <a:solidFill>
                  <a:prstClr val="white"/>
                </a:solidFill>
                <a:effectLst/>
                <a:uLnTx/>
                <a:uFillTx/>
                <a:latin typeface="Intel Clear"/>
                <a:ea typeface="+mn-ea"/>
                <a:cs typeface="+mn-cs"/>
              </a:endParaRPr>
            </a:p>
          </p:txBody>
        </p:sp>
      </p:grpSp>
      <p:sp>
        <p:nvSpPr>
          <p:cNvPr id="72" name="Oval 71"/>
          <p:cNvSpPr/>
          <p:nvPr/>
        </p:nvSpPr>
        <p:spPr>
          <a:xfrm>
            <a:off x="6159869" y="4854276"/>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73" name="Oval 72"/>
          <p:cNvSpPr/>
          <p:nvPr/>
        </p:nvSpPr>
        <p:spPr>
          <a:xfrm>
            <a:off x="4728011" y="4854276"/>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74" name="Curved Right Arrow 73"/>
          <p:cNvSpPr/>
          <p:nvPr/>
        </p:nvSpPr>
        <p:spPr>
          <a:xfrm>
            <a:off x="2210885" y="3860003"/>
            <a:ext cx="371297" cy="994273"/>
          </a:xfrm>
          <a:prstGeom prst="curvedRightArrow">
            <a:avLst/>
          </a:prstGeom>
          <a:solidFill>
            <a:srgbClr val="00B0F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Intel Clear"/>
              <a:ea typeface="+mn-ea"/>
              <a:cs typeface="+mn-cs"/>
            </a:endParaRPr>
          </a:p>
        </p:txBody>
      </p:sp>
      <p:sp>
        <p:nvSpPr>
          <p:cNvPr id="75" name="Oval 74"/>
          <p:cNvSpPr/>
          <p:nvPr/>
        </p:nvSpPr>
        <p:spPr>
          <a:xfrm>
            <a:off x="1931003" y="4249743"/>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S</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3" name="Oval 32"/>
          <p:cNvSpPr/>
          <p:nvPr/>
        </p:nvSpPr>
        <p:spPr>
          <a:xfrm>
            <a:off x="3529307" y="4854276"/>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Tree>
    <p:extLst>
      <p:ext uri="{BB962C8B-B14F-4D97-AF65-F5344CB8AC3E}">
        <p14:creationId xmlns:p14="http://schemas.microsoft.com/office/powerpoint/2010/main" val="183506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Why TSO in Userspace DPDK?</a:t>
            </a:r>
            <a:endParaRPr lang="en-US" dirty="0"/>
          </a:p>
        </p:txBody>
      </p:sp>
      <p:sp>
        <p:nvSpPr>
          <p:cNvPr id="69" name="Rectangle 68"/>
          <p:cNvSpPr/>
          <p:nvPr/>
        </p:nvSpPr>
        <p:spPr>
          <a:xfrm>
            <a:off x="1789386" y="2435218"/>
            <a:ext cx="2916621" cy="1005894"/>
          </a:xfrm>
          <a:prstGeom prst="rect">
            <a:avLst/>
          </a:prstGeom>
          <a:noFill/>
          <a:ln w="25400" cap="flat" cmpd="sng" algn="ctr">
            <a:solidFill>
              <a:srgbClr val="0070C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OvS-DPDK</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70" name="Rectangle 69"/>
          <p:cNvSpPr/>
          <p:nvPr/>
        </p:nvSpPr>
        <p:spPr>
          <a:xfrm>
            <a:off x="1245476" y="2009456"/>
            <a:ext cx="4012324" cy="2880746"/>
          </a:xfrm>
          <a:prstGeom prst="rect">
            <a:avLst/>
          </a:prstGeom>
          <a:noFill/>
          <a:ln w="25400" cap="flat" cmpd="sng" algn="ctr">
            <a:solidFill>
              <a:sysClr val="windowText" lastClr="000000"/>
            </a:solidFill>
            <a:prstDash val="solid"/>
            <a:roun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71" name="TextBox 70"/>
          <p:cNvSpPr txBox="1"/>
          <p:nvPr/>
        </p:nvSpPr>
        <p:spPr>
          <a:xfrm>
            <a:off x="1245476" y="4973452"/>
            <a:ext cx="475488" cy="209006"/>
          </a:xfrm>
          <a:prstGeom prst="rect">
            <a:avLst/>
          </a:prstGeom>
          <a:noFill/>
        </p:spPr>
        <p:txBody>
          <a:bodyPr vert="horz" wrap="none" lIns="0" tIns="0" rIns="0" bIns="0" rtlCol="0">
            <a:noAutofit/>
          </a:bodyPr>
          <a:lstStyle/>
          <a:p>
            <a:r>
              <a:rPr lang="en-IE" dirty="0" smtClean="0">
                <a:solidFill>
                  <a:srgbClr val="003C71"/>
                </a:solidFill>
                <a:latin typeface="Intel Clear"/>
              </a:rPr>
              <a:t>Host 1</a:t>
            </a:r>
            <a:endParaRPr lang="en-US" dirty="0" smtClean="0">
              <a:solidFill>
                <a:srgbClr val="003C71"/>
              </a:solidFill>
              <a:latin typeface="Intel Clear"/>
            </a:endParaRPr>
          </a:p>
        </p:txBody>
      </p:sp>
      <p:sp>
        <p:nvSpPr>
          <p:cNvPr id="72" name="Rectangle 71"/>
          <p:cNvSpPr/>
          <p:nvPr/>
        </p:nvSpPr>
        <p:spPr>
          <a:xfrm>
            <a:off x="1789386" y="3885957"/>
            <a:ext cx="1234528" cy="714107"/>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VM1</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73" name="Rectangle 72"/>
          <p:cNvSpPr/>
          <p:nvPr/>
        </p:nvSpPr>
        <p:spPr>
          <a:xfrm>
            <a:off x="3648916" y="2024373"/>
            <a:ext cx="756774" cy="202040"/>
          </a:xfrm>
          <a:prstGeom prst="rect">
            <a:avLst/>
          </a:prstGeom>
          <a:noFill/>
          <a:ln w="25400" cap="flat" cmpd="sng" algn="ctr">
            <a:solidFill>
              <a:srgbClr val="00B0F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NIC</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74" name="Straight Arrow Connector 73"/>
          <p:cNvCxnSpPr>
            <a:stCxn id="73" idx="2"/>
          </p:cNvCxnSpPr>
          <p:nvPr/>
        </p:nvCxnSpPr>
        <p:spPr>
          <a:xfrm>
            <a:off x="4027303" y="2226413"/>
            <a:ext cx="0" cy="207494"/>
          </a:xfrm>
          <a:prstGeom prst="straightConnector1">
            <a:avLst/>
          </a:prstGeom>
          <a:noFill/>
          <a:ln w="25400" cap="flat" cmpd="sng" algn="ctr">
            <a:solidFill>
              <a:srgbClr val="003C71"/>
            </a:solidFill>
            <a:prstDash val="solid"/>
            <a:headEnd type="triangle"/>
            <a:tailEnd type="triangle"/>
          </a:ln>
          <a:effectLst/>
        </p:spPr>
      </p:cxnSp>
      <p:grpSp>
        <p:nvGrpSpPr>
          <p:cNvPr id="75" name="Group 74"/>
          <p:cNvGrpSpPr/>
          <p:nvPr/>
        </p:nvGrpSpPr>
        <p:grpSpPr>
          <a:xfrm>
            <a:off x="2264757" y="2663860"/>
            <a:ext cx="1619277" cy="1183636"/>
            <a:chOff x="2199785" y="3323568"/>
            <a:chExt cx="1371191" cy="482519"/>
          </a:xfrm>
        </p:grpSpPr>
        <p:cxnSp>
          <p:nvCxnSpPr>
            <p:cNvPr id="76" name="Straight Connector 75"/>
            <p:cNvCxnSpPr/>
            <p:nvPr/>
          </p:nvCxnSpPr>
          <p:spPr>
            <a:xfrm flipH="1" flipV="1">
              <a:off x="2199785" y="3323568"/>
              <a:ext cx="1" cy="482519"/>
            </a:xfrm>
            <a:prstGeom prst="line">
              <a:avLst/>
            </a:prstGeom>
            <a:noFill/>
            <a:ln w="50800" cap="flat" cmpd="sng" algn="ctr">
              <a:solidFill>
                <a:srgbClr val="FFA400"/>
              </a:solidFill>
              <a:prstDash val="solid"/>
              <a:headEnd type="triangle"/>
            </a:ln>
            <a:effectLst>
              <a:outerShdw blurRad="40000" dist="20000" dir="5400000" rotWithShape="0">
                <a:srgbClr val="000000">
                  <a:alpha val="38000"/>
                </a:srgbClr>
              </a:outerShdw>
            </a:effectLst>
          </p:spPr>
        </p:cxnSp>
        <p:cxnSp>
          <p:nvCxnSpPr>
            <p:cNvPr id="77" name="Straight Connector 76"/>
            <p:cNvCxnSpPr/>
            <p:nvPr/>
          </p:nvCxnSpPr>
          <p:spPr>
            <a:xfrm flipH="1" flipV="1">
              <a:off x="3570103" y="3323568"/>
              <a:ext cx="873" cy="482518"/>
            </a:xfrm>
            <a:prstGeom prst="line">
              <a:avLst/>
            </a:prstGeom>
            <a:noFill/>
            <a:ln w="50800" cap="flat" cmpd="sng" algn="ctr">
              <a:solidFill>
                <a:srgbClr val="FFA400"/>
              </a:solidFill>
              <a:prstDash val="solid"/>
              <a:headEnd type="triangle"/>
            </a:ln>
            <a:effectLst>
              <a:outerShdw blurRad="40000" dist="20000" dir="5400000" rotWithShape="0">
                <a:srgbClr val="000000">
                  <a:alpha val="38000"/>
                </a:srgbClr>
              </a:outerShdw>
            </a:effectLst>
          </p:spPr>
        </p:cxnSp>
        <p:cxnSp>
          <p:nvCxnSpPr>
            <p:cNvPr id="78" name="Straight Connector 77"/>
            <p:cNvCxnSpPr/>
            <p:nvPr/>
          </p:nvCxnSpPr>
          <p:spPr>
            <a:xfrm>
              <a:off x="2199785" y="3323568"/>
              <a:ext cx="1370318" cy="0"/>
            </a:xfrm>
            <a:prstGeom prst="line">
              <a:avLst/>
            </a:prstGeom>
            <a:noFill/>
            <a:ln w="50800" cap="flat" cmpd="sng" algn="ctr">
              <a:solidFill>
                <a:srgbClr val="FFA400"/>
              </a:solidFill>
              <a:prstDash val="solid"/>
            </a:ln>
            <a:effectLst>
              <a:outerShdw blurRad="40000" dist="20000" dir="5400000" rotWithShape="0">
                <a:srgbClr val="000000">
                  <a:alpha val="38000"/>
                </a:srgbClr>
              </a:outerShdw>
            </a:effectLst>
          </p:spPr>
        </p:cxnSp>
      </p:grpSp>
      <p:grpSp>
        <p:nvGrpSpPr>
          <p:cNvPr id="79" name="Group 78"/>
          <p:cNvGrpSpPr/>
          <p:nvPr/>
        </p:nvGrpSpPr>
        <p:grpSpPr>
          <a:xfrm>
            <a:off x="1245476" y="5532280"/>
            <a:ext cx="1217221" cy="449318"/>
            <a:chOff x="982564" y="5470635"/>
            <a:chExt cx="1217221" cy="449318"/>
          </a:xfrm>
        </p:grpSpPr>
        <p:sp>
          <p:nvSpPr>
            <p:cNvPr id="80" name="TextBox 79"/>
            <p:cNvSpPr txBox="1"/>
            <p:nvPr/>
          </p:nvSpPr>
          <p:spPr>
            <a:xfrm>
              <a:off x="1245476" y="5470635"/>
              <a:ext cx="954309" cy="449318"/>
            </a:xfrm>
            <a:prstGeom prst="rect">
              <a:avLst/>
            </a:prstGeom>
            <a:noFill/>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smtClean="0">
                  <a:ln>
                    <a:noFill/>
                  </a:ln>
                  <a:solidFill>
                    <a:srgbClr val="003C71"/>
                  </a:solidFill>
                  <a:effectLst/>
                  <a:uLnTx/>
                  <a:uFillTx/>
                  <a:latin typeface="Intel Clear"/>
                </a:rPr>
                <a:t>Intra-host</a:t>
              </a:r>
            </a:p>
            <a:p>
              <a:pPr marL="0" marR="0" lvl="0" indent="0" defTabSz="9144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smtClean="0">
                  <a:ln>
                    <a:noFill/>
                  </a:ln>
                  <a:solidFill>
                    <a:srgbClr val="003C71"/>
                  </a:solidFill>
                  <a:effectLst/>
                  <a:uLnTx/>
                  <a:uFillTx/>
                  <a:latin typeface="Intel Clear"/>
                </a:rPr>
                <a:t>Inter-host</a:t>
              </a:r>
              <a:endParaRPr kumimoji="0" lang="en-US" sz="1400" b="0" i="0" u="none" strike="noStrike" kern="0" cap="none" spc="0" normalizeH="0" baseline="0" noProof="0" dirty="0" smtClean="0">
                <a:ln>
                  <a:noFill/>
                </a:ln>
                <a:solidFill>
                  <a:srgbClr val="003C71"/>
                </a:solidFill>
                <a:effectLst/>
                <a:uLnTx/>
                <a:uFillTx/>
                <a:latin typeface="Intel Clear"/>
              </a:endParaRPr>
            </a:p>
          </p:txBody>
        </p:sp>
        <p:cxnSp>
          <p:nvCxnSpPr>
            <p:cNvPr id="81" name="Straight Arrow Connector 80"/>
            <p:cNvCxnSpPr/>
            <p:nvPr/>
          </p:nvCxnSpPr>
          <p:spPr>
            <a:xfrm flipV="1">
              <a:off x="982564" y="5504748"/>
              <a:ext cx="176202" cy="155073"/>
            </a:xfrm>
            <a:prstGeom prst="straightConnector1">
              <a:avLst/>
            </a:prstGeom>
            <a:noFill/>
            <a:ln w="25400" cap="flat" cmpd="sng" algn="ctr">
              <a:solidFill>
                <a:srgbClr val="FFA400"/>
              </a:solidFill>
              <a:prstDash val="solid"/>
              <a:headEnd type="triangle"/>
              <a:tailEnd type="triangle"/>
            </a:ln>
            <a:effectLst>
              <a:outerShdw blurRad="40000" dist="20000" dir="5400000" rotWithShape="0">
                <a:srgbClr val="000000">
                  <a:alpha val="38000"/>
                </a:srgbClr>
              </a:outerShdw>
            </a:effectLst>
          </p:spPr>
        </p:cxnSp>
        <p:cxnSp>
          <p:nvCxnSpPr>
            <p:cNvPr id="82" name="Straight Arrow Connector 81"/>
            <p:cNvCxnSpPr/>
            <p:nvPr/>
          </p:nvCxnSpPr>
          <p:spPr>
            <a:xfrm flipV="1">
              <a:off x="982564" y="5694340"/>
              <a:ext cx="176202" cy="155073"/>
            </a:xfrm>
            <a:prstGeom prst="straightConnector1">
              <a:avLst/>
            </a:prstGeom>
            <a:noFill/>
            <a:ln w="25400" cap="flat" cmpd="sng" algn="ctr">
              <a:solidFill>
                <a:srgbClr val="F8D44C"/>
              </a:solidFill>
              <a:prstDash val="solid"/>
              <a:headEnd type="triangle"/>
              <a:tailEnd type="triangle"/>
            </a:ln>
            <a:effectLst>
              <a:outerShdw blurRad="40000" dist="20000" dir="5400000" rotWithShape="0">
                <a:srgbClr val="000000">
                  <a:alpha val="38000"/>
                </a:srgbClr>
              </a:outerShdw>
            </a:effectLst>
          </p:spPr>
        </p:cxnSp>
      </p:grpSp>
      <p:sp>
        <p:nvSpPr>
          <p:cNvPr id="83" name="Rectangle 82"/>
          <p:cNvSpPr/>
          <p:nvPr/>
        </p:nvSpPr>
        <p:spPr>
          <a:xfrm>
            <a:off x="3471272" y="3885956"/>
            <a:ext cx="1234528" cy="714107"/>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VM2</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84" name="Rectangle 83"/>
          <p:cNvSpPr/>
          <p:nvPr/>
        </p:nvSpPr>
        <p:spPr>
          <a:xfrm>
            <a:off x="7353040" y="2435218"/>
            <a:ext cx="2916621" cy="1005894"/>
          </a:xfrm>
          <a:prstGeom prst="rect">
            <a:avLst/>
          </a:prstGeom>
          <a:noFill/>
          <a:ln w="25400" cap="flat" cmpd="sng" algn="ctr">
            <a:solidFill>
              <a:srgbClr val="0070C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OvS-DPDK</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85" name="Rectangle 84"/>
          <p:cNvSpPr/>
          <p:nvPr/>
        </p:nvSpPr>
        <p:spPr>
          <a:xfrm>
            <a:off x="6809130" y="2009456"/>
            <a:ext cx="4012324" cy="2880746"/>
          </a:xfrm>
          <a:prstGeom prst="rect">
            <a:avLst/>
          </a:prstGeom>
          <a:noFill/>
          <a:ln w="25400" cap="flat" cmpd="sng" algn="ctr">
            <a:solidFill>
              <a:sysClr val="windowText" lastClr="000000"/>
            </a:solidFill>
            <a:prstDash val="solid"/>
            <a:roun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86" name="TextBox 85"/>
          <p:cNvSpPr txBox="1"/>
          <p:nvPr/>
        </p:nvSpPr>
        <p:spPr>
          <a:xfrm>
            <a:off x="6809130" y="4973452"/>
            <a:ext cx="475488" cy="209006"/>
          </a:xfrm>
          <a:prstGeom prst="rect">
            <a:avLst/>
          </a:prstGeom>
          <a:noFill/>
        </p:spPr>
        <p:txBody>
          <a:bodyPr vert="horz" wrap="none" lIns="0" tIns="0" rIns="0" bIns="0" rtlCol="0">
            <a:noAutofit/>
          </a:bodyPr>
          <a:lstStyle/>
          <a:p>
            <a:r>
              <a:rPr lang="en-IE" dirty="0" smtClean="0">
                <a:solidFill>
                  <a:srgbClr val="003C71"/>
                </a:solidFill>
                <a:latin typeface="Intel Clear"/>
              </a:rPr>
              <a:t>Host 2</a:t>
            </a:r>
            <a:endParaRPr lang="en-US" dirty="0" smtClean="0">
              <a:solidFill>
                <a:srgbClr val="003C71"/>
              </a:solidFill>
              <a:latin typeface="Intel Clear"/>
            </a:endParaRPr>
          </a:p>
        </p:txBody>
      </p:sp>
      <p:sp>
        <p:nvSpPr>
          <p:cNvPr id="87" name="Rectangle 86"/>
          <p:cNvSpPr/>
          <p:nvPr/>
        </p:nvSpPr>
        <p:spPr>
          <a:xfrm>
            <a:off x="7353040" y="3885957"/>
            <a:ext cx="1234528" cy="714107"/>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VM1</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88" name="Rectangle 87"/>
          <p:cNvSpPr/>
          <p:nvPr/>
        </p:nvSpPr>
        <p:spPr>
          <a:xfrm>
            <a:off x="7580835" y="2020297"/>
            <a:ext cx="756774" cy="202040"/>
          </a:xfrm>
          <a:prstGeom prst="rect">
            <a:avLst/>
          </a:prstGeom>
          <a:noFill/>
          <a:ln w="25400" cap="flat" cmpd="sng" algn="ctr">
            <a:solidFill>
              <a:srgbClr val="00B0F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NIC</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90" name="Straight Arrow Connector 89"/>
          <p:cNvCxnSpPr>
            <a:stCxn id="88" idx="2"/>
          </p:cNvCxnSpPr>
          <p:nvPr/>
        </p:nvCxnSpPr>
        <p:spPr>
          <a:xfrm>
            <a:off x="7959222" y="2222337"/>
            <a:ext cx="0" cy="207494"/>
          </a:xfrm>
          <a:prstGeom prst="straightConnector1">
            <a:avLst/>
          </a:prstGeom>
          <a:noFill/>
          <a:ln w="25400" cap="flat" cmpd="sng" algn="ctr">
            <a:solidFill>
              <a:srgbClr val="003C71"/>
            </a:solidFill>
            <a:prstDash val="solid"/>
            <a:headEnd type="triangle"/>
            <a:tailEnd type="triangle"/>
          </a:ln>
          <a:effectLst/>
        </p:spPr>
      </p:cxnSp>
      <p:sp>
        <p:nvSpPr>
          <p:cNvPr id="99" name="Rectangle 98"/>
          <p:cNvSpPr/>
          <p:nvPr/>
        </p:nvSpPr>
        <p:spPr>
          <a:xfrm>
            <a:off x="9034926" y="3885956"/>
            <a:ext cx="1234528" cy="714107"/>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VM2</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100" name="Group 99"/>
          <p:cNvGrpSpPr/>
          <p:nvPr/>
        </p:nvGrpSpPr>
        <p:grpSpPr>
          <a:xfrm>
            <a:off x="4235222" y="1548974"/>
            <a:ext cx="3932733" cy="2314530"/>
            <a:chOff x="3632345" y="2231136"/>
            <a:chExt cx="4436148" cy="1574951"/>
          </a:xfrm>
        </p:grpSpPr>
        <p:cxnSp>
          <p:nvCxnSpPr>
            <p:cNvPr id="101" name="Straight Connector 100"/>
            <p:cNvCxnSpPr/>
            <p:nvPr/>
          </p:nvCxnSpPr>
          <p:spPr>
            <a:xfrm flipH="1" flipV="1">
              <a:off x="3632345" y="2231136"/>
              <a:ext cx="1" cy="1574950"/>
            </a:xfrm>
            <a:prstGeom prst="line">
              <a:avLst/>
            </a:prstGeom>
            <a:noFill/>
            <a:ln w="50800" cap="flat" cmpd="sng" algn="ctr">
              <a:solidFill>
                <a:srgbClr val="F8D44C"/>
              </a:solidFill>
              <a:prstDash val="solid"/>
              <a:headEnd type="triangle"/>
              <a:tailEnd type="none"/>
            </a:ln>
            <a:effectLst>
              <a:outerShdw blurRad="40000" dist="20000" dir="5400000" rotWithShape="0">
                <a:srgbClr val="000000">
                  <a:alpha val="38000"/>
                </a:srgbClr>
              </a:outerShdw>
            </a:effectLst>
          </p:spPr>
        </p:cxnSp>
        <p:cxnSp>
          <p:nvCxnSpPr>
            <p:cNvPr id="102" name="Straight Connector 101"/>
            <p:cNvCxnSpPr/>
            <p:nvPr/>
          </p:nvCxnSpPr>
          <p:spPr>
            <a:xfrm flipH="1" flipV="1">
              <a:off x="8068492" y="2246811"/>
              <a:ext cx="1" cy="1559276"/>
            </a:xfrm>
            <a:prstGeom prst="line">
              <a:avLst/>
            </a:prstGeom>
            <a:noFill/>
            <a:ln w="50800" cap="flat" cmpd="sng" algn="ctr">
              <a:solidFill>
                <a:srgbClr val="F8D44C"/>
              </a:solidFill>
              <a:prstDash val="solid"/>
              <a:headEnd type="triangle"/>
            </a:ln>
            <a:effectLst>
              <a:outerShdw blurRad="40000" dist="20000" dir="5400000" rotWithShape="0">
                <a:srgbClr val="000000">
                  <a:alpha val="38000"/>
                </a:srgbClr>
              </a:outerShdw>
            </a:effectLst>
          </p:spPr>
        </p:cxnSp>
        <p:cxnSp>
          <p:nvCxnSpPr>
            <p:cNvPr id="103" name="Straight Connector 102"/>
            <p:cNvCxnSpPr/>
            <p:nvPr/>
          </p:nvCxnSpPr>
          <p:spPr>
            <a:xfrm>
              <a:off x="3632345" y="2231136"/>
              <a:ext cx="4436147" cy="15675"/>
            </a:xfrm>
            <a:prstGeom prst="line">
              <a:avLst/>
            </a:prstGeom>
            <a:noFill/>
            <a:ln w="50800" cap="flat" cmpd="sng" algn="ctr">
              <a:solidFill>
                <a:srgbClr val="F8D44C"/>
              </a:solidFill>
              <a:prstDash val="solid"/>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207138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p:txBody>
          <a:bodyPr/>
          <a:lstStyle/>
          <a:p>
            <a:r>
              <a:rPr lang="en-IE" dirty="0" smtClean="0"/>
              <a:t>Non TSO overview</a:t>
            </a:r>
            <a:endParaRPr lang="en-US" dirty="0"/>
          </a:p>
        </p:txBody>
      </p:sp>
      <p:sp>
        <p:nvSpPr>
          <p:cNvPr id="224" name="Rectangle 223"/>
          <p:cNvSpPr/>
          <p:nvPr/>
        </p:nvSpPr>
        <p:spPr>
          <a:xfrm>
            <a:off x="748648" y="3665839"/>
            <a:ext cx="642011" cy="165745"/>
          </a:xfrm>
          <a:prstGeom prst="rect">
            <a:avLst/>
          </a:prstGeom>
          <a:noFill/>
          <a:ln w="25400" cap="flat" cmpd="sng" algn="ctr">
            <a:solidFill>
              <a:srgbClr val="00B0F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ea typeface="+mn-ea"/>
                <a:cs typeface="+mn-cs"/>
              </a:rPr>
              <a:t>eth0</a:t>
            </a:r>
            <a:endParaRPr kumimoji="0" lang="en-US" sz="12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225" name="Rectangle 224"/>
          <p:cNvSpPr/>
          <p:nvPr/>
        </p:nvSpPr>
        <p:spPr>
          <a:xfrm>
            <a:off x="1991445" y="5981536"/>
            <a:ext cx="642011" cy="165745"/>
          </a:xfrm>
          <a:prstGeom prst="rect">
            <a:avLst/>
          </a:prstGeom>
          <a:noFill/>
          <a:ln w="25400" cap="flat" cmpd="sng" algn="ctr">
            <a:solidFill>
              <a:srgbClr val="00B0F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NIC</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226" name="Straight Arrow Connector 225"/>
          <p:cNvCxnSpPr>
            <a:stCxn id="227" idx="2"/>
            <a:endCxn id="225" idx="0"/>
          </p:cNvCxnSpPr>
          <p:nvPr/>
        </p:nvCxnSpPr>
        <p:spPr>
          <a:xfrm flipH="1">
            <a:off x="2312451" y="5054479"/>
            <a:ext cx="1" cy="927057"/>
          </a:xfrm>
          <a:prstGeom prst="straightConnector1">
            <a:avLst/>
          </a:prstGeom>
          <a:noFill/>
          <a:ln w="25400" cap="flat" cmpd="sng" algn="ctr">
            <a:solidFill>
              <a:srgbClr val="003C71"/>
            </a:solidFill>
            <a:prstDash val="solid"/>
            <a:headEnd type="none"/>
            <a:tailEnd type="triangle"/>
          </a:ln>
          <a:effectLst/>
        </p:spPr>
      </p:cxnSp>
      <p:sp>
        <p:nvSpPr>
          <p:cNvPr id="227" name="Rectangle 226"/>
          <p:cNvSpPr/>
          <p:nvPr/>
        </p:nvSpPr>
        <p:spPr>
          <a:xfrm>
            <a:off x="1991446" y="4888734"/>
            <a:ext cx="642011" cy="165745"/>
          </a:xfrm>
          <a:prstGeom prst="rect">
            <a:avLst/>
          </a:prstGeom>
          <a:noFill/>
          <a:ln w="25400" cap="flat" cmpd="sng" algn="ctr">
            <a:solidFill>
              <a:srgbClr val="00B0F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ea typeface="+mn-ea"/>
                <a:cs typeface="+mn-cs"/>
              </a:rPr>
              <a:t>dpdk0</a:t>
            </a:r>
            <a:endParaRPr kumimoji="0" lang="en-US" sz="12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228" name="Rectangle 227"/>
          <p:cNvSpPr/>
          <p:nvPr/>
        </p:nvSpPr>
        <p:spPr>
          <a:xfrm>
            <a:off x="748648" y="4247198"/>
            <a:ext cx="642011" cy="165745"/>
          </a:xfrm>
          <a:prstGeom prst="rect">
            <a:avLst/>
          </a:prstGeom>
          <a:noFill/>
          <a:ln w="25400" cap="flat" cmpd="sng" algn="ctr">
            <a:solidFill>
              <a:srgbClr val="00B0F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ea typeface="+mn-ea"/>
                <a:cs typeface="+mn-cs"/>
              </a:rPr>
              <a:t>vhuc0</a:t>
            </a:r>
            <a:endParaRPr kumimoji="0" lang="en-US" sz="1200" b="0"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229" name="Straight Connector 228"/>
          <p:cNvCxnSpPr/>
          <p:nvPr/>
        </p:nvCxnSpPr>
        <p:spPr>
          <a:xfrm flipV="1">
            <a:off x="97536" y="2076240"/>
            <a:ext cx="9305841" cy="1714"/>
          </a:xfrm>
          <a:prstGeom prst="line">
            <a:avLst/>
          </a:prstGeom>
          <a:noFill/>
          <a:ln w="25400" cap="flat" cmpd="sng" algn="ctr">
            <a:solidFill>
              <a:srgbClr val="003C71"/>
            </a:solidFill>
            <a:prstDash val="dash"/>
          </a:ln>
          <a:effectLst/>
        </p:spPr>
      </p:cxnSp>
      <p:sp>
        <p:nvSpPr>
          <p:cNvPr id="230" name="TextBox 229"/>
          <p:cNvSpPr txBox="1"/>
          <p:nvPr/>
        </p:nvSpPr>
        <p:spPr>
          <a:xfrm>
            <a:off x="8845797" y="3465075"/>
            <a:ext cx="456996" cy="305447"/>
          </a:xfrm>
          <a:prstGeom prst="rect">
            <a:avLst/>
          </a:prstGeom>
          <a:noFill/>
        </p:spPr>
        <p:txBody>
          <a:bodyPr vert="horz" wrap="square" lIns="0" tIns="0" rIns="0" bIns="0" rtlCol="0">
            <a:noAutofit/>
          </a:bodyPr>
          <a:lstStyle/>
          <a:p>
            <a:pPr algn="ctr"/>
            <a:r>
              <a:rPr lang="en-IE" sz="1100" dirty="0" smtClean="0">
                <a:solidFill>
                  <a:srgbClr val="003C71"/>
                </a:solidFill>
                <a:latin typeface="Intel Clear"/>
              </a:rPr>
              <a:t>VM OS Kernel</a:t>
            </a:r>
            <a:endParaRPr lang="en-US" sz="1100" dirty="0" smtClean="0">
              <a:solidFill>
                <a:srgbClr val="003C71"/>
              </a:solidFill>
              <a:latin typeface="Intel Clear"/>
            </a:endParaRPr>
          </a:p>
        </p:txBody>
      </p:sp>
      <p:sp>
        <p:nvSpPr>
          <p:cNvPr id="231" name="TextBox 230"/>
          <p:cNvSpPr txBox="1"/>
          <p:nvPr/>
        </p:nvSpPr>
        <p:spPr>
          <a:xfrm>
            <a:off x="8745213" y="1688372"/>
            <a:ext cx="658164" cy="387868"/>
          </a:xfrm>
          <a:prstGeom prst="rect">
            <a:avLst/>
          </a:prstGeom>
          <a:noFill/>
        </p:spPr>
        <p:txBody>
          <a:bodyPr vert="horz" wrap="square" lIns="0" tIns="0" rIns="0" bIns="0" rtlCol="0">
            <a:noAutofit/>
          </a:bodyPr>
          <a:lstStyle/>
          <a:p>
            <a:pPr algn="ctr"/>
            <a:r>
              <a:rPr lang="en-IE" sz="1100" dirty="0" smtClean="0">
                <a:solidFill>
                  <a:srgbClr val="003C71"/>
                </a:solidFill>
                <a:latin typeface="Intel Clear"/>
              </a:rPr>
              <a:t>VM OS Userspace</a:t>
            </a:r>
            <a:endParaRPr lang="en-US" sz="1100" dirty="0" smtClean="0">
              <a:solidFill>
                <a:srgbClr val="003C71"/>
              </a:solidFill>
              <a:latin typeface="Intel Clear"/>
            </a:endParaRPr>
          </a:p>
        </p:txBody>
      </p:sp>
      <p:cxnSp>
        <p:nvCxnSpPr>
          <p:cNvPr id="232" name="Straight Connector 231"/>
          <p:cNvCxnSpPr/>
          <p:nvPr/>
        </p:nvCxnSpPr>
        <p:spPr>
          <a:xfrm flipV="1">
            <a:off x="97536" y="3825986"/>
            <a:ext cx="9305841" cy="39"/>
          </a:xfrm>
          <a:prstGeom prst="line">
            <a:avLst/>
          </a:prstGeom>
          <a:noFill/>
          <a:ln w="25400" cap="flat" cmpd="sng" algn="ctr">
            <a:solidFill>
              <a:srgbClr val="003C71"/>
            </a:solidFill>
            <a:prstDash val="dash"/>
          </a:ln>
          <a:effectLst/>
        </p:spPr>
      </p:cxnSp>
      <p:sp>
        <p:nvSpPr>
          <p:cNvPr id="233" name="Rectangle 232"/>
          <p:cNvSpPr/>
          <p:nvPr/>
        </p:nvSpPr>
        <p:spPr>
          <a:xfrm>
            <a:off x="3806725" y="1349781"/>
            <a:ext cx="3564478" cy="454132"/>
          </a:xfrm>
          <a:prstGeom prst="rect">
            <a:avLst/>
          </a:prstGeom>
          <a:solidFill>
            <a:srgbClr val="0071C5">
              <a:lumMod val="40000"/>
              <a:lumOff val="60000"/>
            </a:srgbClr>
          </a:solidFill>
          <a:ln w="9525" cap="flat" cmpd="sng" algn="ctr">
            <a:solidFill>
              <a:srgbClr val="003C7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cxnSp>
        <p:nvCxnSpPr>
          <p:cNvPr id="234" name="Straight Connector 233"/>
          <p:cNvCxnSpPr/>
          <p:nvPr/>
        </p:nvCxnSpPr>
        <p:spPr>
          <a:xfrm flipH="1">
            <a:off x="6058009" y="2414984"/>
            <a:ext cx="277895" cy="6560"/>
          </a:xfrm>
          <a:prstGeom prst="line">
            <a:avLst/>
          </a:prstGeom>
          <a:noFill/>
          <a:ln w="25400" cap="flat" cmpd="sng" algn="ctr">
            <a:solidFill>
              <a:srgbClr val="003C71"/>
            </a:solidFill>
            <a:prstDash val="sysDash"/>
          </a:ln>
          <a:effectLst/>
        </p:spPr>
      </p:cxnSp>
      <p:grpSp>
        <p:nvGrpSpPr>
          <p:cNvPr id="235" name="Group 234"/>
          <p:cNvGrpSpPr/>
          <p:nvPr/>
        </p:nvGrpSpPr>
        <p:grpSpPr>
          <a:xfrm>
            <a:off x="3963432" y="2194478"/>
            <a:ext cx="780186" cy="454132"/>
            <a:chOff x="1339894" y="5513183"/>
            <a:chExt cx="1763460" cy="454132"/>
          </a:xfrm>
          <a:effectLst>
            <a:outerShdw blurRad="50800" dist="38100" dir="2700000" algn="tl" rotWithShape="0">
              <a:prstClr val="black">
                <a:alpha val="40000"/>
              </a:prstClr>
            </a:outerShdw>
          </a:effectLst>
        </p:grpSpPr>
        <p:sp>
          <p:nvSpPr>
            <p:cNvPr id="236" name="Rectangle 235"/>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37" name="Rectangle 236"/>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38" name="Rectangle 237"/>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239" name="Group 238"/>
          <p:cNvGrpSpPr/>
          <p:nvPr/>
        </p:nvGrpSpPr>
        <p:grpSpPr>
          <a:xfrm>
            <a:off x="5147642" y="2194478"/>
            <a:ext cx="780186" cy="454132"/>
            <a:chOff x="1339894" y="5513183"/>
            <a:chExt cx="1763460" cy="454132"/>
          </a:xfrm>
          <a:effectLst>
            <a:outerShdw blurRad="50800" dist="38100" dir="2700000" algn="tl" rotWithShape="0">
              <a:prstClr val="black">
                <a:alpha val="40000"/>
              </a:prstClr>
            </a:outerShdw>
          </a:effectLst>
        </p:grpSpPr>
        <p:sp>
          <p:nvSpPr>
            <p:cNvPr id="240" name="Rectangle 239"/>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41" name="Rectangle 240"/>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42" name="Rectangle 241"/>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243" name="Group 242"/>
          <p:cNvGrpSpPr/>
          <p:nvPr/>
        </p:nvGrpSpPr>
        <p:grpSpPr>
          <a:xfrm>
            <a:off x="6587111" y="2187918"/>
            <a:ext cx="780186" cy="454132"/>
            <a:chOff x="1339894" y="5513183"/>
            <a:chExt cx="1763460" cy="454132"/>
          </a:xfrm>
          <a:effectLst>
            <a:outerShdw blurRad="50800" dist="38100" dir="2700000" algn="tl" rotWithShape="0">
              <a:prstClr val="black">
                <a:alpha val="40000"/>
              </a:prstClr>
            </a:outerShdw>
          </a:effectLst>
        </p:grpSpPr>
        <p:sp>
          <p:nvSpPr>
            <p:cNvPr id="244" name="Rectangle 243"/>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45" name="Rectangle 244"/>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46" name="Rectangle 245"/>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247" name="Rectangle 246"/>
          <p:cNvSpPr/>
          <p:nvPr/>
        </p:nvSpPr>
        <p:spPr>
          <a:xfrm>
            <a:off x="760256" y="1489417"/>
            <a:ext cx="1818925" cy="362190"/>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ea typeface="+mn-ea"/>
                <a:cs typeface="+mn-cs"/>
              </a:rPr>
              <a:t>Application Layer</a:t>
            </a:r>
            <a:endParaRPr kumimoji="0" lang="en-US" sz="12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248" name="Rectangle 247"/>
          <p:cNvSpPr/>
          <p:nvPr/>
        </p:nvSpPr>
        <p:spPr>
          <a:xfrm>
            <a:off x="760256" y="2262229"/>
            <a:ext cx="1818925" cy="362190"/>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ea typeface="+mn-ea"/>
                <a:cs typeface="+mn-cs"/>
              </a:rPr>
              <a:t>TCP/IP Layers</a:t>
            </a:r>
            <a:endParaRPr kumimoji="0" lang="en-US" sz="12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249" name="Rectangle 248"/>
          <p:cNvSpPr/>
          <p:nvPr/>
        </p:nvSpPr>
        <p:spPr>
          <a:xfrm>
            <a:off x="760256" y="3019782"/>
            <a:ext cx="1818925" cy="362190"/>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ea typeface="+mn-ea"/>
                <a:cs typeface="+mn-cs"/>
              </a:rPr>
              <a:t>Link Layer</a:t>
            </a:r>
            <a:endParaRPr kumimoji="0" lang="en-US" sz="1200" b="0"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250" name="Straight Connector 249"/>
          <p:cNvCxnSpPr/>
          <p:nvPr/>
        </p:nvCxnSpPr>
        <p:spPr>
          <a:xfrm flipV="1">
            <a:off x="97536" y="2819245"/>
            <a:ext cx="8155510" cy="7848"/>
          </a:xfrm>
          <a:prstGeom prst="line">
            <a:avLst/>
          </a:prstGeom>
          <a:noFill/>
          <a:ln w="25400" cap="flat" cmpd="sng" algn="ctr">
            <a:solidFill>
              <a:srgbClr val="003C71"/>
            </a:solidFill>
            <a:prstDash val="dash"/>
          </a:ln>
          <a:effectLst/>
        </p:spPr>
      </p:cxnSp>
      <p:cxnSp>
        <p:nvCxnSpPr>
          <p:cNvPr id="251" name="Straight Connector 250"/>
          <p:cNvCxnSpPr/>
          <p:nvPr/>
        </p:nvCxnSpPr>
        <p:spPr>
          <a:xfrm flipH="1">
            <a:off x="6058009" y="3333016"/>
            <a:ext cx="277895" cy="6560"/>
          </a:xfrm>
          <a:prstGeom prst="line">
            <a:avLst/>
          </a:prstGeom>
          <a:noFill/>
          <a:ln w="25400" cap="flat" cmpd="sng" algn="ctr">
            <a:solidFill>
              <a:srgbClr val="003C71"/>
            </a:solidFill>
            <a:prstDash val="sysDash"/>
          </a:ln>
          <a:effectLst/>
        </p:spPr>
      </p:cxnSp>
      <p:grpSp>
        <p:nvGrpSpPr>
          <p:cNvPr id="252" name="Group 251"/>
          <p:cNvGrpSpPr/>
          <p:nvPr/>
        </p:nvGrpSpPr>
        <p:grpSpPr>
          <a:xfrm>
            <a:off x="3803257" y="3112510"/>
            <a:ext cx="940361" cy="454132"/>
            <a:chOff x="977849" y="5513183"/>
            <a:chExt cx="2125505" cy="454132"/>
          </a:xfrm>
          <a:effectLst>
            <a:outerShdw blurRad="50800" dist="38100" dir="2700000" algn="tl" rotWithShape="0">
              <a:prstClr val="black">
                <a:alpha val="40000"/>
              </a:prstClr>
            </a:outerShdw>
          </a:effectLst>
        </p:grpSpPr>
        <p:sp>
          <p:nvSpPr>
            <p:cNvPr id="253" name="Rectangle 252"/>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54" name="Rectangle 253"/>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55" name="Rectangle 254"/>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56" name="Rectangle 255"/>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257" name="Group 256"/>
          <p:cNvGrpSpPr/>
          <p:nvPr/>
        </p:nvGrpSpPr>
        <p:grpSpPr>
          <a:xfrm>
            <a:off x="4987467" y="3112510"/>
            <a:ext cx="940361" cy="454132"/>
            <a:chOff x="977849" y="5513183"/>
            <a:chExt cx="2125505" cy="454132"/>
          </a:xfrm>
          <a:effectLst>
            <a:outerShdw blurRad="50800" dist="38100" dir="2700000" algn="tl" rotWithShape="0">
              <a:prstClr val="black">
                <a:alpha val="40000"/>
              </a:prstClr>
            </a:outerShdw>
          </a:effectLst>
        </p:grpSpPr>
        <p:sp>
          <p:nvSpPr>
            <p:cNvPr id="258" name="Rectangle 257"/>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59" name="Rectangle 258"/>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60" name="Rectangle 259"/>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61" name="Rectangle 260"/>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262" name="Group 261"/>
          <p:cNvGrpSpPr/>
          <p:nvPr/>
        </p:nvGrpSpPr>
        <p:grpSpPr>
          <a:xfrm>
            <a:off x="6426936" y="3105950"/>
            <a:ext cx="940361" cy="454132"/>
            <a:chOff x="977849" y="5513183"/>
            <a:chExt cx="2125505" cy="454132"/>
          </a:xfrm>
          <a:effectLst>
            <a:outerShdw blurRad="50800" dist="38100" dir="2700000" algn="tl" rotWithShape="0">
              <a:prstClr val="black">
                <a:alpha val="40000"/>
              </a:prstClr>
            </a:outerShdw>
          </a:effectLst>
        </p:grpSpPr>
        <p:sp>
          <p:nvSpPr>
            <p:cNvPr id="263" name="Rectangle 262"/>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64" name="Rectangle 263"/>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65" name="Rectangle 264"/>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66" name="Rectangle 265"/>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267" name="TextBox 266"/>
          <p:cNvSpPr txBox="1"/>
          <p:nvPr/>
        </p:nvSpPr>
        <p:spPr>
          <a:xfrm>
            <a:off x="10706081" y="5494944"/>
            <a:ext cx="658163" cy="390720"/>
          </a:xfrm>
          <a:prstGeom prst="rect">
            <a:avLst/>
          </a:prstGeom>
          <a:noFill/>
        </p:spPr>
        <p:txBody>
          <a:bodyPr vert="horz" wrap="square" lIns="0" tIns="0" rIns="0" bIns="0" rtlCol="0">
            <a:noAutofit/>
          </a:bodyPr>
          <a:lstStyle/>
          <a:p>
            <a:pPr algn="ctr"/>
            <a:r>
              <a:rPr lang="en-IE" sz="1100" dirty="0" smtClean="0">
                <a:solidFill>
                  <a:srgbClr val="003C71"/>
                </a:solidFill>
                <a:latin typeface="Intel Clear"/>
              </a:rPr>
              <a:t>Host OS Userspace</a:t>
            </a:r>
            <a:endParaRPr lang="en-US" sz="1100" dirty="0" smtClean="0">
              <a:solidFill>
                <a:srgbClr val="003C71"/>
              </a:solidFill>
              <a:latin typeface="Intel Clear"/>
            </a:endParaRPr>
          </a:p>
        </p:txBody>
      </p:sp>
      <p:cxnSp>
        <p:nvCxnSpPr>
          <p:cNvPr id="268" name="Straight Arrow Connector 267"/>
          <p:cNvCxnSpPr>
            <a:stCxn id="224" idx="2"/>
            <a:endCxn id="228" idx="0"/>
          </p:cNvCxnSpPr>
          <p:nvPr/>
        </p:nvCxnSpPr>
        <p:spPr>
          <a:xfrm>
            <a:off x="1069654" y="3831584"/>
            <a:ext cx="0" cy="415614"/>
          </a:xfrm>
          <a:prstGeom prst="straightConnector1">
            <a:avLst/>
          </a:prstGeom>
          <a:noFill/>
          <a:ln w="25400" cap="flat" cmpd="sng" algn="ctr">
            <a:solidFill>
              <a:srgbClr val="003C71"/>
            </a:solidFill>
            <a:prstDash val="solid"/>
            <a:headEnd type="none"/>
            <a:tailEnd type="triangle"/>
          </a:ln>
          <a:effectLst/>
        </p:spPr>
      </p:cxnSp>
      <p:sp>
        <p:nvSpPr>
          <p:cNvPr id="269" name="Rectangle 268"/>
          <p:cNvSpPr/>
          <p:nvPr/>
        </p:nvSpPr>
        <p:spPr>
          <a:xfrm>
            <a:off x="741471" y="4888734"/>
            <a:ext cx="642011" cy="165745"/>
          </a:xfrm>
          <a:prstGeom prst="rect">
            <a:avLst/>
          </a:prstGeom>
          <a:noFill/>
          <a:ln w="25400" cap="flat" cmpd="sng" algn="ctr">
            <a:solidFill>
              <a:srgbClr val="00B0F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ea typeface="+mn-ea"/>
                <a:cs typeface="+mn-cs"/>
              </a:rPr>
              <a:t>vhuc1</a:t>
            </a:r>
            <a:endParaRPr kumimoji="0" lang="en-US" sz="1200" b="0"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270" name="Straight Connector 269"/>
          <p:cNvCxnSpPr/>
          <p:nvPr/>
        </p:nvCxnSpPr>
        <p:spPr>
          <a:xfrm flipH="1">
            <a:off x="6058009" y="4784758"/>
            <a:ext cx="277895" cy="6560"/>
          </a:xfrm>
          <a:prstGeom prst="line">
            <a:avLst/>
          </a:prstGeom>
          <a:noFill/>
          <a:ln w="25400" cap="flat" cmpd="sng" algn="ctr">
            <a:solidFill>
              <a:srgbClr val="003C71"/>
            </a:solidFill>
            <a:prstDash val="sysDash"/>
          </a:ln>
          <a:effectLst/>
        </p:spPr>
      </p:cxnSp>
      <p:grpSp>
        <p:nvGrpSpPr>
          <p:cNvPr id="271" name="Group 270"/>
          <p:cNvGrpSpPr/>
          <p:nvPr/>
        </p:nvGrpSpPr>
        <p:grpSpPr>
          <a:xfrm>
            <a:off x="3803257" y="4564252"/>
            <a:ext cx="940361" cy="454132"/>
            <a:chOff x="977849" y="5513183"/>
            <a:chExt cx="2125505" cy="454132"/>
          </a:xfrm>
          <a:effectLst>
            <a:outerShdw blurRad="50800" dist="38100" dir="2700000" algn="tl" rotWithShape="0">
              <a:prstClr val="black">
                <a:alpha val="40000"/>
              </a:prstClr>
            </a:outerShdw>
          </a:effectLst>
        </p:grpSpPr>
        <p:sp>
          <p:nvSpPr>
            <p:cNvPr id="272" name="Rectangle 271"/>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73" name="Rectangle 272"/>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74" name="Rectangle 273"/>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75" name="Rectangle 274"/>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276" name="Group 275"/>
          <p:cNvGrpSpPr/>
          <p:nvPr/>
        </p:nvGrpSpPr>
        <p:grpSpPr>
          <a:xfrm>
            <a:off x="4987467" y="4564252"/>
            <a:ext cx="940361" cy="454132"/>
            <a:chOff x="977849" y="5513183"/>
            <a:chExt cx="2125505" cy="454132"/>
          </a:xfrm>
          <a:effectLst>
            <a:outerShdw blurRad="50800" dist="38100" dir="2700000" algn="tl" rotWithShape="0">
              <a:prstClr val="black">
                <a:alpha val="40000"/>
              </a:prstClr>
            </a:outerShdw>
          </a:effectLst>
        </p:grpSpPr>
        <p:sp>
          <p:nvSpPr>
            <p:cNvPr id="277" name="Rectangle 276"/>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78" name="Rectangle 277"/>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79" name="Rectangle 278"/>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80" name="Rectangle 279"/>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281" name="Group 280"/>
          <p:cNvGrpSpPr/>
          <p:nvPr/>
        </p:nvGrpSpPr>
        <p:grpSpPr>
          <a:xfrm>
            <a:off x="6426936" y="4557692"/>
            <a:ext cx="940361" cy="454132"/>
            <a:chOff x="977849" y="5513183"/>
            <a:chExt cx="2125505" cy="454132"/>
          </a:xfrm>
          <a:effectLst>
            <a:outerShdw blurRad="50800" dist="38100" dir="2700000" algn="tl" rotWithShape="0">
              <a:prstClr val="black">
                <a:alpha val="40000"/>
              </a:prstClr>
            </a:outerShdw>
          </a:effectLst>
        </p:grpSpPr>
        <p:sp>
          <p:nvSpPr>
            <p:cNvPr id="282" name="Rectangle 281"/>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83" name="Rectangle 282"/>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84" name="Rectangle 283"/>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285" name="Rectangle 284"/>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286" name="Straight Connector 285"/>
          <p:cNvCxnSpPr>
            <a:stCxn id="292" idx="1"/>
            <a:endCxn id="225" idx="3"/>
          </p:cNvCxnSpPr>
          <p:nvPr/>
        </p:nvCxnSpPr>
        <p:spPr>
          <a:xfrm flipH="1">
            <a:off x="2633456" y="6064408"/>
            <a:ext cx="1272497" cy="1"/>
          </a:xfrm>
          <a:prstGeom prst="line">
            <a:avLst/>
          </a:prstGeom>
          <a:noFill/>
          <a:ln w="50800" cap="flat" cmpd="sng" algn="ctr">
            <a:solidFill>
              <a:srgbClr val="F8D44C"/>
            </a:solidFill>
            <a:prstDash val="solid"/>
            <a:headEnd type="triangle"/>
            <a:tailEnd type="none"/>
          </a:ln>
          <a:effectLst>
            <a:outerShdw blurRad="40000" dist="20000" dir="5400000" rotWithShape="0">
              <a:srgbClr val="000000">
                <a:alpha val="38000"/>
              </a:srgbClr>
            </a:outerShdw>
          </a:effectLst>
        </p:spPr>
      </p:cxnSp>
      <p:cxnSp>
        <p:nvCxnSpPr>
          <p:cNvPr id="287" name="Straight Connector 193"/>
          <p:cNvCxnSpPr>
            <a:stCxn id="290" idx="0"/>
            <a:endCxn id="269" idx="2"/>
          </p:cNvCxnSpPr>
          <p:nvPr/>
        </p:nvCxnSpPr>
        <p:spPr>
          <a:xfrm rot="5400000" flipH="1" flipV="1">
            <a:off x="810130" y="5306826"/>
            <a:ext cx="504693" cy="1"/>
          </a:xfrm>
          <a:prstGeom prst="bentConnector3">
            <a:avLst>
              <a:gd name="adj1" fmla="val 50000"/>
            </a:avLst>
          </a:prstGeom>
          <a:noFill/>
          <a:ln w="50800" cap="flat" cmpd="sng" algn="ctr">
            <a:solidFill>
              <a:srgbClr val="FFA400"/>
            </a:solidFill>
            <a:prstDash val="solid"/>
            <a:headEnd type="triangle"/>
          </a:ln>
          <a:effectLst>
            <a:outerShdw blurRad="40000" dist="20000" dir="5400000" rotWithShape="0">
              <a:srgbClr val="000000">
                <a:alpha val="38000"/>
              </a:srgbClr>
            </a:outerShdw>
          </a:effectLst>
        </p:spPr>
      </p:cxnSp>
      <p:sp>
        <p:nvSpPr>
          <p:cNvPr id="288" name="TextBox 287"/>
          <p:cNvSpPr txBox="1"/>
          <p:nvPr/>
        </p:nvSpPr>
        <p:spPr>
          <a:xfrm>
            <a:off x="663599" y="5172528"/>
            <a:ext cx="812108" cy="200693"/>
          </a:xfrm>
          <a:prstGeom prst="rect">
            <a:avLst/>
          </a:prstGeom>
          <a:noFill/>
        </p:spPr>
        <p:txBody>
          <a:bodyPr vert="horz" wrap="square" lIns="0" tIns="0" rIns="0" bIns="0" rtlCol="0">
            <a:noAutofit/>
          </a:bodyPr>
          <a:lstStyle/>
          <a:p>
            <a:r>
              <a:rPr lang="en-IE" sz="1400" dirty="0" smtClean="0">
                <a:solidFill>
                  <a:srgbClr val="003C71"/>
                </a:solidFill>
                <a:latin typeface="Intel Clear"/>
              </a:rPr>
              <a:t>Intra-host</a:t>
            </a:r>
          </a:p>
        </p:txBody>
      </p:sp>
      <p:sp>
        <p:nvSpPr>
          <p:cNvPr id="289" name="TextBox 288"/>
          <p:cNvSpPr txBox="1"/>
          <p:nvPr/>
        </p:nvSpPr>
        <p:spPr>
          <a:xfrm>
            <a:off x="450041" y="1087517"/>
            <a:ext cx="452167" cy="262264"/>
          </a:xfrm>
          <a:prstGeom prst="rect">
            <a:avLst/>
          </a:prstGeom>
          <a:noFill/>
        </p:spPr>
        <p:txBody>
          <a:bodyPr vert="horz" wrap="none" lIns="0" tIns="0" rIns="0" bIns="0" rtlCol="0">
            <a:noAutofit/>
          </a:bodyPr>
          <a:lstStyle/>
          <a:p>
            <a:r>
              <a:rPr lang="en-IE" dirty="0" smtClean="0">
                <a:solidFill>
                  <a:srgbClr val="003C71"/>
                </a:solidFill>
                <a:latin typeface="Intel Clear"/>
              </a:rPr>
              <a:t>VM1</a:t>
            </a:r>
            <a:endParaRPr lang="en-US" dirty="0" smtClean="0">
              <a:solidFill>
                <a:srgbClr val="003C71"/>
              </a:solidFill>
              <a:latin typeface="Intel Clear"/>
            </a:endParaRPr>
          </a:p>
        </p:txBody>
      </p:sp>
      <p:sp>
        <p:nvSpPr>
          <p:cNvPr id="290" name="TextBox 289"/>
          <p:cNvSpPr txBox="1"/>
          <p:nvPr/>
        </p:nvSpPr>
        <p:spPr>
          <a:xfrm>
            <a:off x="836392" y="5559172"/>
            <a:ext cx="452167" cy="262264"/>
          </a:xfrm>
          <a:prstGeom prst="rect">
            <a:avLst/>
          </a:prstGeom>
          <a:noFill/>
        </p:spPr>
        <p:txBody>
          <a:bodyPr vert="horz" wrap="none" lIns="0" tIns="0" rIns="0" bIns="0" rtlCol="0">
            <a:noAutofit/>
          </a:bodyPr>
          <a:lstStyle/>
          <a:p>
            <a:r>
              <a:rPr lang="en-IE" dirty="0" smtClean="0">
                <a:solidFill>
                  <a:srgbClr val="003C71"/>
                </a:solidFill>
                <a:latin typeface="Intel Clear"/>
              </a:rPr>
              <a:t>VM2</a:t>
            </a:r>
            <a:endParaRPr lang="en-US" dirty="0" smtClean="0">
              <a:solidFill>
                <a:srgbClr val="003C71"/>
              </a:solidFill>
              <a:latin typeface="Intel Clear"/>
            </a:endParaRPr>
          </a:p>
        </p:txBody>
      </p:sp>
      <p:sp>
        <p:nvSpPr>
          <p:cNvPr id="291" name="TextBox 290"/>
          <p:cNvSpPr txBox="1"/>
          <p:nvPr/>
        </p:nvSpPr>
        <p:spPr>
          <a:xfrm>
            <a:off x="354995" y="6126648"/>
            <a:ext cx="714658" cy="237175"/>
          </a:xfrm>
          <a:prstGeom prst="rect">
            <a:avLst/>
          </a:prstGeom>
          <a:noFill/>
        </p:spPr>
        <p:txBody>
          <a:bodyPr vert="horz" wrap="none" lIns="0" tIns="0" rIns="0" bIns="0" rtlCol="0">
            <a:noAutofit/>
          </a:bodyPr>
          <a:lstStyle/>
          <a:p>
            <a:r>
              <a:rPr lang="en-IE" dirty="0" smtClean="0">
                <a:solidFill>
                  <a:srgbClr val="003C71"/>
                </a:solidFill>
                <a:latin typeface="Intel Clear"/>
              </a:rPr>
              <a:t>Host 1</a:t>
            </a:r>
            <a:endParaRPr lang="en-US" dirty="0" smtClean="0">
              <a:solidFill>
                <a:srgbClr val="003C71"/>
              </a:solidFill>
              <a:latin typeface="Intel Clear"/>
            </a:endParaRPr>
          </a:p>
        </p:txBody>
      </p:sp>
      <p:sp>
        <p:nvSpPr>
          <p:cNvPr id="292" name="TextBox 291"/>
          <p:cNvSpPr txBox="1"/>
          <p:nvPr/>
        </p:nvSpPr>
        <p:spPr>
          <a:xfrm>
            <a:off x="3905953" y="5945820"/>
            <a:ext cx="714658" cy="237175"/>
          </a:xfrm>
          <a:prstGeom prst="rect">
            <a:avLst/>
          </a:prstGeom>
          <a:noFill/>
        </p:spPr>
        <p:txBody>
          <a:bodyPr vert="horz" wrap="none" lIns="0" tIns="0" rIns="0" bIns="0" rtlCol="0">
            <a:noAutofit/>
          </a:bodyPr>
          <a:lstStyle/>
          <a:p>
            <a:r>
              <a:rPr lang="en-IE" dirty="0" smtClean="0">
                <a:solidFill>
                  <a:srgbClr val="003C71"/>
                </a:solidFill>
                <a:latin typeface="Intel Clear"/>
              </a:rPr>
              <a:t>Host 2</a:t>
            </a:r>
            <a:endParaRPr lang="en-US" dirty="0" smtClean="0">
              <a:solidFill>
                <a:srgbClr val="003C71"/>
              </a:solidFill>
              <a:latin typeface="Intel Clear"/>
            </a:endParaRPr>
          </a:p>
        </p:txBody>
      </p:sp>
      <p:sp>
        <p:nvSpPr>
          <p:cNvPr id="293" name="Rectangle 292"/>
          <p:cNvSpPr/>
          <p:nvPr/>
        </p:nvSpPr>
        <p:spPr>
          <a:xfrm>
            <a:off x="231278" y="1035223"/>
            <a:ext cx="2896151" cy="5112058"/>
          </a:xfrm>
          <a:prstGeom prst="rect">
            <a:avLst/>
          </a:prstGeom>
          <a:noFill/>
          <a:ln w="25400" cap="flat" cmpd="sng" algn="ctr">
            <a:solidFill>
              <a:sysClr val="windowText" lastClr="000000"/>
            </a:solidFill>
            <a:prstDash val="solid"/>
            <a:roun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294" name="Straight Connector 293"/>
          <p:cNvCxnSpPr/>
          <p:nvPr/>
        </p:nvCxnSpPr>
        <p:spPr>
          <a:xfrm>
            <a:off x="97536" y="5856049"/>
            <a:ext cx="11266708" cy="21106"/>
          </a:xfrm>
          <a:prstGeom prst="line">
            <a:avLst/>
          </a:prstGeom>
          <a:noFill/>
          <a:ln w="25400" cap="flat" cmpd="sng" algn="ctr">
            <a:solidFill>
              <a:srgbClr val="003C71"/>
            </a:solidFill>
            <a:prstDash val="dash"/>
          </a:ln>
          <a:effectLst/>
        </p:spPr>
      </p:cxnSp>
      <p:cxnSp>
        <p:nvCxnSpPr>
          <p:cNvPr id="295" name="Straight Arrow Connector 294"/>
          <p:cNvCxnSpPr>
            <a:stCxn id="247" idx="2"/>
            <a:endCxn id="248" idx="0"/>
          </p:cNvCxnSpPr>
          <p:nvPr/>
        </p:nvCxnSpPr>
        <p:spPr>
          <a:xfrm>
            <a:off x="1669719" y="1851607"/>
            <a:ext cx="0" cy="410622"/>
          </a:xfrm>
          <a:prstGeom prst="straightConnector1">
            <a:avLst/>
          </a:prstGeom>
          <a:noFill/>
          <a:ln w="25400" cap="flat" cmpd="sng" algn="ctr">
            <a:solidFill>
              <a:srgbClr val="003C71"/>
            </a:solidFill>
            <a:prstDash val="solid"/>
            <a:headEnd type="none"/>
            <a:tailEnd type="triangle"/>
          </a:ln>
          <a:effectLst/>
        </p:spPr>
      </p:cxnSp>
      <p:cxnSp>
        <p:nvCxnSpPr>
          <p:cNvPr id="296" name="Straight Arrow Connector 295"/>
          <p:cNvCxnSpPr>
            <a:stCxn id="248" idx="2"/>
            <a:endCxn id="249" idx="0"/>
          </p:cNvCxnSpPr>
          <p:nvPr/>
        </p:nvCxnSpPr>
        <p:spPr>
          <a:xfrm>
            <a:off x="1669719" y="2624419"/>
            <a:ext cx="0" cy="395363"/>
          </a:xfrm>
          <a:prstGeom prst="straightConnector1">
            <a:avLst/>
          </a:prstGeom>
          <a:noFill/>
          <a:ln w="25400" cap="flat" cmpd="sng" algn="ctr">
            <a:solidFill>
              <a:srgbClr val="003C71"/>
            </a:solidFill>
            <a:prstDash val="solid"/>
            <a:headEnd type="none"/>
            <a:tailEnd type="triangle"/>
          </a:ln>
          <a:effectLst/>
        </p:spPr>
      </p:cxnSp>
      <p:sp>
        <p:nvSpPr>
          <p:cNvPr id="297" name="Rectangle 296"/>
          <p:cNvSpPr/>
          <p:nvPr/>
        </p:nvSpPr>
        <p:spPr>
          <a:xfrm>
            <a:off x="2778828" y="5915105"/>
            <a:ext cx="1080454" cy="307777"/>
          </a:xfrm>
          <a:prstGeom prst="rect">
            <a:avLst/>
          </a:prstGeom>
        </p:spPr>
        <p:txBody>
          <a:bodyPr wrap="square">
            <a:spAutoFit/>
          </a:bodyPr>
          <a:lstStyle/>
          <a:p>
            <a:r>
              <a:rPr lang="en-IE" sz="1400" dirty="0">
                <a:solidFill>
                  <a:srgbClr val="003C71"/>
                </a:solidFill>
                <a:latin typeface="Intel Clear"/>
              </a:rPr>
              <a:t>Inter-host</a:t>
            </a:r>
            <a:endParaRPr lang="en-US" sz="1400" dirty="0">
              <a:solidFill>
                <a:srgbClr val="003C71"/>
              </a:solidFill>
              <a:latin typeface="Intel Clear"/>
            </a:endParaRPr>
          </a:p>
        </p:txBody>
      </p:sp>
      <p:sp>
        <p:nvSpPr>
          <p:cNvPr id="298" name="Rectangle 297"/>
          <p:cNvSpPr/>
          <p:nvPr/>
        </p:nvSpPr>
        <p:spPr>
          <a:xfrm>
            <a:off x="450899" y="1324422"/>
            <a:ext cx="2432079" cy="2501564"/>
          </a:xfrm>
          <a:prstGeom prst="rect">
            <a:avLst/>
          </a:prstGeom>
          <a:noFill/>
          <a:ln w="25400" cap="flat" cmpd="sng" algn="ctr">
            <a:solidFill>
              <a:srgbClr val="00B05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299" name="Rectangle 298"/>
          <p:cNvSpPr/>
          <p:nvPr/>
        </p:nvSpPr>
        <p:spPr>
          <a:xfrm>
            <a:off x="450899" y="4229285"/>
            <a:ext cx="2474323" cy="825194"/>
          </a:xfrm>
          <a:prstGeom prst="rect">
            <a:avLst/>
          </a:prstGeom>
          <a:noFill/>
          <a:ln w="25400" cap="flat" cmpd="sng" algn="ctr">
            <a:solidFill>
              <a:srgbClr val="0070C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smtClean="0">
                <a:ln>
                  <a:noFill/>
                </a:ln>
                <a:solidFill>
                  <a:prstClr val="black"/>
                </a:solidFill>
                <a:effectLst/>
                <a:uLnTx/>
                <a:uFillTx/>
                <a:latin typeface="Intel Clear"/>
                <a:ea typeface="+mn-ea"/>
                <a:cs typeface="+mn-cs"/>
              </a:rPr>
              <a:t>OvS-DPDK</a:t>
            </a:r>
            <a:endParaRPr kumimoji="0" lang="en-US" sz="1600" b="0" i="0" u="none" strike="noStrike" kern="0" cap="none" spc="0" normalizeH="0" baseline="0" noProof="0" dirty="0" smtClean="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2385904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p:cNvSpPr>
            <a:spLocks noGrp="1"/>
          </p:cNvSpPr>
          <p:nvPr>
            <p:ph type="title"/>
          </p:nvPr>
        </p:nvSpPr>
        <p:spPr/>
        <p:txBody>
          <a:bodyPr/>
          <a:lstStyle/>
          <a:p>
            <a:r>
              <a:rPr lang="en-IE" dirty="0" smtClean="0"/>
              <a:t>The cost of non TSO</a:t>
            </a:r>
            <a:endParaRPr lang="en-US" dirty="0"/>
          </a:p>
        </p:txBody>
      </p:sp>
      <p:sp>
        <p:nvSpPr>
          <p:cNvPr id="13" name="Content Placeholder 12"/>
          <p:cNvSpPr>
            <a:spLocks noGrp="1"/>
          </p:cNvSpPr>
          <p:nvPr>
            <p:ph idx="1"/>
          </p:nvPr>
        </p:nvSpPr>
        <p:spPr/>
        <p:txBody>
          <a:bodyPr>
            <a:normAutofit/>
          </a:bodyPr>
          <a:lstStyle/>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r>
              <a:rPr lang="en-IE" dirty="0" smtClean="0"/>
              <a:t>Higher CPU </a:t>
            </a:r>
            <a:r>
              <a:rPr lang="en-IE" dirty="0"/>
              <a:t>loads;</a:t>
            </a:r>
          </a:p>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endParaRPr lang="en-IE" dirty="0" smtClean="0"/>
          </a:p>
          <a:p>
            <a:pPr marL="342900" indent="-342900">
              <a:buFont typeface="Arial" panose="020B0604020202020204" pitchFamily="34" charset="0"/>
              <a:buChar char="•"/>
            </a:pPr>
            <a:r>
              <a:rPr lang="en-IE" dirty="0" smtClean="0"/>
              <a:t>Lower </a:t>
            </a:r>
            <a:r>
              <a:rPr lang="en-IE" dirty="0"/>
              <a:t>overall throughput:</a:t>
            </a:r>
          </a:p>
          <a:p>
            <a:pPr marL="643444" lvl="1" indent="-342900">
              <a:buFont typeface="Arial" panose="020B0604020202020204" pitchFamily="34" charset="0"/>
              <a:buChar char="•"/>
            </a:pPr>
            <a:r>
              <a:rPr lang="en-IE" dirty="0"/>
              <a:t>More noticeable in Intra-host.</a:t>
            </a:r>
            <a:endParaRPr lang="en-US" dirty="0"/>
          </a:p>
        </p:txBody>
      </p:sp>
      <p:cxnSp>
        <p:nvCxnSpPr>
          <p:cNvPr id="25" name="Straight Connector 24"/>
          <p:cNvCxnSpPr/>
          <p:nvPr/>
        </p:nvCxnSpPr>
        <p:spPr>
          <a:xfrm flipH="1" flipV="1">
            <a:off x="938783" y="3342418"/>
            <a:ext cx="10134697" cy="19426"/>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7509440" y="1267455"/>
            <a:ext cx="3564478" cy="454132"/>
          </a:xfrm>
          <a:prstGeom prst="rect">
            <a:avLst/>
          </a:prstGeom>
          <a:solidFill>
            <a:srgbClr val="0071C5">
              <a:lumMod val="40000"/>
              <a:lumOff val="60000"/>
            </a:srgbClr>
          </a:solidFill>
          <a:ln w="9525" cap="flat" cmpd="sng" algn="ctr">
            <a:solidFill>
              <a:srgbClr val="003C7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cxnSp>
        <p:nvCxnSpPr>
          <p:cNvPr id="69" name="Straight Connector 68"/>
          <p:cNvCxnSpPr/>
          <p:nvPr/>
        </p:nvCxnSpPr>
        <p:spPr>
          <a:xfrm flipH="1">
            <a:off x="9764630" y="2358634"/>
            <a:ext cx="277895" cy="6560"/>
          </a:xfrm>
          <a:prstGeom prst="line">
            <a:avLst/>
          </a:prstGeom>
          <a:noFill/>
          <a:ln w="25400" cap="flat" cmpd="sng" algn="ctr">
            <a:solidFill>
              <a:srgbClr val="003C71"/>
            </a:solidFill>
            <a:prstDash val="sysDash"/>
          </a:ln>
          <a:effectLst/>
        </p:spPr>
      </p:cxnSp>
      <p:grpSp>
        <p:nvGrpSpPr>
          <p:cNvPr id="70" name="Group 69"/>
          <p:cNvGrpSpPr/>
          <p:nvPr/>
        </p:nvGrpSpPr>
        <p:grpSpPr>
          <a:xfrm>
            <a:off x="7509878" y="2138128"/>
            <a:ext cx="940361" cy="454132"/>
            <a:chOff x="977849" y="5513183"/>
            <a:chExt cx="2125505" cy="454132"/>
          </a:xfrm>
          <a:effectLst>
            <a:outerShdw blurRad="50800" dist="38100" dir="2700000" algn="tl" rotWithShape="0">
              <a:prstClr val="black">
                <a:alpha val="40000"/>
              </a:prstClr>
            </a:outerShdw>
          </a:effectLst>
        </p:grpSpPr>
        <p:sp>
          <p:nvSpPr>
            <p:cNvPr id="71" name="Rectangle 70"/>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72" name="Rectangle 71"/>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73" name="Rectangle 72"/>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74" name="Rectangle 73"/>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75" name="Group 74"/>
          <p:cNvGrpSpPr/>
          <p:nvPr/>
        </p:nvGrpSpPr>
        <p:grpSpPr>
          <a:xfrm>
            <a:off x="8694088" y="2138128"/>
            <a:ext cx="940361" cy="454132"/>
            <a:chOff x="977849" y="5513183"/>
            <a:chExt cx="2125505" cy="454132"/>
          </a:xfrm>
          <a:effectLst>
            <a:outerShdw blurRad="50800" dist="38100" dir="2700000" algn="tl" rotWithShape="0">
              <a:prstClr val="black">
                <a:alpha val="40000"/>
              </a:prstClr>
            </a:outerShdw>
          </a:effectLst>
        </p:grpSpPr>
        <p:sp>
          <p:nvSpPr>
            <p:cNvPr id="77" name="Rectangle 76"/>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79" name="Rectangle 78"/>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80" name="Rectangle 79"/>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81" name="Rectangle 80"/>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82" name="Group 81"/>
          <p:cNvGrpSpPr/>
          <p:nvPr/>
        </p:nvGrpSpPr>
        <p:grpSpPr>
          <a:xfrm>
            <a:off x="10133557" y="2131568"/>
            <a:ext cx="940361" cy="454132"/>
            <a:chOff x="977849" y="5513183"/>
            <a:chExt cx="2125505" cy="454132"/>
          </a:xfrm>
          <a:effectLst>
            <a:outerShdw blurRad="50800" dist="38100" dir="2700000" algn="tl" rotWithShape="0">
              <a:prstClr val="black">
                <a:alpha val="40000"/>
              </a:prstClr>
            </a:outerShdw>
          </a:effectLst>
        </p:grpSpPr>
        <p:sp>
          <p:nvSpPr>
            <p:cNvPr id="83" name="Rectangle 82"/>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84" name="Rectangle 83"/>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85" name="Rectangle 84"/>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86" name="Rectangle 85"/>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88" name="Oval 87"/>
          <p:cNvSpPr/>
          <p:nvPr/>
        </p:nvSpPr>
        <p:spPr>
          <a:xfrm>
            <a:off x="10950230" y="2478304"/>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89" name="Oval 88"/>
          <p:cNvSpPr/>
          <p:nvPr/>
        </p:nvSpPr>
        <p:spPr>
          <a:xfrm>
            <a:off x="9514032" y="2478304"/>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90" name="Curved Right Arrow 89"/>
          <p:cNvSpPr/>
          <p:nvPr/>
        </p:nvSpPr>
        <p:spPr>
          <a:xfrm>
            <a:off x="7007962" y="1484031"/>
            <a:ext cx="371297" cy="994273"/>
          </a:xfrm>
          <a:prstGeom prst="curvedRightArrow">
            <a:avLst/>
          </a:prstGeom>
          <a:solidFill>
            <a:srgbClr val="00B0F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91" name="Oval 90"/>
          <p:cNvSpPr/>
          <p:nvPr/>
        </p:nvSpPr>
        <p:spPr>
          <a:xfrm>
            <a:off x="6728080" y="1873771"/>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S</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cxnSp>
        <p:nvCxnSpPr>
          <p:cNvPr id="92" name="Straight Connector 91"/>
          <p:cNvCxnSpPr/>
          <p:nvPr/>
        </p:nvCxnSpPr>
        <p:spPr>
          <a:xfrm flipH="1">
            <a:off x="9764630" y="4574467"/>
            <a:ext cx="277895" cy="6560"/>
          </a:xfrm>
          <a:prstGeom prst="line">
            <a:avLst/>
          </a:prstGeom>
          <a:noFill/>
          <a:ln w="25400" cap="flat" cmpd="sng" algn="ctr">
            <a:solidFill>
              <a:srgbClr val="003C71"/>
            </a:solidFill>
            <a:prstDash val="sysDash"/>
          </a:ln>
          <a:effectLst/>
        </p:spPr>
      </p:cxnSp>
      <p:grpSp>
        <p:nvGrpSpPr>
          <p:cNvPr id="93" name="Group 92"/>
          <p:cNvGrpSpPr/>
          <p:nvPr/>
        </p:nvGrpSpPr>
        <p:grpSpPr>
          <a:xfrm>
            <a:off x="7509878" y="4353961"/>
            <a:ext cx="940361" cy="454132"/>
            <a:chOff x="977849" y="5513183"/>
            <a:chExt cx="2125505" cy="454132"/>
          </a:xfrm>
          <a:effectLst>
            <a:outerShdw blurRad="50800" dist="38100" dir="2700000" algn="tl" rotWithShape="0">
              <a:prstClr val="black">
                <a:alpha val="40000"/>
              </a:prstClr>
            </a:outerShdw>
          </a:effectLst>
        </p:grpSpPr>
        <p:sp>
          <p:nvSpPr>
            <p:cNvPr id="94" name="Rectangle 93"/>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95" name="Rectangle 94"/>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96" name="Rectangle 95"/>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97" name="Rectangle 96"/>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98" name="Group 97"/>
          <p:cNvGrpSpPr/>
          <p:nvPr/>
        </p:nvGrpSpPr>
        <p:grpSpPr>
          <a:xfrm>
            <a:off x="8694088" y="4353961"/>
            <a:ext cx="940361" cy="454132"/>
            <a:chOff x="977849" y="5513183"/>
            <a:chExt cx="2125505" cy="454132"/>
          </a:xfrm>
          <a:effectLst>
            <a:outerShdw blurRad="50800" dist="38100" dir="2700000" algn="tl" rotWithShape="0">
              <a:prstClr val="black">
                <a:alpha val="40000"/>
              </a:prstClr>
            </a:outerShdw>
          </a:effectLst>
        </p:grpSpPr>
        <p:sp>
          <p:nvSpPr>
            <p:cNvPr id="99" name="Rectangle 98"/>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00" name="Rectangle 99"/>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01" name="Rectangle 100"/>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02" name="Rectangle 101"/>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103" name="Group 102"/>
          <p:cNvGrpSpPr/>
          <p:nvPr/>
        </p:nvGrpSpPr>
        <p:grpSpPr>
          <a:xfrm>
            <a:off x="10133557" y="4347401"/>
            <a:ext cx="940361" cy="454132"/>
            <a:chOff x="977849" y="5513183"/>
            <a:chExt cx="2125505" cy="454132"/>
          </a:xfrm>
          <a:effectLst>
            <a:outerShdw blurRad="50800" dist="38100" dir="2700000" algn="tl" rotWithShape="0">
              <a:prstClr val="black">
                <a:alpha val="40000"/>
              </a:prstClr>
            </a:outerShdw>
          </a:effectLst>
        </p:grpSpPr>
        <p:sp>
          <p:nvSpPr>
            <p:cNvPr id="104" name="Rectangle 103"/>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05" name="Rectangle 104"/>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06" name="Rectangle 105"/>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07" name="Rectangle 106"/>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108" name="Oval 107"/>
          <p:cNvSpPr/>
          <p:nvPr/>
        </p:nvSpPr>
        <p:spPr>
          <a:xfrm>
            <a:off x="9604633" y="5767503"/>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09" name="Oval 108"/>
          <p:cNvSpPr/>
          <p:nvPr/>
        </p:nvSpPr>
        <p:spPr>
          <a:xfrm>
            <a:off x="9603428" y="5550170"/>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S</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110" name="TextBox 109"/>
          <p:cNvSpPr txBox="1"/>
          <p:nvPr/>
        </p:nvSpPr>
        <p:spPr>
          <a:xfrm>
            <a:off x="9897678" y="5550170"/>
            <a:ext cx="1159948" cy="463986"/>
          </a:xfrm>
          <a:prstGeom prst="rect">
            <a:avLst/>
          </a:prstGeom>
          <a:noFill/>
        </p:spPr>
        <p:txBody>
          <a:bodyPr vert="horz" wrap="none" lIns="0" tIns="0" rIns="0" bIns="0" rtlCol="0">
            <a:noAutofit/>
          </a:bodyPr>
          <a:lstStyle/>
          <a:p>
            <a:r>
              <a:rPr lang="en-IE" sz="1400" dirty="0" smtClean="0">
                <a:solidFill>
                  <a:srgbClr val="003C71"/>
                </a:solidFill>
                <a:latin typeface="Intel Clear"/>
              </a:rPr>
              <a:t>Segmentation</a:t>
            </a:r>
          </a:p>
          <a:p>
            <a:r>
              <a:rPr lang="en-IE" sz="1400" dirty="0" smtClean="0">
                <a:solidFill>
                  <a:srgbClr val="003C71"/>
                </a:solidFill>
                <a:latin typeface="Intel Clear"/>
              </a:rPr>
              <a:t>Checksum</a:t>
            </a:r>
            <a:endParaRPr lang="en-US" sz="1400" dirty="0" smtClean="0">
              <a:solidFill>
                <a:srgbClr val="003C71"/>
              </a:solidFill>
              <a:latin typeface="Intel Clear"/>
            </a:endParaRPr>
          </a:p>
        </p:txBody>
      </p:sp>
      <p:sp>
        <p:nvSpPr>
          <p:cNvPr id="46" name="Oval 45"/>
          <p:cNvSpPr/>
          <p:nvPr/>
        </p:nvSpPr>
        <p:spPr>
          <a:xfrm>
            <a:off x="8329489" y="2478304"/>
            <a:ext cx="214792" cy="214792"/>
          </a:xfrm>
          <a:prstGeom prst="ellipse">
            <a:avLst/>
          </a:prstGeom>
          <a:solidFill>
            <a:srgbClr val="FF4E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prstClr val="white"/>
                </a:solidFill>
                <a:effectLst/>
                <a:uLnTx/>
                <a:uFillTx/>
                <a:latin typeface="Intel Clear"/>
                <a:ea typeface="+mn-ea"/>
                <a:cs typeface="+mn-cs"/>
              </a:rPr>
              <a:t>C</a:t>
            </a: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Tree>
    <p:extLst>
      <p:ext uri="{BB962C8B-B14F-4D97-AF65-F5344CB8AC3E}">
        <p14:creationId xmlns:p14="http://schemas.microsoft.com/office/powerpoint/2010/main" val="2544496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23" y="2748597"/>
            <a:ext cx="10972800" cy="1158240"/>
          </a:xfrm>
        </p:spPr>
        <p:txBody>
          <a:bodyPr/>
          <a:lstStyle/>
          <a:p>
            <a:pPr algn="ctr"/>
            <a:r>
              <a:rPr lang="en-US" dirty="0" smtClean="0">
                <a:solidFill>
                  <a:schemeClr val="tx1"/>
                </a:solidFill>
                <a:latin typeface="Arial" panose="020B0604020202020204" pitchFamily="34" charset="0"/>
                <a:cs typeface="Arial" panose="020B0604020202020204" pitchFamily="34" charset="0"/>
              </a:rPr>
              <a:t>TSO in Userspace DPDK</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910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Single-segment </a:t>
            </a:r>
            <a:r>
              <a:rPr lang="en-US" dirty="0" err="1" smtClean="0"/>
              <a:t>mbufs</a:t>
            </a:r>
            <a:endParaRPr lang="en-US" dirty="0"/>
          </a:p>
        </p:txBody>
      </p:sp>
      <p:sp>
        <p:nvSpPr>
          <p:cNvPr id="3" name="Content Placeholder 2"/>
          <p:cNvSpPr>
            <a:spLocks noGrp="1"/>
          </p:cNvSpPr>
          <p:nvPr>
            <p:ph idx="1"/>
          </p:nvPr>
        </p:nvSpPr>
        <p:spPr/>
        <p:txBody>
          <a:bodyPr>
            <a:normAutofit/>
          </a:bodyPr>
          <a:lstStyle/>
          <a:p>
            <a:pPr marL="110058" indent="-342900">
              <a:buFont typeface="Arial" panose="020B0604020202020204" pitchFamily="34" charset="0"/>
              <a:buChar char="•"/>
            </a:pPr>
            <a:r>
              <a:rPr lang="en-IE" sz="2650" dirty="0" smtClean="0"/>
              <a:t>Used in master OvS-DPDK (&lt;=2.10);</a:t>
            </a:r>
          </a:p>
          <a:p>
            <a:pPr marL="110058" indent="-342900">
              <a:buFont typeface="Arial" panose="020B0604020202020204" pitchFamily="34" charset="0"/>
              <a:buChar char="•"/>
            </a:pPr>
            <a:r>
              <a:rPr lang="en-IE" sz="2650" dirty="0" smtClean="0"/>
              <a:t>Mbufs allocated with the maximum packet size (e.g. 9KiB);</a:t>
            </a:r>
          </a:p>
          <a:p>
            <a:pPr marL="643444" lvl="1" indent="-342900">
              <a:buFont typeface="Arial" panose="020B0604020202020204" pitchFamily="34" charset="0"/>
              <a:buChar char="•"/>
            </a:pPr>
            <a:endParaRPr lang="en-IE" sz="2650" dirty="0" smtClean="0"/>
          </a:p>
          <a:p>
            <a:pPr marL="643444" lvl="1" indent="-342900">
              <a:buFont typeface="Arial" panose="020B0604020202020204" pitchFamily="34" charset="0"/>
              <a:buChar char="•"/>
            </a:pPr>
            <a:endParaRPr lang="en-IE" sz="2650" dirty="0" smtClean="0"/>
          </a:p>
          <a:p>
            <a:pPr marL="643444" lvl="1" indent="-342900">
              <a:buFont typeface="Arial" panose="020B0604020202020204" pitchFamily="34" charset="0"/>
              <a:buChar char="•"/>
            </a:pPr>
            <a:endParaRPr lang="en-IE" sz="2650" dirty="0" smtClean="0"/>
          </a:p>
          <a:p>
            <a:pPr marL="110058" indent="-342900">
              <a:buFont typeface="Arial" panose="020B0604020202020204" pitchFamily="34" charset="0"/>
              <a:buChar char="•"/>
            </a:pPr>
            <a:r>
              <a:rPr lang="en-IE" sz="2650" dirty="0" smtClean="0"/>
              <a:t>No flexibility to hold different sized packets.</a:t>
            </a:r>
          </a:p>
        </p:txBody>
      </p:sp>
      <p:grpSp>
        <p:nvGrpSpPr>
          <p:cNvPr id="31" name="Group 30"/>
          <p:cNvGrpSpPr/>
          <p:nvPr/>
        </p:nvGrpSpPr>
        <p:grpSpPr>
          <a:xfrm>
            <a:off x="1047122" y="2561069"/>
            <a:ext cx="7431520" cy="842481"/>
            <a:chOff x="966711" y="2249840"/>
            <a:chExt cx="7431520" cy="842481"/>
          </a:xfrm>
        </p:grpSpPr>
        <p:sp>
          <p:nvSpPr>
            <p:cNvPr id="32" name="Rounded Rectangle 31"/>
            <p:cNvSpPr/>
            <p:nvPr/>
          </p:nvSpPr>
          <p:spPr>
            <a:xfrm>
              <a:off x="966711" y="2249840"/>
              <a:ext cx="7431520"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3" name="Rounded Rectangle 32"/>
            <p:cNvSpPr/>
            <p:nvPr/>
          </p:nvSpPr>
          <p:spPr>
            <a:xfrm>
              <a:off x="1591447" y="2389654"/>
              <a:ext cx="6724591"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34" name="Group 33"/>
            <p:cNvGrpSpPr/>
            <p:nvPr/>
          </p:nvGrpSpPr>
          <p:grpSpPr>
            <a:xfrm>
              <a:off x="1667697" y="2462844"/>
              <a:ext cx="6566147" cy="454132"/>
              <a:chOff x="1904918" y="6396986"/>
              <a:chExt cx="6308754" cy="454132"/>
            </a:xfrm>
            <a:effectLst>
              <a:outerShdw blurRad="50800" dist="38100" dir="2700000" algn="tl" rotWithShape="0">
                <a:prstClr val="black">
                  <a:alpha val="40000"/>
                </a:prstClr>
              </a:outerShdw>
            </a:effectLst>
          </p:grpSpPr>
          <p:sp>
            <p:nvSpPr>
              <p:cNvPr id="36" name="Rectangle 35"/>
              <p:cNvSpPr/>
              <p:nvPr/>
            </p:nvSpPr>
            <p:spPr>
              <a:xfrm>
                <a:off x="1904918" y="6396986"/>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7" name="Rectangle 36"/>
              <p:cNvSpPr/>
              <p:nvPr/>
            </p:nvSpPr>
            <p:spPr>
              <a:xfrm>
                <a:off x="2266963" y="6396986"/>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38" name="Rectangle 37"/>
              <p:cNvSpPr/>
              <p:nvPr/>
            </p:nvSpPr>
            <p:spPr>
              <a:xfrm>
                <a:off x="2629008" y="6396986"/>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3" name="Rectangle 42"/>
              <p:cNvSpPr/>
              <p:nvPr/>
            </p:nvSpPr>
            <p:spPr>
              <a:xfrm>
                <a:off x="2999956" y="6396986"/>
                <a:ext cx="5213716"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35" name="Rounded Rectangle 34"/>
            <p:cNvSpPr/>
            <p:nvPr/>
          </p:nvSpPr>
          <p:spPr>
            <a:xfrm>
              <a:off x="1020451" y="2376354"/>
              <a:ext cx="519548"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58" name="Group 57"/>
          <p:cNvGrpSpPr/>
          <p:nvPr/>
        </p:nvGrpSpPr>
        <p:grpSpPr>
          <a:xfrm>
            <a:off x="1047122" y="4565134"/>
            <a:ext cx="8626001" cy="842481"/>
            <a:chOff x="966711" y="2249840"/>
            <a:chExt cx="8626001" cy="842481"/>
          </a:xfrm>
        </p:grpSpPr>
        <p:sp>
          <p:nvSpPr>
            <p:cNvPr id="59" name="Rounded Rectangle 58"/>
            <p:cNvSpPr/>
            <p:nvPr/>
          </p:nvSpPr>
          <p:spPr>
            <a:xfrm>
              <a:off x="966711" y="2249840"/>
              <a:ext cx="7431520"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0" name="Rounded Rectangle 59"/>
            <p:cNvSpPr/>
            <p:nvPr/>
          </p:nvSpPr>
          <p:spPr>
            <a:xfrm>
              <a:off x="1591447" y="2389654"/>
              <a:ext cx="6724591"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61" name="Group 60"/>
            <p:cNvGrpSpPr/>
            <p:nvPr/>
          </p:nvGrpSpPr>
          <p:grpSpPr>
            <a:xfrm>
              <a:off x="1667697" y="2462844"/>
              <a:ext cx="7925015" cy="454132"/>
              <a:chOff x="1904918" y="6396986"/>
              <a:chExt cx="7614354" cy="454132"/>
            </a:xfrm>
            <a:effectLst>
              <a:outerShdw blurRad="50800" dist="38100" dir="2700000" algn="tl" rotWithShape="0">
                <a:prstClr val="black">
                  <a:alpha val="40000"/>
                </a:prstClr>
              </a:outerShdw>
            </a:effectLst>
          </p:grpSpPr>
          <p:sp>
            <p:nvSpPr>
              <p:cNvPr id="63" name="Rectangle 62"/>
              <p:cNvSpPr/>
              <p:nvPr/>
            </p:nvSpPr>
            <p:spPr>
              <a:xfrm>
                <a:off x="1904918" y="6396986"/>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4" name="Rectangle 63"/>
              <p:cNvSpPr/>
              <p:nvPr/>
            </p:nvSpPr>
            <p:spPr>
              <a:xfrm>
                <a:off x="2266963" y="6396986"/>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5" name="Rectangle 64"/>
              <p:cNvSpPr/>
              <p:nvPr/>
            </p:nvSpPr>
            <p:spPr>
              <a:xfrm>
                <a:off x="2629008" y="6396986"/>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6" name="Rectangle 65"/>
              <p:cNvSpPr/>
              <p:nvPr/>
            </p:nvSpPr>
            <p:spPr>
              <a:xfrm>
                <a:off x="2999956" y="6396986"/>
                <a:ext cx="6519316"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62" name="Rounded Rectangle 61"/>
            <p:cNvSpPr/>
            <p:nvPr/>
          </p:nvSpPr>
          <p:spPr>
            <a:xfrm>
              <a:off x="1020451" y="2376354"/>
              <a:ext cx="519548"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Tree>
    <p:extLst>
      <p:ext uri="{BB962C8B-B14F-4D97-AF65-F5344CB8AC3E}">
        <p14:creationId xmlns:p14="http://schemas.microsoft.com/office/powerpoint/2010/main" val="434481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for multi-segment mbufs</a:t>
            </a:r>
            <a:endParaRPr lang="en-US" dirty="0"/>
          </a:p>
        </p:txBody>
      </p:sp>
      <p:sp>
        <p:nvSpPr>
          <p:cNvPr id="3" name="Content Placeholder 2"/>
          <p:cNvSpPr>
            <a:spLocks noGrp="1"/>
          </p:cNvSpPr>
          <p:nvPr>
            <p:ph idx="1"/>
          </p:nvPr>
        </p:nvSpPr>
        <p:spPr/>
        <p:txBody>
          <a:bodyPr>
            <a:normAutofit/>
          </a:bodyPr>
          <a:lstStyle/>
          <a:p>
            <a:pPr marL="110058" indent="-342900">
              <a:buFont typeface="Arial" panose="020B0604020202020204" pitchFamily="34" charset="0"/>
              <a:buChar char="•"/>
            </a:pPr>
            <a:r>
              <a:rPr lang="en-IE" sz="2650" dirty="0" err="1" smtClean="0"/>
              <a:t>Mbufs</a:t>
            </a:r>
            <a:r>
              <a:rPr lang="en-IE" sz="2650" dirty="0" smtClean="0"/>
              <a:t> allocated </a:t>
            </a:r>
            <a:r>
              <a:rPr lang="en-IE" sz="2650" dirty="0"/>
              <a:t>with </a:t>
            </a:r>
            <a:r>
              <a:rPr lang="en-IE" sz="2650" dirty="0" smtClean="0"/>
              <a:t>a default size (2k);</a:t>
            </a:r>
          </a:p>
          <a:p>
            <a:pPr marL="110058" indent="-342900">
              <a:buFont typeface="Arial" panose="020B0604020202020204" pitchFamily="34" charset="0"/>
              <a:buChar char="•"/>
            </a:pPr>
            <a:r>
              <a:rPr lang="en-IE" sz="2650" dirty="0"/>
              <a:t>C</a:t>
            </a:r>
            <a:r>
              <a:rPr lang="en-IE" sz="2650" dirty="0" smtClean="0"/>
              <a:t>hained together if needed to hold bigger packets;</a:t>
            </a:r>
          </a:p>
          <a:p>
            <a:pPr marL="643444" lvl="1" indent="-342900">
              <a:buFont typeface="Arial" panose="020B0604020202020204" pitchFamily="34" charset="0"/>
              <a:buChar char="•"/>
            </a:pPr>
            <a:endParaRPr lang="en-IE" sz="2650" dirty="0"/>
          </a:p>
          <a:p>
            <a:pPr marL="643444" lvl="1" indent="-342900">
              <a:buFont typeface="Arial" panose="020B0604020202020204" pitchFamily="34" charset="0"/>
              <a:buChar char="•"/>
            </a:pPr>
            <a:endParaRPr lang="en-IE" sz="2650" dirty="0" smtClean="0"/>
          </a:p>
          <a:p>
            <a:pPr marL="643444" lvl="1" indent="-342900">
              <a:buFont typeface="Arial" panose="020B0604020202020204" pitchFamily="34" charset="0"/>
              <a:buChar char="•"/>
            </a:pPr>
            <a:endParaRPr lang="en-IE" sz="2650" dirty="0" smtClean="0"/>
          </a:p>
          <a:p>
            <a:pPr marL="643444" lvl="1" indent="-342900">
              <a:buFont typeface="Arial" panose="020B0604020202020204" pitchFamily="34" charset="0"/>
              <a:buChar char="•"/>
            </a:pPr>
            <a:endParaRPr lang="en-IE" sz="2650" dirty="0" smtClean="0"/>
          </a:p>
        </p:txBody>
      </p:sp>
      <p:grpSp>
        <p:nvGrpSpPr>
          <p:cNvPr id="37" name="Group 36"/>
          <p:cNvGrpSpPr/>
          <p:nvPr/>
        </p:nvGrpSpPr>
        <p:grpSpPr>
          <a:xfrm>
            <a:off x="1321253" y="2596968"/>
            <a:ext cx="2100956" cy="842481"/>
            <a:chOff x="1453903" y="4340954"/>
            <a:chExt cx="2100956" cy="842481"/>
          </a:xfrm>
        </p:grpSpPr>
        <p:sp>
          <p:nvSpPr>
            <p:cNvPr id="39" name="Rounded Rectangle 38"/>
            <p:cNvSpPr/>
            <p:nvPr/>
          </p:nvSpPr>
          <p:spPr>
            <a:xfrm>
              <a:off x="1453903" y="4340954"/>
              <a:ext cx="210095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0" name="Rounded Rectangle 39"/>
            <p:cNvSpPr/>
            <p:nvPr/>
          </p:nvSpPr>
          <p:spPr>
            <a:xfrm>
              <a:off x="2078638" y="4480768"/>
              <a:ext cx="1394028"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grpSp>
          <p:nvGrpSpPr>
            <p:cNvPr id="41" name="Group 40"/>
            <p:cNvGrpSpPr/>
            <p:nvPr/>
          </p:nvGrpSpPr>
          <p:grpSpPr>
            <a:xfrm>
              <a:off x="2154890" y="4540109"/>
              <a:ext cx="1235582" cy="454132"/>
              <a:chOff x="977849" y="5513183"/>
              <a:chExt cx="2125505" cy="454132"/>
            </a:xfrm>
            <a:effectLst>
              <a:outerShdw blurRad="50800" dist="38100" dir="2700000" algn="tl" rotWithShape="0">
                <a:prstClr val="black">
                  <a:alpha val="40000"/>
                </a:prstClr>
              </a:outerShdw>
            </a:effectLst>
          </p:grpSpPr>
          <p:sp>
            <p:nvSpPr>
              <p:cNvPr id="46" name="Rectangle 45"/>
              <p:cNvSpPr/>
              <p:nvPr/>
            </p:nvSpPr>
            <p:spPr>
              <a:xfrm>
                <a:off x="977849" y="5513183"/>
                <a:ext cx="362045" cy="454132"/>
              </a:xfrm>
              <a:prstGeom prst="rect">
                <a:avLst/>
              </a:prstGeom>
              <a:solidFill>
                <a:srgbClr val="0071C5">
                  <a:lumMod val="5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700" b="0" i="0" u="none" strike="noStrike" kern="0" cap="none" spc="0" normalizeH="0" baseline="0" noProof="0" dirty="0" smtClean="0">
                    <a:ln>
                      <a:noFill/>
                    </a:ln>
                    <a:solidFill>
                      <a:prstClr val="white"/>
                    </a:solidFill>
                    <a:effectLst/>
                    <a:uLnTx/>
                    <a:uFillTx/>
                    <a:latin typeface="Intel Clear"/>
                    <a:ea typeface="+mn-ea"/>
                    <a:cs typeface="+mn-cs"/>
                  </a:rPr>
                  <a:t>ETH</a:t>
                </a:r>
                <a:endParaRPr kumimoji="0" lang="en-US" sz="7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8" name="Rectangle 47"/>
              <p:cNvSpPr/>
              <p:nvPr/>
            </p:nvSpPr>
            <p:spPr>
              <a:xfrm>
                <a:off x="1339894" y="5513183"/>
                <a:ext cx="370948" cy="454132"/>
              </a:xfrm>
              <a:prstGeom prst="rect">
                <a:avLst/>
              </a:prstGeom>
              <a:solidFill>
                <a:srgbClr val="0071C5">
                  <a:lumMod val="75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IP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49" name="Rectangle 48"/>
              <p:cNvSpPr/>
              <p:nvPr/>
            </p:nvSpPr>
            <p:spPr>
              <a:xfrm>
                <a:off x="1701939" y="5513183"/>
                <a:ext cx="370948" cy="454132"/>
              </a:xfrm>
              <a:prstGeom prst="rect">
                <a:avLst/>
              </a:prstGeom>
              <a:solidFill>
                <a:srgbClr val="0071C5">
                  <a:lumMod val="60000"/>
                  <a:lumOff val="4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TCP</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0" name="Rectangle 49"/>
              <p:cNvSpPr/>
              <p:nvPr/>
            </p:nvSpPr>
            <p:spPr>
              <a:xfrm>
                <a:off x="2072887" y="5513183"/>
                <a:ext cx="1030467" cy="454132"/>
              </a:xfrm>
              <a:prstGeom prst="rect">
                <a:avLst/>
              </a:prstGeom>
              <a:solidFill>
                <a:srgbClr val="0071C5">
                  <a:lumMod val="40000"/>
                  <a:lumOff val="60000"/>
                </a:srgbClr>
              </a:solidFill>
              <a:ln w="9525" cap="flat" cmpd="sng" algn="ctr">
                <a:solidFill>
                  <a:srgbClr val="003C7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sp>
          <p:nvSpPr>
            <p:cNvPr id="42" name="Rounded Rectangle 41"/>
            <p:cNvSpPr/>
            <p:nvPr/>
          </p:nvSpPr>
          <p:spPr>
            <a:xfrm>
              <a:off x="1507642" y="4467468"/>
              <a:ext cx="519549"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53" name="Group 52"/>
          <p:cNvGrpSpPr/>
          <p:nvPr/>
        </p:nvGrpSpPr>
        <p:grpSpPr>
          <a:xfrm>
            <a:off x="3661176" y="2596968"/>
            <a:ext cx="2100956" cy="842481"/>
            <a:chOff x="1453903" y="4340954"/>
            <a:chExt cx="2100956" cy="842481"/>
          </a:xfrm>
        </p:grpSpPr>
        <p:sp>
          <p:nvSpPr>
            <p:cNvPr id="55" name="Rounded Rectangle 54"/>
            <p:cNvSpPr/>
            <p:nvPr/>
          </p:nvSpPr>
          <p:spPr>
            <a:xfrm>
              <a:off x="1453903" y="4340954"/>
              <a:ext cx="210095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6" name="Rounded Rectangle 55"/>
            <p:cNvSpPr/>
            <p:nvPr/>
          </p:nvSpPr>
          <p:spPr>
            <a:xfrm>
              <a:off x="2078638" y="4480768"/>
              <a:ext cx="1394028"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57" name="Rounded Rectangle 56"/>
            <p:cNvSpPr/>
            <p:nvPr/>
          </p:nvSpPr>
          <p:spPr>
            <a:xfrm>
              <a:off x="1507642" y="4467468"/>
              <a:ext cx="519549"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grpSp>
        <p:nvGrpSpPr>
          <p:cNvPr id="59" name="Group 58"/>
          <p:cNvGrpSpPr/>
          <p:nvPr/>
        </p:nvGrpSpPr>
        <p:grpSpPr>
          <a:xfrm>
            <a:off x="6651817" y="2611978"/>
            <a:ext cx="2100956" cy="842481"/>
            <a:chOff x="1453903" y="4340954"/>
            <a:chExt cx="2100956" cy="842481"/>
          </a:xfrm>
        </p:grpSpPr>
        <p:sp>
          <p:nvSpPr>
            <p:cNvPr id="60" name="Rounded Rectangle 59"/>
            <p:cNvSpPr/>
            <p:nvPr/>
          </p:nvSpPr>
          <p:spPr>
            <a:xfrm>
              <a:off x="1453903" y="4340954"/>
              <a:ext cx="2100956" cy="842481"/>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1" name="Rounded Rectangle 60"/>
            <p:cNvSpPr/>
            <p:nvPr/>
          </p:nvSpPr>
          <p:spPr>
            <a:xfrm>
              <a:off x="2078638" y="4480768"/>
              <a:ext cx="1394028" cy="5928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2" name="Rectangle 61"/>
            <p:cNvSpPr/>
            <p:nvPr/>
          </p:nvSpPr>
          <p:spPr>
            <a:xfrm>
              <a:off x="2154891" y="4540109"/>
              <a:ext cx="1235582" cy="454132"/>
            </a:xfrm>
            <a:prstGeom prst="rect">
              <a:avLst/>
            </a:prstGeom>
            <a:solidFill>
              <a:srgbClr val="0071C5">
                <a:lumMod val="40000"/>
                <a:lumOff val="60000"/>
              </a:srgbClr>
            </a:solidFill>
            <a:ln w="9525" cap="flat" cmpd="sng" algn="ctr">
              <a:solidFill>
                <a:srgbClr val="003C7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sp>
          <p:nvSpPr>
            <p:cNvPr id="63" name="Rounded Rectangle 62"/>
            <p:cNvSpPr/>
            <p:nvPr/>
          </p:nvSpPr>
          <p:spPr>
            <a:xfrm>
              <a:off x="1507642" y="4467468"/>
              <a:ext cx="519549" cy="606175"/>
            </a:xfrm>
            <a:prstGeom prst="roundRect">
              <a:avLst/>
            </a:prstGeom>
            <a:solidFill>
              <a:srgbClr val="C00000"/>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Mbuf struct</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grpSp>
      <p:cxnSp>
        <p:nvCxnSpPr>
          <p:cNvPr id="64" name="Straight Connector 63"/>
          <p:cNvCxnSpPr/>
          <p:nvPr/>
        </p:nvCxnSpPr>
        <p:spPr>
          <a:xfrm flipH="1">
            <a:off x="6026931" y="3018208"/>
            <a:ext cx="360087" cy="0"/>
          </a:xfrm>
          <a:prstGeom prst="line">
            <a:avLst/>
          </a:prstGeom>
          <a:noFill/>
          <a:ln w="25400" cap="flat" cmpd="sng" algn="ctr">
            <a:solidFill>
              <a:srgbClr val="003C71"/>
            </a:solidFill>
            <a:prstDash val="sysDash"/>
          </a:ln>
          <a:effectLst/>
        </p:spPr>
      </p:cxnSp>
      <p:cxnSp>
        <p:nvCxnSpPr>
          <p:cNvPr id="65" name="Curved Connector 64"/>
          <p:cNvCxnSpPr>
            <a:stCxn id="42" idx="2"/>
            <a:endCxn id="57" idx="2"/>
          </p:cNvCxnSpPr>
          <p:nvPr/>
        </p:nvCxnSpPr>
        <p:spPr>
          <a:xfrm rot="16200000" flipH="1">
            <a:off x="2804728" y="2159695"/>
            <a:ext cx="12700" cy="2339923"/>
          </a:xfrm>
          <a:prstGeom prst="curvedConnector3">
            <a:avLst>
              <a:gd name="adj1" fmla="val 1984614"/>
            </a:avLst>
          </a:prstGeom>
          <a:noFill/>
          <a:ln w="25400" cap="flat" cmpd="sng" algn="ctr">
            <a:solidFill>
              <a:srgbClr val="003C71"/>
            </a:solidFill>
            <a:prstDash val="solid"/>
            <a:tailEnd type="triangle"/>
          </a:ln>
          <a:effectLst/>
        </p:spPr>
      </p:cxnSp>
      <p:sp>
        <p:nvSpPr>
          <p:cNvPr id="66" name="Rectangle 65"/>
          <p:cNvSpPr/>
          <p:nvPr/>
        </p:nvSpPr>
        <p:spPr>
          <a:xfrm>
            <a:off x="4365134" y="2799503"/>
            <a:ext cx="1235582" cy="454132"/>
          </a:xfrm>
          <a:prstGeom prst="rect">
            <a:avLst/>
          </a:prstGeom>
          <a:solidFill>
            <a:srgbClr val="0071C5">
              <a:lumMod val="40000"/>
              <a:lumOff val="60000"/>
            </a:srgbClr>
          </a:solidFill>
          <a:ln w="9525" cap="flat" cmpd="sng" algn="ctr">
            <a:solidFill>
              <a:srgbClr val="003C7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800" b="0" i="0" u="none" strike="noStrike" kern="0" cap="none" spc="0" normalizeH="0" baseline="0" noProof="0" dirty="0" smtClean="0">
                <a:ln>
                  <a:noFill/>
                </a:ln>
                <a:solidFill>
                  <a:prstClr val="white"/>
                </a:solidFill>
                <a:effectLst/>
                <a:uLnTx/>
                <a:uFillTx/>
                <a:latin typeface="Intel Clear"/>
                <a:ea typeface="+mn-ea"/>
                <a:cs typeface="+mn-cs"/>
              </a:rPr>
              <a:t>DATA</a:t>
            </a: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cxnSp>
        <p:nvCxnSpPr>
          <p:cNvPr id="67" name="Curved Connector 66"/>
          <p:cNvCxnSpPr>
            <a:stCxn id="57" idx="2"/>
            <a:endCxn id="68" idx="2"/>
          </p:cNvCxnSpPr>
          <p:nvPr/>
        </p:nvCxnSpPr>
        <p:spPr>
          <a:xfrm rot="5400000" flipH="1" flipV="1">
            <a:off x="5074057" y="2223938"/>
            <a:ext cx="6351" cy="2205087"/>
          </a:xfrm>
          <a:prstGeom prst="curvedConnector3">
            <a:avLst>
              <a:gd name="adj1" fmla="val -3968603"/>
            </a:avLst>
          </a:prstGeom>
          <a:noFill/>
          <a:ln w="25400" cap="flat" cmpd="sng" algn="ctr">
            <a:solidFill>
              <a:srgbClr val="003C71"/>
            </a:solidFill>
            <a:prstDash val="solid"/>
            <a:tailEnd type="triangle"/>
          </a:ln>
          <a:effectLst/>
        </p:spPr>
      </p:cxnSp>
      <p:sp>
        <p:nvSpPr>
          <p:cNvPr id="68" name="Rounded Rectangle 67"/>
          <p:cNvSpPr/>
          <p:nvPr/>
        </p:nvSpPr>
        <p:spPr>
          <a:xfrm>
            <a:off x="6088017" y="3078833"/>
            <a:ext cx="183520" cy="244473"/>
          </a:xfrm>
          <a:prstGeom prst="roundRect">
            <a:avLst/>
          </a:prstGeom>
          <a:no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white"/>
              </a:solidFill>
              <a:effectLst/>
              <a:uLnTx/>
              <a:uFillTx/>
              <a:latin typeface="Intel Clear"/>
              <a:ea typeface="+mn-ea"/>
              <a:cs typeface="+mn-cs"/>
            </a:endParaRPr>
          </a:p>
        </p:txBody>
      </p:sp>
      <p:cxnSp>
        <p:nvCxnSpPr>
          <p:cNvPr id="69" name="Curved Connector 68"/>
          <p:cNvCxnSpPr>
            <a:stCxn id="68" idx="2"/>
            <a:endCxn id="63" idx="2"/>
          </p:cNvCxnSpPr>
          <p:nvPr/>
        </p:nvCxnSpPr>
        <p:spPr>
          <a:xfrm rot="16200000" flipH="1">
            <a:off x="6561874" y="2941209"/>
            <a:ext cx="21361" cy="785554"/>
          </a:xfrm>
          <a:prstGeom prst="curvedConnector3">
            <a:avLst>
              <a:gd name="adj1" fmla="val 929690"/>
            </a:avLst>
          </a:prstGeom>
          <a:noFill/>
          <a:ln w="25400" cap="flat" cmpd="sng" algn="ctr">
            <a:solidFill>
              <a:srgbClr val="003C71"/>
            </a:solidFill>
            <a:prstDash val="solid"/>
            <a:tailEnd type="triangle"/>
          </a:ln>
          <a:effectLst/>
        </p:spPr>
      </p:cxnSp>
    </p:spTree>
    <p:extLst>
      <p:ext uri="{BB962C8B-B14F-4D97-AF65-F5344CB8AC3E}">
        <p14:creationId xmlns:p14="http://schemas.microsoft.com/office/powerpoint/2010/main" val="1396952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NPG PPTx Template Wide Light">
  <a:themeElements>
    <a:clrScheme name="Custom 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lumMod val="20000"/>
            <a:lumOff val="80000"/>
          </a:schemeClr>
        </a:solidFill>
      </a:spPr>
      <a:bodyPr vert="horz" lIns="0" tIns="0" rIns="0" bIns="0" rtlCol="0">
        <a:noAutofit/>
      </a:bodyPr>
      <a:lstStyle>
        <a:defPPr>
          <a:defRPr sz="1100" dirty="0" smtClean="0">
            <a:solidFill>
              <a:srgbClr val="003C71"/>
            </a:solidFill>
          </a:defRPr>
        </a:defPPr>
      </a:lstStyle>
    </a:txDef>
  </a:objectDefaults>
  <a:extraClrSchemeLst/>
  <a:extLst>
    <a:ext uri="{05A4C25C-085E-4340-85A3-A5531E510DB2}">
      <thm15:themeFamily xmlns:thm15="http://schemas.microsoft.com/office/thememl/2012/main" name="Zero_Copy_POC_BLR_WW13_.pptx" id="{C8819797-122B-4E69-896D-151C9172CA6E}" vid="{8E98A9D0-EBE8-4F87-A08E-6837894382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ro_Copy_POC_BLR_WW13_.pptx" id="{C8819797-122B-4E69-896D-151C9172CA6E}" vid="{48A4FA54-C053-42F4-8AE3-913B4FCFB4D5}"/>
    </a:ext>
  </a:extLst>
</a:theme>
</file>

<file path=ppt/theme/theme3.xml><?xml version="1.0" encoding="utf-8"?>
<a:theme xmlns:a="http://schemas.openxmlformats.org/drawingml/2006/main" name="OvS_C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Zero_Copy_POC_BLR_WW13_</Template>
  <TotalTime>29565</TotalTime>
  <Words>964</Words>
  <Application>Microsoft Office PowerPoint</Application>
  <PresentationFormat>Widescreen</PresentationFormat>
  <Paragraphs>389</Paragraphs>
  <Slides>24</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Courier New</vt:lpstr>
      <vt:lpstr>Intel Clear</vt:lpstr>
      <vt:lpstr>Intel Clear Pro</vt:lpstr>
      <vt:lpstr>Wingdings</vt:lpstr>
      <vt:lpstr>NPG PPTx Template Wide Light</vt:lpstr>
      <vt:lpstr>Office Theme</vt:lpstr>
      <vt:lpstr>OvS_Con_Template</vt:lpstr>
      <vt:lpstr>Enabling TSO in OvS-DPDK</vt:lpstr>
      <vt:lpstr>Agenda</vt:lpstr>
      <vt:lpstr>TSO (TCP Segmentation Offload)</vt:lpstr>
      <vt:lpstr>Why TSO in Userspace DPDK?</vt:lpstr>
      <vt:lpstr>Non TSO overview</vt:lpstr>
      <vt:lpstr>The cost of non TSO</vt:lpstr>
      <vt:lpstr>TSO in Userspace DPDK</vt:lpstr>
      <vt:lpstr>Single-segment mbufs</vt:lpstr>
      <vt:lpstr>A case for multi-segment mbufs</vt:lpstr>
      <vt:lpstr>A case for multi-segment mbufs</vt:lpstr>
      <vt:lpstr>A case for multi-segment mbufs</vt:lpstr>
      <vt:lpstr>TSO integration</vt:lpstr>
      <vt:lpstr>TSO integration</vt:lpstr>
      <vt:lpstr>TSO integration</vt:lpstr>
      <vt:lpstr>TSO integration</vt:lpstr>
      <vt:lpstr>Intra-host with TSO</vt:lpstr>
      <vt:lpstr>Performance results</vt:lpstr>
      <vt:lpstr>Considerations</vt:lpstr>
      <vt:lpstr>Status and future work</vt:lpstr>
      <vt:lpstr>Thanks!</vt:lpstr>
      <vt:lpstr>References</vt:lpstr>
      <vt:lpstr>Notices &amp; Disclaimers</vt:lpstr>
      <vt:lpstr>Backup</vt:lpstr>
      <vt:lpstr>Test setup</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 Tiago</dc:creator>
  <cp:keywords>CTPClassification=CTP_NT</cp:keywords>
  <cp:lastModifiedBy>Lam, Tiago</cp:lastModifiedBy>
  <cp:revision>474</cp:revision>
  <dcterms:created xsi:type="dcterms:W3CDTF">2018-10-30T17:10:40Z</dcterms:created>
  <dcterms:modified xsi:type="dcterms:W3CDTF">2018-12-03T09:19:26Z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aa39cd98-4d90-4462-89ef-3b7a9f693976</vt:lpwstr>
  </property>
  <property fmtid="{D5CDD505-2E9C-101B-9397-08002B2CF9AE}" pid="3" name="CTP_TimeStamp">
    <vt:lpwstr>2018-12-03 09:19:26Z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