
<file path=[Content_Types].xml><?xml version="1.0" encoding="utf-8"?>
<Types xmlns="http://schemas.openxmlformats.org/package/2006/content-types">
  <Override PartName="/_rels/.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15.jpeg" ContentType="image/jpeg"/>
  <Override PartName="/ppt/media/image14.png" ContentType="image/png"/>
  <Override PartName="/ppt/media/image13.png" ContentType="image/png"/>
  <Override PartName="/ppt/media/image12.png" ContentType="image/png"/>
  <Override PartName="/ppt/media/image2.jpeg" ContentType="image/jpeg"/>
  <Override PartName="/ppt/media/image3.png" ContentType="image/png"/>
  <Override PartName="/ppt/media/image11.png" ContentType="image/png"/>
  <Override PartName="/ppt/media/image1.jpeg" ContentType="image/jpeg"/>
  <Override PartName="/ppt/media/image5.png" ContentType="image/png"/>
  <Override PartName="/ppt/media/image7.png" ContentType="image/png"/>
  <Override PartName="/ppt/media/image9.jpeg" ContentType="image/jpeg"/>
  <Override PartName="/ppt/media/image4.jpeg" ContentType="image/jpeg"/>
  <Override PartName="/ppt/media/image6.png" ContentType="image/png"/>
  <Override PartName="/ppt/media/image10.gif" ContentType="image/gif"/>
  <Override PartName="/ppt/media/image8.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4"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5"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20348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8" name="PlaceHolder 3"/>
          <p:cNvSpPr>
            <a:spLocks noGrp="1"/>
          </p:cNvSpPr>
          <p:nvPr>
            <p:ph type="body"/>
          </p:nvPr>
        </p:nvSpPr>
        <p:spPr>
          <a:xfrm>
            <a:off x="3239640" y="120348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9" name="PlaceHolder 4"/>
          <p:cNvSpPr>
            <a:spLocks noGrp="1"/>
          </p:cNvSpPr>
          <p:nvPr>
            <p:ph type="body"/>
          </p:nvPr>
        </p:nvSpPr>
        <p:spPr>
          <a:xfrm>
            <a:off x="6022080" y="120348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0" name="PlaceHolder 5"/>
          <p:cNvSpPr>
            <a:spLocks noGrp="1"/>
          </p:cNvSpPr>
          <p:nvPr>
            <p:ph type="body"/>
          </p:nvPr>
        </p:nvSpPr>
        <p:spPr>
          <a:xfrm>
            <a:off x="6022080" y="276192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1" name="PlaceHolder 6"/>
          <p:cNvSpPr>
            <a:spLocks noGrp="1"/>
          </p:cNvSpPr>
          <p:nvPr>
            <p:ph type="body"/>
          </p:nvPr>
        </p:nvSpPr>
        <p:spPr>
          <a:xfrm>
            <a:off x="3239640" y="276192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2" name="PlaceHolder 7"/>
          <p:cNvSpPr>
            <a:spLocks noGrp="1"/>
          </p:cNvSpPr>
          <p:nvPr>
            <p:ph type="body"/>
          </p:nvPr>
        </p:nvSpPr>
        <p:spPr>
          <a:xfrm>
            <a:off x="457200" y="276192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8"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9"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3"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457200" y="120348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4"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5" name="PlaceHolder 5"/>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20348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8" name="PlaceHolder 3"/>
          <p:cNvSpPr>
            <a:spLocks noGrp="1"/>
          </p:cNvSpPr>
          <p:nvPr>
            <p:ph type="body"/>
          </p:nvPr>
        </p:nvSpPr>
        <p:spPr>
          <a:xfrm>
            <a:off x="3239640" y="120348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9" name="PlaceHolder 4"/>
          <p:cNvSpPr>
            <a:spLocks noGrp="1"/>
          </p:cNvSpPr>
          <p:nvPr>
            <p:ph type="body"/>
          </p:nvPr>
        </p:nvSpPr>
        <p:spPr>
          <a:xfrm>
            <a:off x="6022080" y="120348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0" name="PlaceHolder 5"/>
          <p:cNvSpPr>
            <a:spLocks noGrp="1"/>
          </p:cNvSpPr>
          <p:nvPr>
            <p:ph type="body"/>
          </p:nvPr>
        </p:nvSpPr>
        <p:spPr>
          <a:xfrm>
            <a:off x="6022080" y="276192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1" name="PlaceHolder 6"/>
          <p:cNvSpPr>
            <a:spLocks noGrp="1"/>
          </p:cNvSpPr>
          <p:nvPr>
            <p:ph type="body"/>
          </p:nvPr>
        </p:nvSpPr>
        <p:spPr>
          <a:xfrm>
            <a:off x="3239640" y="276192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2" name="PlaceHolder 7"/>
          <p:cNvSpPr>
            <a:spLocks noGrp="1"/>
          </p:cNvSpPr>
          <p:nvPr>
            <p:ph type="body"/>
          </p:nvPr>
        </p:nvSpPr>
        <p:spPr>
          <a:xfrm>
            <a:off x="457200" y="2761920"/>
            <a:ext cx="26496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45720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9" name="PlaceHolder 4"/>
          <p:cNvSpPr>
            <a:spLocks noGrp="1"/>
          </p:cNvSpPr>
          <p:nvPr>
            <p:ph type="body"/>
          </p:nvPr>
        </p:nvSpPr>
        <p:spPr>
          <a:xfrm>
            <a:off x="467424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203480"/>
            <a:ext cx="4015800" cy="29829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4674240" y="276192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7" name="PlaceHolder 4"/>
          <p:cNvSpPr>
            <a:spLocks noGrp="1"/>
          </p:cNvSpPr>
          <p:nvPr>
            <p:ph type="body"/>
          </p:nvPr>
        </p:nvSpPr>
        <p:spPr>
          <a:xfrm>
            <a:off x="457200" y="2761920"/>
            <a:ext cx="8229240" cy="1422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rcRect l="0" t="40567" r="0" b="45442"/>
          <a:stretch/>
        </p:blipFill>
        <p:spPr>
          <a:xfrm>
            <a:off x="0" y="0"/>
            <a:ext cx="9139680" cy="715680"/>
          </a:xfrm>
          <a:prstGeom prst="rect">
            <a:avLst/>
          </a:prstGeom>
          <a:ln>
            <a:noFill/>
          </a:ln>
        </p:spPr>
      </p:pic>
      <p:sp>
        <p:nvSpPr>
          <p:cNvPr id="1" name="CustomShape 1"/>
          <p:cNvSpPr/>
          <p:nvPr/>
        </p:nvSpPr>
        <p:spPr>
          <a:xfrm>
            <a:off x="0" y="4772520"/>
            <a:ext cx="9139680" cy="37476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p:style>
      </p:sp>
      <p:pic>
        <p:nvPicPr>
          <p:cNvPr id="2" name="Picture 6" descr=""/>
          <p:cNvPicPr/>
          <p:nvPr/>
        </p:nvPicPr>
        <p:blipFill>
          <a:blip r:embed="rId3"/>
          <a:stretch/>
        </p:blipFill>
        <p:spPr>
          <a:xfrm>
            <a:off x="0" y="0"/>
            <a:ext cx="9139680" cy="5139360"/>
          </a:xfrm>
          <a:prstGeom prst="rect">
            <a:avLst/>
          </a:prstGeom>
          <a:ln>
            <a:noFill/>
          </a:ln>
        </p:spPr>
      </p:pic>
      <p:sp>
        <p:nvSpPr>
          <p:cNvPr id="3" name="CustomShape 2"/>
          <p:cNvSpPr/>
          <p:nvPr/>
        </p:nvSpPr>
        <p:spPr>
          <a:xfrm>
            <a:off x="0" y="3305520"/>
            <a:ext cx="9139680" cy="1833840"/>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p:style>
      </p:sp>
      <p:pic>
        <p:nvPicPr>
          <p:cNvPr id="4" name="Picture 7" descr=""/>
          <p:cNvPicPr/>
          <p:nvPr/>
        </p:nvPicPr>
        <p:blipFill>
          <a:blip r:embed="rId4"/>
          <a:stretch/>
        </p:blipFill>
        <p:spPr>
          <a:xfrm>
            <a:off x="3157200" y="954000"/>
            <a:ext cx="2647440" cy="1724400"/>
          </a:xfrm>
          <a:prstGeom prst="rect">
            <a:avLst/>
          </a:prstGeom>
          <a:ln>
            <a:noFill/>
          </a:ln>
        </p:spPr>
      </p:pic>
      <p:sp>
        <p:nvSpPr>
          <p:cNvPr id="5"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6" name="PlaceHolder 4"/>
          <p:cNvSpPr>
            <a:spLocks noGrp="1"/>
          </p:cNvSpPr>
          <p:nvPr>
            <p:ph type="body"/>
          </p:nvPr>
        </p:nvSpPr>
        <p:spPr>
          <a:xfrm>
            <a:off x="457200" y="1203480"/>
            <a:ext cx="8229240" cy="2982960"/>
          </a:xfrm>
          <a:prstGeom prst="rect">
            <a:avLst/>
          </a:prstGeom>
        </p:spPr>
        <p:txBody>
          <a:bodyPr lIns="0" rIns="0" tIns="0" bIns="0"/>
          <a:p>
            <a:pPr marL="432000" indent="-324000">
              <a:spcBef>
                <a:spcPts val="1417"/>
              </a:spcBef>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Picture 6" descr=""/>
          <p:cNvPicPr/>
          <p:nvPr/>
        </p:nvPicPr>
        <p:blipFill>
          <a:blip r:embed="rId2"/>
          <a:srcRect l="0" t="40567" r="0" b="45442"/>
          <a:stretch/>
        </p:blipFill>
        <p:spPr>
          <a:xfrm>
            <a:off x="0" y="0"/>
            <a:ext cx="9139680" cy="715680"/>
          </a:xfrm>
          <a:prstGeom prst="rect">
            <a:avLst/>
          </a:prstGeom>
          <a:ln>
            <a:noFill/>
          </a:ln>
        </p:spPr>
      </p:pic>
      <p:sp>
        <p:nvSpPr>
          <p:cNvPr id="44" name="CustomShape 1"/>
          <p:cNvSpPr/>
          <p:nvPr/>
        </p:nvSpPr>
        <p:spPr>
          <a:xfrm>
            <a:off x="0" y="4772520"/>
            <a:ext cx="9139680" cy="374760"/>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p:style>
      </p:sp>
      <p:sp>
        <p:nvSpPr>
          <p:cNvPr id="45" name="PlaceHolder 2"/>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457200" y="1203480"/>
            <a:ext cx="8229240" cy="2982960"/>
          </a:xfrm>
          <a:prstGeom prst="rect">
            <a:avLst/>
          </a:prstGeom>
        </p:spPr>
        <p:txBody>
          <a:bodyPr lIns="0" rIns="0" tIns="0" bIns="0"/>
          <a:p>
            <a:pPr marL="432000" indent="-324000">
              <a:spcBef>
                <a:spcPts val="1417"/>
              </a:spcBef>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gif"/><Relationship Id="rId7" Type="http://schemas.openxmlformats.org/officeDocument/2006/relationships/image" Target="../media/image11.png"/><Relationship Id="rId8"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hyperlink" Target="https://github.com/gstanden/orabuntu-lxc" TargetMode="External"/><Relationship Id="rId2" Type="http://schemas.openxmlformats.org/officeDocument/2006/relationships/hyperlink" Target="https://sites.google.com/site/nandydandyoracle" TargetMode="External"/><Relationship Id="rId3" Type="http://schemas.openxmlformats.org/officeDocument/2006/relationships/hyperlink" Target="http://www.consultingcommandos.us/" TargetMode="External"/><Relationship Id="rId4" Type="http://schemas.openxmlformats.org/officeDocument/2006/relationships/hyperlink" Target="mailto:gilbert@orabuntu-lxc.com" TargetMode="External"/><Relationship Id="rId5" Type="http://schemas.openxmlformats.org/officeDocument/2006/relationships/image" Target="../media/image15.jpeg"/><Relationship Id="rId6"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0" y="3629880"/>
            <a:ext cx="9139680" cy="57384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3500" spc="-1" strike="noStrike">
                <a:solidFill>
                  <a:srgbClr val="ffffff"/>
                </a:solidFill>
                <a:uFill>
                  <a:solidFill>
                    <a:srgbClr val="ffffff"/>
                  </a:solidFill>
                </a:uFill>
                <a:latin typeface="Arial"/>
                <a:ea typeface="DejaVu Sans"/>
              </a:rPr>
              <a:t>LXC Linux Containers over Open vSwitch</a:t>
            </a:r>
            <a:endParaRPr b="0" lang="en-US" sz="1800" spc="-1" strike="noStrike">
              <a:solidFill>
                <a:srgbClr val="000000"/>
              </a:solidFill>
              <a:uFill>
                <a:solidFill>
                  <a:srgbClr val="ffffff"/>
                </a:solidFill>
              </a:uFill>
              <a:latin typeface="Arial"/>
            </a:endParaRPr>
          </a:p>
        </p:txBody>
      </p:sp>
      <p:sp>
        <p:nvSpPr>
          <p:cNvPr id="84" name="CustomShape 2"/>
          <p:cNvSpPr/>
          <p:nvPr/>
        </p:nvSpPr>
        <p:spPr>
          <a:xfrm>
            <a:off x="0" y="4320720"/>
            <a:ext cx="9139680" cy="491400"/>
          </a:xfrm>
          <a:prstGeom prst="rect">
            <a:avLst/>
          </a:prstGeom>
          <a:noFill/>
          <a:ln>
            <a:noFill/>
          </a:ln>
        </p:spPr>
        <p:style>
          <a:lnRef idx="0"/>
          <a:fillRef idx="0"/>
          <a:effectRef idx="0"/>
          <a:fontRef idx="minor"/>
        </p:style>
        <p:txBody>
          <a:bodyPr lIns="90000" rIns="90000" tIns="45000" bIns="45000"/>
          <a:p>
            <a:pPr algn="ctr">
              <a:lnSpc>
                <a:spcPct val="100000"/>
              </a:lnSpc>
              <a:spcBef>
                <a:spcPts val="400"/>
              </a:spcBef>
            </a:pPr>
            <a:r>
              <a:rPr b="0" lang="en-US" sz="2000" spc="-1" strike="noStrike">
                <a:solidFill>
                  <a:srgbClr val="ffffff"/>
                </a:solidFill>
                <a:uFill>
                  <a:solidFill>
                    <a:srgbClr val="ffffff"/>
                  </a:solidFill>
                </a:uFill>
                <a:latin typeface="Arial"/>
                <a:ea typeface="DejaVu Sans"/>
              </a:rPr>
              <a:t>Gilbert Standen, Orabuntu-LXC Project, Principal Solution Architect</a:t>
            </a:r>
            <a:endParaRPr b="0" lang="en-US" sz="1800" spc="-1" strike="noStrike">
              <a:solidFill>
                <a:srgbClr val="000000"/>
              </a:solidFill>
              <a:uFill>
                <a:solidFill>
                  <a:srgbClr val="ffffff"/>
                </a:solidFill>
              </a:uFill>
              <a:latin typeface="Arial"/>
            </a:endParaRPr>
          </a:p>
          <a:p>
            <a:pPr algn="ctr">
              <a:lnSpc>
                <a:spcPct val="100000"/>
              </a:lnSpc>
              <a:spcBef>
                <a:spcPts val="400"/>
              </a:spcBef>
            </a:pPr>
            <a:endParaRPr b="0" lang="en-US" sz="1800" spc="-1" strike="noStrike">
              <a:solidFill>
                <a:srgbClr val="000000"/>
              </a:solidFill>
              <a:uFill>
                <a:solidFill>
                  <a:srgbClr val="ffffff"/>
                </a:solidFill>
              </a:uFill>
              <a:latin typeface="Arial"/>
            </a:endParaRPr>
          </a:p>
        </p:txBody>
      </p:sp>
      <p:sp>
        <p:nvSpPr>
          <p:cNvPr id="85" name="CustomShape 3"/>
          <p:cNvSpPr/>
          <p:nvPr/>
        </p:nvSpPr>
        <p:spPr>
          <a:xfrm>
            <a:off x="2444040" y="2734920"/>
            <a:ext cx="4251960" cy="3607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uFill>
                  <a:solidFill>
                    <a:srgbClr val="ffffff"/>
                  </a:solidFill>
                </a:uFill>
                <a:latin typeface="Arial"/>
                <a:ea typeface="Arial"/>
              </a:rPr>
              <a:t>November 16-17, 2017  | San Jose, CA</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OpenvSwitch as a systemd service on Linux </a:t>
            </a:r>
            <a:endParaRPr b="0" lang="en-US" sz="1800" spc="-1" strike="noStrike">
              <a:solidFill>
                <a:srgbClr val="000000"/>
              </a:solidFill>
              <a:uFill>
                <a:solidFill>
                  <a:srgbClr val="ffffff"/>
                </a:solidFill>
              </a:uFill>
              <a:latin typeface="Arial"/>
            </a:endParaRPr>
          </a:p>
        </p:txBody>
      </p:sp>
      <p:sp>
        <p:nvSpPr>
          <p:cNvPr id="123" name="CustomShape 2"/>
          <p:cNvSpPr/>
          <p:nvPr/>
        </p:nvSpPr>
        <p:spPr>
          <a:xfrm>
            <a:off x="457200" y="962640"/>
            <a:ext cx="8225280" cy="3627720"/>
          </a:xfrm>
          <a:prstGeom prst="rect">
            <a:avLst/>
          </a:prstGeom>
          <a:noFill/>
          <a:ln>
            <a:noFill/>
          </a:ln>
        </p:spPr>
        <p:style>
          <a:lnRef idx="0"/>
          <a:fillRef idx="0"/>
          <a:effectRef idx="0"/>
          <a:fontRef idx="minor"/>
        </p:style>
      </p:sp>
      <p:sp>
        <p:nvSpPr>
          <p:cNvPr id="124"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25" name="CustomShape 4"/>
          <p:cNvSpPr/>
          <p:nvPr/>
        </p:nvSpPr>
        <p:spPr>
          <a:xfrm>
            <a:off x="457200" y="709560"/>
            <a:ext cx="8318520" cy="38840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[Unit]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Description=sw1 Service</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Wants=network-online.target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After=network-online.target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[Service]</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Type=oneshot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User=root</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RemainAfterExit=yes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ExecStart=/etc/network/openvswitch/crt_ovs_sw1.sh</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ExecStop=/usr/bin/ovs-vsctl del-br sw1</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[Install]</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WantedBy=multi-user.target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26" name="CustomShape 5"/>
          <p:cNvSpPr/>
          <p:nvPr/>
        </p:nvSpPr>
        <p:spPr>
          <a:xfrm>
            <a:off x="6142680" y="1066680"/>
            <a:ext cx="2740680" cy="638280"/>
          </a:xfrm>
          <a:prstGeom prst="rect">
            <a:avLst/>
          </a:prstGeom>
          <a:noFill/>
          <a:ln>
            <a:noFill/>
          </a:ln>
        </p:spPr>
        <p:style>
          <a:lnRef idx="0"/>
          <a:fillRef idx="0"/>
          <a:effectRef idx="0"/>
          <a:fontRef idx="minor"/>
        </p:style>
        <p:txBody>
          <a:bodyPr lIns="90000" rIns="90000" tIns="45000" bIns="45000"/>
          <a:p>
            <a:pPr algn="r">
              <a:lnSpc>
                <a:spcPct val="100000"/>
              </a:lnSpc>
            </a:pPr>
            <a:r>
              <a:rPr b="1" lang="en-US" sz="1800" spc="-1" strike="noStrike">
                <a:solidFill>
                  <a:srgbClr val="000000"/>
                </a:solidFill>
                <a:uFill>
                  <a:solidFill>
                    <a:srgbClr val="ffffff"/>
                  </a:solidFill>
                </a:uFill>
                <a:latin typeface="Arial"/>
                <a:ea typeface="DejaVu Sans"/>
              </a:rPr>
              <a:t>Ubuntu 16.04+</a:t>
            </a:r>
            <a:endParaRPr b="0" lang="en-US" sz="1800" spc="-1" strike="noStrike">
              <a:solidFill>
                <a:srgbClr val="000000"/>
              </a:solidFill>
              <a:uFill>
                <a:solidFill>
                  <a:srgbClr val="ffffff"/>
                </a:solidFill>
              </a:uFill>
              <a:latin typeface="Arial"/>
            </a:endParaRPr>
          </a:p>
          <a:p>
            <a:pPr algn="r">
              <a:lnSpc>
                <a:spcPct val="100000"/>
              </a:lnSpc>
            </a:pPr>
            <a:r>
              <a:rPr b="1" lang="en-US" sz="1800" spc="-1" strike="noStrike">
                <a:solidFill>
                  <a:srgbClr val="000000"/>
                </a:solidFill>
                <a:uFill>
                  <a:solidFill>
                    <a:srgbClr val="ffffff"/>
                  </a:solidFill>
                </a:uFill>
                <a:latin typeface="Arial"/>
                <a:ea typeface="DejaVu Sans"/>
              </a:rPr>
              <a:t>Oracle Linux 7.x+</a:t>
            </a:r>
            <a:endParaRPr b="0" lang="en-US" sz="1800" spc="-1" strike="noStrike">
              <a:solidFill>
                <a:srgbClr val="000000"/>
              </a:solidFill>
              <a:uFill>
                <a:solidFill>
                  <a:srgbClr val="ffffff"/>
                </a:solidFill>
              </a:uFill>
              <a:latin typeface="Arial"/>
            </a:endParaRPr>
          </a:p>
        </p:txBody>
      </p:sp>
      <p:sp>
        <p:nvSpPr>
          <p:cNvPr id="127" name="CustomShape 6"/>
          <p:cNvSpPr/>
          <p:nvPr/>
        </p:nvSpPr>
        <p:spPr>
          <a:xfrm>
            <a:off x="6142680" y="2076480"/>
            <a:ext cx="2740680" cy="912600"/>
          </a:xfrm>
          <a:prstGeom prst="rect">
            <a:avLst/>
          </a:prstGeom>
          <a:noFill/>
          <a:ln>
            <a:noFill/>
          </a:ln>
        </p:spPr>
        <p:style>
          <a:lnRef idx="0"/>
          <a:fillRef idx="0"/>
          <a:effectRef idx="0"/>
          <a:fontRef idx="minor"/>
        </p:style>
        <p:txBody>
          <a:bodyPr lIns="90000" rIns="90000" tIns="45000" bIns="45000"/>
          <a:p>
            <a:pPr algn="r">
              <a:lnSpc>
                <a:spcPct val="100000"/>
              </a:lnSpc>
            </a:pPr>
            <a:r>
              <a:rPr b="1" lang="en-US" sz="1800" spc="-1" strike="noStrike">
                <a:solidFill>
                  <a:srgbClr val="000000"/>
                </a:solidFill>
                <a:uFill>
                  <a:solidFill>
                    <a:srgbClr val="ffffff"/>
                  </a:solidFill>
                </a:uFill>
                <a:latin typeface="Arial"/>
                <a:ea typeface="DejaVu Sans"/>
              </a:rPr>
              <a:t>LXC Containers are </a:t>
            </a:r>
            <a:endParaRPr b="0" lang="en-US" sz="1800" spc="-1" strike="noStrike">
              <a:solidFill>
                <a:srgbClr val="000000"/>
              </a:solidFill>
              <a:uFill>
                <a:solidFill>
                  <a:srgbClr val="ffffff"/>
                </a:solidFill>
              </a:uFill>
              <a:latin typeface="Arial"/>
            </a:endParaRPr>
          </a:p>
          <a:p>
            <a:pPr algn="r">
              <a:lnSpc>
                <a:spcPct val="100000"/>
              </a:lnSpc>
            </a:pPr>
            <a:r>
              <a:rPr b="1" lang="en-US" sz="1800" spc="-1" strike="noStrike">
                <a:solidFill>
                  <a:srgbClr val="000000"/>
                </a:solidFill>
                <a:uFill>
                  <a:solidFill>
                    <a:srgbClr val="ffffff"/>
                  </a:solidFill>
                </a:uFill>
                <a:latin typeface="Arial"/>
                <a:ea typeface="DejaVu Sans"/>
              </a:rPr>
              <a:t>Also setup as systemd services</a:t>
            </a: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Orabuntu-LXC Open vSwitch sw1:  The "Brain" </a:t>
            </a:r>
            <a:endParaRPr b="0" lang="en-US" sz="1800" spc="-1" strike="noStrike">
              <a:solidFill>
                <a:srgbClr val="000000"/>
              </a:solidFill>
              <a:uFill>
                <a:solidFill>
                  <a:srgbClr val="ffffff"/>
                </a:solidFill>
              </a:uFill>
              <a:latin typeface="Arial"/>
            </a:endParaRPr>
          </a:p>
        </p:txBody>
      </p:sp>
      <p:sp>
        <p:nvSpPr>
          <p:cNvPr id="129" name="CustomShape 2"/>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30" name="CustomShape 3"/>
          <p:cNvSpPr/>
          <p:nvPr/>
        </p:nvSpPr>
        <p:spPr>
          <a:xfrm>
            <a:off x="3278520" y="2048040"/>
            <a:ext cx="5522400" cy="594360"/>
          </a:xfrm>
          <a:prstGeom prst="rect">
            <a:avLst/>
          </a:prstGeom>
          <a:noFill/>
          <a:ln>
            <a:noFill/>
          </a:ln>
        </p:spPr>
        <p:style>
          <a:lnRef idx="0"/>
          <a:fillRef idx="0"/>
          <a:effectRef idx="0"/>
          <a:fontRef idx="minor"/>
        </p:style>
      </p:sp>
      <p:sp>
        <p:nvSpPr>
          <p:cNvPr id="131" name="CustomShape 4"/>
          <p:cNvSpPr/>
          <p:nvPr/>
        </p:nvSpPr>
        <p:spPr>
          <a:xfrm>
            <a:off x="0" y="876240"/>
            <a:ext cx="5004000" cy="393012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Bridge "sw1"</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Port "ora73c10"</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tag: 10</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Interface "ora73c10"</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Port olivew</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tag: 10</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Interface olivew</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Port "sw1"</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Interface "sw1"</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type: internal</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Port "ora73c11"</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tag: 10</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            </a:t>
            </a:r>
            <a:r>
              <a:rPr b="1" lang="en-US" sz="1800" spc="-1" strike="noStrike">
                <a:solidFill>
                  <a:srgbClr val="000000"/>
                </a:solidFill>
                <a:uFill>
                  <a:solidFill>
                    <a:srgbClr val="ffffff"/>
                  </a:solidFill>
                </a:uFill>
                <a:latin typeface="Arial"/>
                <a:ea typeface="DejaVu Sans"/>
              </a:rPr>
              <a:t>Interface "ora73c11"</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32" name="CustomShape 5"/>
          <p:cNvSpPr/>
          <p:nvPr/>
        </p:nvSpPr>
        <p:spPr>
          <a:xfrm>
            <a:off x="3204000" y="876240"/>
            <a:ext cx="2740680" cy="6382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c00000"/>
                </a:solidFill>
                <a:uFill>
                  <a:solidFill>
                    <a:srgbClr val="ffffff"/>
                  </a:solidFill>
                </a:uFill>
                <a:latin typeface="Arial"/>
                <a:ea typeface="DejaVu Sans"/>
              </a:rPr>
              <a:t>Detects Internet Connected Interface</a:t>
            </a: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133" name="CustomShape 6"/>
          <p:cNvSpPr/>
          <p:nvPr/>
        </p:nvSpPr>
        <p:spPr>
          <a:xfrm>
            <a:off x="5499000" y="876240"/>
            <a:ext cx="274068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4bacc6"/>
                </a:solidFill>
                <a:uFill>
                  <a:solidFill>
                    <a:srgbClr val="ffffff"/>
                  </a:solidFill>
                </a:uFill>
                <a:latin typeface="Arial"/>
                <a:ea typeface="DejaVu Sans"/>
              </a:rPr>
              <a:t>Detects IP Address</a:t>
            </a:r>
            <a:endParaRPr b="0" lang="en-US" sz="1800" spc="-1" strike="noStrike">
              <a:solidFill>
                <a:srgbClr val="000000"/>
              </a:solidFill>
              <a:uFill>
                <a:solidFill>
                  <a:srgbClr val="ffffff"/>
                </a:solidFill>
              </a:uFill>
              <a:latin typeface="Arial"/>
            </a:endParaRPr>
          </a:p>
        </p:txBody>
      </p:sp>
      <p:sp>
        <p:nvSpPr>
          <p:cNvPr id="134" name="CustomShape 7"/>
          <p:cNvSpPr/>
          <p:nvPr/>
        </p:nvSpPr>
        <p:spPr>
          <a:xfrm>
            <a:off x="3200760" y="1587240"/>
            <a:ext cx="2740680" cy="912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4bacc6"/>
                </a:solidFill>
                <a:uFill>
                  <a:solidFill>
                    <a:srgbClr val="ffffff"/>
                  </a:solidFill>
                </a:uFill>
                <a:latin typeface="Arial"/>
                <a:ea typeface="DejaVu Sans"/>
              </a:rPr>
              <a:t>Checks if NetworkManager Installed</a:t>
            </a:r>
            <a:endParaRPr b="0" lang="en-US" sz="1800" spc="-1" strike="noStrike">
              <a:solidFill>
                <a:srgbClr val="000000"/>
              </a:solidFill>
              <a:uFill>
                <a:solidFill>
                  <a:srgbClr val="ffffff"/>
                </a:solidFill>
              </a:uFill>
              <a:latin typeface="Arial"/>
            </a:endParaRPr>
          </a:p>
        </p:txBody>
      </p:sp>
      <p:sp>
        <p:nvSpPr>
          <p:cNvPr id="135" name="CustomShape 8"/>
          <p:cNvSpPr/>
          <p:nvPr/>
        </p:nvSpPr>
        <p:spPr>
          <a:xfrm>
            <a:off x="5505480" y="1593720"/>
            <a:ext cx="2740680" cy="912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c00000"/>
                </a:solidFill>
                <a:uFill>
                  <a:solidFill>
                    <a:srgbClr val="ffffff"/>
                  </a:solidFill>
                </a:uFill>
                <a:latin typeface="Arial"/>
                <a:ea typeface="DejaVu Sans"/>
              </a:rPr>
              <a:t>Checks if </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c00000"/>
                </a:solidFill>
                <a:uFill>
                  <a:solidFill>
                    <a:srgbClr val="ffffff"/>
                  </a:solidFill>
                </a:uFill>
                <a:latin typeface="Arial"/>
                <a:ea typeface="DejaVu Sans"/>
              </a:rPr>
              <a:t>Systemd-Resolved Installed</a:t>
            </a:r>
            <a:endParaRPr b="0" lang="en-US" sz="1800" spc="-1" strike="noStrike">
              <a:solidFill>
                <a:srgbClr val="000000"/>
              </a:solidFill>
              <a:uFill>
                <a:solidFill>
                  <a:srgbClr val="ffffff"/>
                </a:solidFill>
              </a:uFill>
              <a:latin typeface="Arial"/>
            </a:endParaRPr>
          </a:p>
        </p:txBody>
      </p:sp>
      <p:sp>
        <p:nvSpPr>
          <p:cNvPr id="136" name="CustomShape 9"/>
          <p:cNvSpPr/>
          <p:nvPr/>
        </p:nvSpPr>
        <p:spPr>
          <a:xfrm>
            <a:off x="3240360" y="2514960"/>
            <a:ext cx="274068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c00000"/>
                </a:solidFill>
                <a:uFill>
                  <a:solidFill>
                    <a:srgbClr val="ffffff"/>
                  </a:solidFill>
                </a:uFill>
                <a:latin typeface="Arial"/>
                <a:ea typeface="DejaVu Sans"/>
              </a:rPr>
              <a:t>Detects Linux Flavor</a:t>
            </a:r>
            <a:endParaRPr b="0" lang="en-US" sz="1800" spc="-1" strike="noStrike">
              <a:solidFill>
                <a:srgbClr val="000000"/>
              </a:solidFill>
              <a:uFill>
                <a:solidFill>
                  <a:srgbClr val="ffffff"/>
                </a:solidFill>
              </a:uFill>
              <a:latin typeface="Arial"/>
            </a:endParaRPr>
          </a:p>
        </p:txBody>
      </p:sp>
      <p:sp>
        <p:nvSpPr>
          <p:cNvPr id="137" name="CustomShape 10"/>
          <p:cNvSpPr/>
          <p:nvPr/>
        </p:nvSpPr>
        <p:spPr>
          <a:xfrm>
            <a:off x="5505480" y="2514960"/>
            <a:ext cx="2740680" cy="6382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4bacc6"/>
                </a:solidFill>
                <a:uFill>
                  <a:solidFill>
                    <a:srgbClr val="ffffff"/>
                  </a:solidFill>
                </a:uFill>
                <a:latin typeface="Arial"/>
                <a:ea typeface="DejaVu Sans"/>
              </a:rPr>
              <a:t>Detects Wired or Wireless</a:t>
            </a:r>
            <a:endParaRPr b="0" lang="en-US" sz="1800" spc="-1" strike="noStrike">
              <a:solidFill>
                <a:srgbClr val="000000"/>
              </a:solidFill>
              <a:uFill>
                <a:solidFill>
                  <a:srgbClr val="ffffff"/>
                </a:solidFill>
              </a:uFill>
              <a:latin typeface="Arial"/>
            </a:endParaRPr>
          </a:p>
        </p:txBody>
      </p:sp>
      <p:sp>
        <p:nvSpPr>
          <p:cNvPr id="138" name="CustomShape 11"/>
          <p:cNvSpPr/>
          <p:nvPr/>
        </p:nvSpPr>
        <p:spPr>
          <a:xfrm>
            <a:off x="3210480" y="2933640"/>
            <a:ext cx="2740680" cy="912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4bacc6"/>
                </a:solidFill>
                <a:uFill>
                  <a:solidFill>
                    <a:srgbClr val="ffffff"/>
                  </a:solidFill>
                </a:uFill>
                <a:latin typeface="Arial"/>
                <a:ea typeface="DejaVu Sans"/>
              </a:rPr>
              <a:t>Edits</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4bacc6"/>
                </a:solidFill>
                <a:uFill>
                  <a:solidFill>
                    <a:srgbClr val="ffffff"/>
                  </a:solidFill>
                </a:uFill>
                <a:latin typeface="Arial"/>
                <a:ea typeface="DejaVu Sans"/>
              </a:rPr>
              <a:t>Ifcfg-$ESSID ifcfg-$EXTIF</a:t>
            </a:r>
            <a:endParaRPr b="0" lang="en-US" sz="1800" spc="-1" strike="noStrike">
              <a:solidFill>
                <a:srgbClr val="000000"/>
              </a:solidFill>
              <a:uFill>
                <a:solidFill>
                  <a:srgbClr val="ffffff"/>
                </a:solidFill>
              </a:uFill>
              <a:latin typeface="Arial"/>
            </a:endParaRPr>
          </a:p>
        </p:txBody>
      </p:sp>
      <p:sp>
        <p:nvSpPr>
          <p:cNvPr id="139" name="CustomShape 12"/>
          <p:cNvSpPr/>
          <p:nvPr/>
        </p:nvSpPr>
        <p:spPr>
          <a:xfrm>
            <a:off x="5556240" y="3164040"/>
            <a:ext cx="2740680" cy="912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c00000"/>
                </a:solidFill>
                <a:uFill>
                  <a:solidFill>
                    <a:srgbClr val="ffffff"/>
                  </a:solidFill>
                </a:uFill>
                <a:latin typeface="Arial"/>
                <a:ea typeface="DejaVu Sans"/>
              </a:rPr>
              <a:t>Sets iptables rules for sw1 internet</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c00000"/>
                </a:solidFill>
                <a:uFill>
                  <a:solidFill>
                    <a:srgbClr val="ffffff"/>
                  </a:solidFill>
                </a:uFill>
                <a:latin typeface="Arial"/>
                <a:ea typeface="DejaVu Sans"/>
              </a:rPr>
              <a:t>access</a:t>
            </a:r>
            <a:endParaRPr b="0" lang="en-US" sz="1800" spc="-1" strike="noStrike">
              <a:solidFill>
                <a:srgbClr val="000000"/>
              </a:solidFill>
              <a:uFill>
                <a:solidFill>
                  <a:srgbClr val="ffffff"/>
                </a:solidFill>
              </a:uFill>
              <a:latin typeface="Arial"/>
            </a:endParaRPr>
          </a:p>
        </p:txBody>
      </p:sp>
      <p:sp>
        <p:nvSpPr>
          <p:cNvPr id="140" name="CustomShape 13"/>
          <p:cNvSpPr/>
          <p:nvPr/>
        </p:nvSpPr>
        <p:spPr>
          <a:xfrm>
            <a:off x="5505480" y="1246320"/>
            <a:ext cx="274068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Arial"/>
                <a:ea typeface="DejaVu Sans"/>
              </a:rPr>
              <a:t>Builds GRE tunnels</a:t>
            </a:r>
            <a:endParaRPr b="0" lang="en-US" sz="1800" spc="-1" strike="noStrike">
              <a:solidFill>
                <a:srgbClr val="000000"/>
              </a:solidFill>
              <a:uFill>
                <a:solidFill>
                  <a:srgbClr val="ffffff"/>
                </a:solidFill>
              </a:uFill>
              <a:latin typeface="Arial"/>
            </a:endParaRPr>
          </a:p>
        </p:txBody>
      </p:sp>
      <p:sp>
        <p:nvSpPr>
          <p:cNvPr id="141" name="CustomShape 14"/>
          <p:cNvSpPr/>
          <p:nvPr/>
        </p:nvSpPr>
        <p:spPr>
          <a:xfrm>
            <a:off x="3216960" y="3855240"/>
            <a:ext cx="274068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Arial"/>
                <a:ea typeface="DejaVu Sans"/>
              </a:rPr>
              <a:t>Sets routes</a:t>
            </a:r>
            <a:endParaRPr b="0" lang="en-US" sz="1800" spc="-1" strike="noStrike">
              <a:solidFill>
                <a:srgbClr val="000000"/>
              </a:solidFill>
              <a:uFill>
                <a:solidFill>
                  <a:srgbClr val="ffffff"/>
                </a:solidFill>
              </a:uFill>
              <a:latin typeface="Arial"/>
            </a:endParaRPr>
          </a:p>
        </p:txBody>
      </p:sp>
      <p:sp>
        <p:nvSpPr>
          <p:cNvPr id="142" name="CustomShape 15"/>
          <p:cNvSpPr/>
          <p:nvPr/>
        </p:nvSpPr>
        <p:spPr>
          <a:xfrm>
            <a:off x="3200760" y="4225320"/>
            <a:ext cx="274068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Arial"/>
                <a:ea typeface="DejaVu Sans"/>
              </a:rPr>
              <a:t>Sets MTU</a:t>
            </a:r>
            <a:endParaRPr b="0" lang="en-US" sz="1800" spc="-1" strike="noStrike">
              <a:solidFill>
                <a:srgbClr val="000000"/>
              </a:solidFill>
              <a:uFill>
                <a:solidFill>
                  <a:srgbClr val="ffffff"/>
                </a:solidFill>
              </a:uFill>
              <a:latin typeface="Arial"/>
            </a:endParaRPr>
          </a:p>
        </p:txBody>
      </p:sp>
      <p:sp>
        <p:nvSpPr>
          <p:cNvPr id="143" name="CustomShape 16"/>
          <p:cNvSpPr/>
          <p:nvPr/>
        </p:nvSpPr>
        <p:spPr>
          <a:xfrm>
            <a:off x="5556240" y="4092120"/>
            <a:ext cx="274068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Arial"/>
                <a:ea typeface="DejaVu Sans"/>
              </a:rPr>
              <a:t>Cleans up iptables</a:t>
            </a:r>
            <a:endParaRPr b="0" lang="en-US"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Orabuntu-LXC 4.0:  Containerized DNS/DHCP</a:t>
            </a:r>
            <a:endParaRPr b="0" lang="en-US" sz="1800" spc="-1" strike="noStrike">
              <a:solidFill>
                <a:srgbClr val="000000"/>
              </a:solidFill>
              <a:uFill>
                <a:solidFill>
                  <a:srgbClr val="ffffff"/>
                </a:solidFill>
              </a:uFill>
              <a:latin typeface="Arial"/>
            </a:endParaRPr>
          </a:p>
        </p:txBody>
      </p:sp>
      <p:sp>
        <p:nvSpPr>
          <p:cNvPr id="145" name="CustomShape 2"/>
          <p:cNvSpPr/>
          <p:nvPr/>
        </p:nvSpPr>
        <p:spPr>
          <a:xfrm>
            <a:off x="-4183920" y="1562040"/>
            <a:ext cx="8225280" cy="3627720"/>
          </a:xfrm>
          <a:prstGeom prst="rect">
            <a:avLst/>
          </a:prstGeom>
          <a:noFill/>
          <a:ln>
            <a:noFill/>
          </a:ln>
        </p:spPr>
        <p:style>
          <a:lnRef idx="0"/>
          <a:fillRef idx="0"/>
          <a:effectRef idx="0"/>
          <a:fontRef idx="minor"/>
        </p:style>
      </p:sp>
      <p:sp>
        <p:nvSpPr>
          <p:cNvPr id="146" name="CustomShape 3"/>
          <p:cNvSpPr/>
          <p:nvPr/>
        </p:nvSpPr>
        <p:spPr>
          <a:xfrm>
            <a:off x="4187880" y="815040"/>
            <a:ext cx="1825920" cy="109440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90000" rIns="90000" tIns="91440" bIns="91440" anchor="ctr"/>
          <a:p>
            <a:pPr algn="ctr">
              <a:lnSpc>
                <a:spcPct val="90000"/>
              </a:lnSpc>
              <a:spcAft>
                <a:spcPts val="839"/>
              </a:spcAft>
            </a:pPr>
            <a:r>
              <a:rPr b="0" lang="en-US" sz="2400" spc="-1" strike="noStrike">
                <a:solidFill>
                  <a:srgbClr val="ffffff"/>
                </a:solidFill>
                <a:uFill>
                  <a:solidFill>
                    <a:srgbClr val="ffffff"/>
                  </a:solidFill>
                </a:uFill>
                <a:latin typeface="Arial"/>
                <a:ea typeface="DejaVu Sans"/>
              </a:rPr>
              <a:t>DNS/DHCP</a:t>
            </a:r>
            <a:endParaRPr b="0" lang="en-US" sz="1800" spc="-1" strike="noStrike">
              <a:solidFill>
                <a:srgbClr val="000000"/>
              </a:solidFill>
              <a:uFill>
                <a:solidFill>
                  <a:srgbClr val="ffffff"/>
                </a:solidFill>
              </a:uFill>
              <a:latin typeface="Arial"/>
            </a:endParaRPr>
          </a:p>
        </p:txBody>
      </p:sp>
      <p:sp>
        <p:nvSpPr>
          <p:cNvPr id="147" name="CustomShape 4"/>
          <p:cNvSpPr/>
          <p:nvPr/>
        </p:nvSpPr>
        <p:spPr>
          <a:xfrm>
            <a:off x="6199200" y="815040"/>
            <a:ext cx="1825920" cy="109440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90000" rIns="90000" tIns="91440" bIns="91440" anchor="ctr"/>
          <a:p>
            <a:pPr algn="ctr">
              <a:lnSpc>
                <a:spcPct val="90000"/>
              </a:lnSpc>
              <a:spcAft>
                <a:spcPts val="839"/>
              </a:spcAft>
            </a:pPr>
            <a:r>
              <a:rPr b="0" lang="en-US" sz="2400" spc="-1" strike="noStrike">
                <a:solidFill>
                  <a:srgbClr val="ffffff"/>
                </a:solidFill>
                <a:uFill>
                  <a:solidFill>
                    <a:srgbClr val="ffffff"/>
                  </a:solidFill>
                </a:uFill>
                <a:latin typeface="Arial"/>
                <a:ea typeface="DejaVu Sans"/>
              </a:rPr>
              <a:t>SW1</a:t>
            </a:r>
            <a:endParaRPr b="0" lang="en-US" sz="1800" spc="-1" strike="noStrike">
              <a:solidFill>
                <a:srgbClr val="000000"/>
              </a:solidFill>
              <a:uFill>
                <a:solidFill>
                  <a:srgbClr val="ffffff"/>
                </a:solidFill>
              </a:uFill>
              <a:latin typeface="Arial"/>
            </a:endParaRPr>
          </a:p>
        </p:txBody>
      </p:sp>
      <p:sp>
        <p:nvSpPr>
          <p:cNvPr id="148" name="CustomShape 5"/>
          <p:cNvSpPr/>
          <p:nvPr/>
        </p:nvSpPr>
        <p:spPr>
          <a:xfrm>
            <a:off x="4187880" y="2094840"/>
            <a:ext cx="1825920" cy="109440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90000" rIns="90000" tIns="91440" bIns="91440" anchor="ctr"/>
          <a:p>
            <a:pPr algn="ctr">
              <a:lnSpc>
                <a:spcPct val="90000"/>
              </a:lnSpc>
              <a:spcAft>
                <a:spcPts val="839"/>
              </a:spcAft>
            </a:pPr>
            <a:r>
              <a:rPr b="0" lang="en-US" sz="2400" spc="-1" strike="noStrike">
                <a:solidFill>
                  <a:srgbClr val="ffffff"/>
                </a:solidFill>
                <a:uFill>
                  <a:solidFill>
                    <a:srgbClr val="ffffff"/>
                  </a:solidFill>
                </a:uFill>
                <a:latin typeface="Arial"/>
                <a:ea typeface="DejaVu Sans"/>
              </a:rPr>
              <a:t>LXC Containers</a:t>
            </a:r>
            <a:endParaRPr b="0" lang="en-US" sz="1800" spc="-1" strike="noStrike">
              <a:solidFill>
                <a:srgbClr val="000000"/>
              </a:solidFill>
              <a:uFill>
                <a:solidFill>
                  <a:srgbClr val="ffffff"/>
                </a:solidFill>
              </a:uFill>
              <a:latin typeface="Arial"/>
            </a:endParaRPr>
          </a:p>
        </p:txBody>
      </p:sp>
      <p:sp>
        <p:nvSpPr>
          <p:cNvPr id="149" name="CustomShape 6"/>
          <p:cNvSpPr/>
          <p:nvPr/>
        </p:nvSpPr>
        <p:spPr>
          <a:xfrm>
            <a:off x="6199200" y="2094840"/>
            <a:ext cx="1825920" cy="109440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90000" rIns="90000" tIns="91440" bIns="91440" anchor="ctr"/>
          <a:p>
            <a:pPr algn="ctr">
              <a:lnSpc>
                <a:spcPct val="90000"/>
              </a:lnSpc>
              <a:spcAft>
                <a:spcPts val="839"/>
              </a:spcAft>
            </a:pPr>
            <a:r>
              <a:rPr b="0" lang="en-US" sz="2400" spc="-1" strike="noStrike">
                <a:solidFill>
                  <a:srgbClr val="ffffff"/>
                </a:solidFill>
                <a:uFill>
                  <a:solidFill>
                    <a:srgbClr val="ffffff"/>
                  </a:solidFill>
                </a:uFill>
                <a:latin typeface="Arial"/>
                <a:ea typeface="DejaVu Sans"/>
              </a:rPr>
              <a:t>WAN via iptables</a:t>
            </a:r>
            <a:endParaRPr b="0" lang="en-US" sz="1800" spc="-1" strike="noStrike">
              <a:solidFill>
                <a:srgbClr val="000000"/>
              </a:solidFill>
              <a:uFill>
                <a:solidFill>
                  <a:srgbClr val="ffffff"/>
                </a:solidFill>
              </a:uFill>
              <a:latin typeface="Arial"/>
            </a:endParaRPr>
          </a:p>
        </p:txBody>
      </p:sp>
      <p:sp>
        <p:nvSpPr>
          <p:cNvPr id="150" name="CustomShape 7"/>
          <p:cNvSpPr/>
          <p:nvPr/>
        </p:nvSpPr>
        <p:spPr>
          <a:xfrm>
            <a:off x="5193360" y="3374640"/>
            <a:ext cx="1825920" cy="109440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90000" rIns="90000" tIns="91440" bIns="91440" anchor="ctr"/>
          <a:p>
            <a:pPr algn="ctr">
              <a:lnSpc>
                <a:spcPct val="90000"/>
              </a:lnSpc>
              <a:spcAft>
                <a:spcPts val="839"/>
              </a:spcAft>
            </a:pPr>
            <a:r>
              <a:rPr b="0" lang="en-US" sz="2400" spc="-1" strike="noStrike">
                <a:solidFill>
                  <a:srgbClr val="ffffff"/>
                </a:solidFill>
                <a:uFill>
                  <a:solidFill>
                    <a:srgbClr val="ffffff"/>
                  </a:solidFill>
                </a:uFill>
                <a:latin typeface="Arial"/>
                <a:ea typeface="DejaVu Sans"/>
              </a:rPr>
              <a:t>VLAN tags</a:t>
            </a:r>
            <a:endParaRPr b="0" lang="en-US" sz="1800" spc="-1" strike="noStrike">
              <a:solidFill>
                <a:srgbClr val="000000"/>
              </a:solidFill>
              <a:uFill>
                <a:solidFill>
                  <a:srgbClr val="ffffff"/>
                </a:solidFill>
              </a:uFill>
              <a:latin typeface="Arial"/>
            </a:endParaRPr>
          </a:p>
        </p:txBody>
      </p:sp>
      <p:sp>
        <p:nvSpPr>
          <p:cNvPr id="151" name="CustomShape 8"/>
          <p:cNvSpPr/>
          <p:nvPr/>
        </p:nvSpPr>
        <p:spPr>
          <a:xfrm>
            <a:off x="514800" y="1257480"/>
            <a:ext cx="2740680" cy="31071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uFill>
                  <a:solidFill>
                    <a:srgbClr val="ffffff"/>
                  </a:solidFill>
                </a:uFill>
                <a:latin typeface="Arial"/>
                <a:ea typeface="DejaVu Sans"/>
              </a:rPr>
              <a:t>By standardizing</a:t>
            </a:r>
            <a:endParaRPr b="0" lang="en-US" sz="1800" spc="-1" strike="noStrike">
              <a:solidFill>
                <a:srgbClr val="000000"/>
              </a:solidFill>
              <a:uFill>
                <a:solidFill>
                  <a:srgbClr val="ffffff"/>
                </a:solidFill>
              </a:uFill>
              <a:latin typeface="Arial"/>
            </a:endParaRPr>
          </a:p>
          <a:p>
            <a:pPr algn="ctr">
              <a:lnSpc>
                <a:spcPct val="100000"/>
              </a:lnSpc>
            </a:pPr>
            <a:r>
              <a:rPr b="0" lang="en-US" sz="1800" spc="-1" strike="noStrike">
                <a:solidFill>
                  <a:srgbClr val="000000"/>
                </a:solidFill>
                <a:uFill>
                  <a:solidFill>
                    <a:srgbClr val="ffffff"/>
                  </a:solidFill>
                </a:uFill>
                <a:latin typeface="Arial"/>
                <a:ea typeface="DejaVu Sans"/>
              </a:rPr>
              <a:t>DNS/DHCP by containerization for all deployments of Open vSwitch we have better control of the deployment and also only need to point customer environment to the containerized DNS/DHCP</a:t>
            </a: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OpenvSwitch Containerized DNS/DHCP </a:t>
            </a:r>
            <a:endParaRPr b="0" lang="en-US" sz="1800" spc="-1" strike="noStrike">
              <a:solidFill>
                <a:srgbClr val="000000"/>
              </a:solidFill>
              <a:uFill>
                <a:solidFill>
                  <a:srgbClr val="ffffff"/>
                </a:solidFill>
              </a:uFill>
              <a:latin typeface="Arial"/>
            </a:endParaRPr>
          </a:p>
        </p:txBody>
      </p:sp>
      <p:sp>
        <p:nvSpPr>
          <p:cNvPr id="153" name="CustomShape 2"/>
          <p:cNvSpPr/>
          <p:nvPr/>
        </p:nvSpPr>
        <p:spPr>
          <a:xfrm>
            <a:off x="457200" y="962640"/>
            <a:ext cx="8225280" cy="3627720"/>
          </a:xfrm>
          <a:prstGeom prst="rect">
            <a:avLst/>
          </a:prstGeom>
          <a:noFill/>
          <a:ln>
            <a:noFill/>
          </a:ln>
        </p:spPr>
        <p:style>
          <a:lnRef idx="0"/>
          <a:fillRef idx="0"/>
          <a:effectRef idx="0"/>
          <a:fontRef idx="minor"/>
        </p:style>
      </p:sp>
      <p:sp>
        <p:nvSpPr>
          <p:cNvPr id="154" name="CustomShape 3"/>
          <p:cNvSpPr/>
          <p:nvPr/>
        </p:nvSpPr>
        <p:spPr>
          <a:xfrm>
            <a:off x="4042800" y="828720"/>
            <a:ext cx="3655080" cy="3655080"/>
          </a:xfrm>
          <a:prstGeom prst="triangl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sp>
      <p:sp>
        <p:nvSpPr>
          <p:cNvPr id="155" name="CustomShape 4"/>
          <p:cNvSpPr/>
          <p:nvPr/>
        </p:nvSpPr>
        <p:spPr>
          <a:xfrm>
            <a:off x="5871600" y="1196280"/>
            <a:ext cx="2374920" cy="863280"/>
          </a:xfrm>
          <a:prstGeom prst="roundRect">
            <a:avLst>
              <a:gd name="adj" fmla="val 16667"/>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118440" rIns="76320" tIns="118440" bIns="118800" anchor="ctr"/>
          <a:p>
            <a:pPr algn="ctr">
              <a:lnSpc>
                <a:spcPct val="90000"/>
              </a:lnSpc>
              <a:spcAft>
                <a:spcPts val="700"/>
              </a:spcAft>
            </a:pPr>
            <a:r>
              <a:rPr b="0" lang="en-US" sz="2000" spc="-1" strike="noStrike">
                <a:solidFill>
                  <a:srgbClr val="000000"/>
                </a:solidFill>
                <a:uFill>
                  <a:solidFill>
                    <a:srgbClr val="ffffff"/>
                  </a:solidFill>
                </a:uFill>
                <a:latin typeface="Arial"/>
                <a:ea typeface="DejaVu Sans"/>
              </a:rPr>
              <a:t>NetworkManager</a:t>
            </a:r>
            <a:endParaRPr b="0" lang="en-US" sz="1800" spc="-1" strike="noStrike">
              <a:solidFill>
                <a:srgbClr val="000000"/>
              </a:solidFill>
              <a:uFill>
                <a:solidFill>
                  <a:srgbClr val="ffffff"/>
                </a:solidFill>
              </a:uFill>
              <a:latin typeface="Arial"/>
            </a:endParaRPr>
          </a:p>
        </p:txBody>
      </p:sp>
      <p:sp>
        <p:nvSpPr>
          <p:cNvPr id="156" name="CustomShape 5"/>
          <p:cNvSpPr/>
          <p:nvPr/>
        </p:nvSpPr>
        <p:spPr>
          <a:xfrm>
            <a:off x="5871600" y="2170440"/>
            <a:ext cx="2374920" cy="863280"/>
          </a:xfrm>
          <a:prstGeom prst="roundRect">
            <a:avLst>
              <a:gd name="adj" fmla="val 16667"/>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118440" rIns="76320" tIns="118440" bIns="118800" anchor="ctr"/>
          <a:p>
            <a:pPr algn="ctr">
              <a:lnSpc>
                <a:spcPct val="90000"/>
              </a:lnSpc>
              <a:spcAft>
                <a:spcPts val="700"/>
              </a:spcAft>
            </a:pPr>
            <a:r>
              <a:rPr b="0" lang="en-US" sz="2000" spc="-1" strike="noStrike">
                <a:solidFill>
                  <a:srgbClr val="000000"/>
                </a:solidFill>
                <a:uFill>
                  <a:solidFill>
                    <a:srgbClr val="ffffff"/>
                  </a:solidFill>
                </a:uFill>
                <a:latin typeface="Arial"/>
                <a:ea typeface="DejaVu Sans"/>
              </a:rPr>
              <a:t>systemd-resolved</a:t>
            </a:r>
            <a:endParaRPr b="0" lang="en-US" sz="1800" spc="-1" strike="noStrike">
              <a:solidFill>
                <a:srgbClr val="000000"/>
              </a:solidFill>
              <a:uFill>
                <a:solidFill>
                  <a:srgbClr val="ffffff"/>
                </a:solidFill>
              </a:uFill>
              <a:latin typeface="Arial"/>
            </a:endParaRPr>
          </a:p>
        </p:txBody>
      </p:sp>
      <p:sp>
        <p:nvSpPr>
          <p:cNvPr id="157" name="CustomShape 6"/>
          <p:cNvSpPr/>
          <p:nvPr/>
        </p:nvSpPr>
        <p:spPr>
          <a:xfrm>
            <a:off x="5871600" y="3144600"/>
            <a:ext cx="2374920" cy="863280"/>
          </a:xfrm>
          <a:prstGeom prst="roundRect">
            <a:avLst>
              <a:gd name="adj" fmla="val 16667"/>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118440" rIns="76320" tIns="118440" bIns="118800" anchor="ctr"/>
          <a:p>
            <a:pPr algn="ctr">
              <a:lnSpc>
                <a:spcPct val="90000"/>
              </a:lnSpc>
              <a:spcAft>
                <a:spcPts val="700"/>
              </a:spcAft>
            </a:pPr>
            <a:r>
              <a:rPr b="0" lang="en-US" sz="2000" spc="-1" strike="noStrike">
                <a:solidFill>
                  <a:srgbClr val="000000"/>
                </a:solidFill>
                <a:uFill>
                  <a:solidFill>
                    <a:srgbClr val="ffffff"/>
                  </a:solidFill>
                </a:uFill>
                <a:latin typeface="Arial"/>
                <a:ea typeface="DejaVu Sans"/>
              </a:rPr>
              <a:t>dnsmasq</a:t>
            </a:r>
            <a:endParaRPr b="0" lang="en-US" sz="1800" spc="-1" strike="noStrike">
              <a:solidFill>
                <a:srgbClr val="000000"/>
              </a:solidFill>
              <a:uFill>
                <a:solidFill>
                  <a:srgbClr val="ffffff"/>
                </a:solidFill>
              </a:uFill>
              <a:latin typeface="Arial"/>
            </a:endParaRPr>
          </a:p>
        </p:txBody>
      </p:sp>
      <p:sp>
        <p:nvSpPr>
          <p:cNvPr id="158" name="CustomShape 7"/>
          <p:cNvSpPr/>
          <p:nvPr/>
        </p:nvSpPr>
        <p:spPr>
          <a:xfrm>
            <a:off x="524160" y="1162080"/>
            <a:ext cx="5062680" cy="9126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Arial"/>
                <a:ea typeface="DejaVu Sans"/>
              </a:rPr>
              <a:t>NetworkManager</a:t>
            </a:r>
            <a:r>
              <a:rPr b="0" lang="en-US" sz="1800" spc="-1" strike="noStrike">
                <a:solidFill>
                  <a:srgbClr val="000000"/>
                </a:solidFill>
                <a:uFill>
                  <a:solidFill>
                    <a:srgbClr val="ffffff"/>
                  </a:solidFill>
                </a:uFill>
                <a:latin typeface="Arial"/>
                <a:ea typeface="DejaVu Sans"/>
              </a:rPr>
              <a:t> on desktops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Add "dns=dnsmasq" in NetworkManager.conf</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59" name="CustomShape 8"/>
          <p:cNvSpPr/>
          <p:nvPr/>
        </p:nvSpPr>
        <p:spPr>
          <a:xfrm>
            <a:off x="552600" y="1962360"/>
            <a:ext cx="4285800" cy="6382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Arial"/>
                <a:ea typeface="DejaVu Sans"/>
              </a:rPr>
              <a:t>Systemd-resolved</a:t>
            </a:r>
            <a:r>
              <a:rPr b="0" lang="en-US" sz="1800" spc="-1" strike="noStrike">
                <a:solidFill>
                  <a:srgbClr val="000000"/>
                </a:solidFill>
                <a:uFill>
                  <a:solidFill>
                    <a:srgbClr val="ffffff"/>
                  </a:solidFill>
                </a:uFill>
                <a:latin typeface="Arial"/>
                <a:ea typeface="DejaVu Sans"/>
              </a:rPr>
              <a:t> on server editions.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Add "</a:t>
            </a:r>
            <a:r>
              <a:rPr b="1" lang="en-US" sz="1600" spc="-1" strike="noStrike">
                <a:solidFill>
                  <a:srgbClr val="000000"/>
                </a:solidFill>
                <a:uFill>
                  <a:solidFill>
                    <a:srgbClr val="ffffff"/>
                  </a:solidFill>
                </a:uFill>
                <a:latin typeface="Arial"/>
                <a:ea typeface="DejaVu Sans"/>
              </a:rPr>
              <a:t>DNS=&lt;ip of DNS container on sw1&gt; </a:t>
            </a:r>
            <a:r>
              <a:rPr b="0" lang="en-US" sz="1600" spc="-1" strike="noStrike">
                <a:solidFill>
                  <a:srgbClr val="000000"/>
                </a:solidFill>
                <a:uFill>
                  <a:solidFill>
                    <a:srgbClr val="ffffff"/>
                  </a:solidFill>
                </a:uFill>
                <a:latin typeface="Arial"/>
                <a:ea typeface="DejaVu Sans"/>
              </a:rPr>
              <a:t>in /etc/systemd/resolved.conf</a:t>
            </a:r>
            <a:endParaRPr b="0" lang="en-US" sz="1800" spc="-1" strike="noStrike">
              <a:solidFill>
                <a:srgbClr val="000000"/>
              </a:solidFill>
              <a:uFill>
                <a:solidFill>
                  <a:srgbClr val="ffffff"/>
                </a:solidFill>
              </a:uFill>
              <a:latin typeface="Arial"/>
            </a:endParaRPr>
          </a:p>
        </p:txBody>
      </p:sp>
      <p:sp>
        <p:nvSpPr>
          <p:cNvPr id="160" name="CustomShape 9"/>
          <p:cNvSpPr/>
          <p:nvPr/>
        </p:nvSpPr>
        <p:spPr>
          <a:xfrm>
            <a:off x="552600" y="2967840"/>
            <a:ext cx="2714760" cy="6382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Arial"/>
                <a:ea typeface="DejaVu Sans"/>
              </a:rPr>
              <a:t>dnsmasq</a:t>
            </a:r>
            <a:r>
              <a:rPr b="0" lang="en-US" sz="1800" spc="-1" strike="noStrike">
                <a:solidFill>
                  <a:srgbClr val="000000"/>
                </a:solidFill>
                <a:uFill>
                  <a:solidFill>
                    <a:srgbClr val="ffffff"/>
                  </a:solidFill>
                </a:uFill>
                <a:latin typeface="Arial"/>
                <a:ea typeface="DejaVu Sans"/>
              </a:rPr>
              <a:t> used by LXC lxcbr0 default bridge. </a:t>
            </a:r>
            <a:endParaRPr b="0" lang="en-US" sz="1800" spc="-1" strike="noStrike">
              <a:solidFill>
                <a:srgbClr val="000000"/>
              </a:solidFill>
              <a:uFill>
                <a:solidFill>
                  <a:srgbClr val="ffffff"/>
                </a:solidFill>
              </a:uFill>
              <a:latin typeface="Arial"/>
            </a:endParaRPr>
          </a:p>
        </p:txBody>
      </p:sp>
      <p:sp>
        <p:nvSpPr>
          <p:cNvPr id="161" name="CustomShape 10"/>
          <p:cNvSpPr/>
          <p:nvPr/>
        </p:nvSpPr>
        <p:spPr>
          <a:xfrm>
            <a:off x="552600" y="3809880"/>
            <a:ext cx="3447360" cy="6382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uFill>
                  <a:solidFill>
                    <a:srgbClr val="ffffff"/>
                  </a:solidFill>
                </a:uFill>
                <a:latin typeface="Arial"/>
                <a:ea typeface="DejaVu Sans"/>
              </a:rPr>
              <a:t>Open vSwitch sw1</a:t>
            </a:r>
            <a:r>
              <a:rPr b="0" lang="en-US" sz="1800" spc="-1" strike="noStrike">
                <a:solidFill>
                  <a:srgbClr val="000000"/>
                </a:solidFill>
                <a:uFill>
                  <a:solidFill>
                    <a:srgbClr val="ffffff"/>
                  </a:solidFill>
                </a:uFill>
                <a:latin typeface="Arial"/>
                <a:ea typeface="DejaVu Sans"/>
              </a:rPr>
              <a:t> detects and helps with DNS setup</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OpenvSwitch DNS DHCP Implementations </a:t>
            </a:r>
            <a:endParaRPr b="0" lang="en-US" sz="1800" spc="-1" strike="noStrike">
              <a:solidFill>
                <a:srgbClr val="000000"/>
              </a:solidFill>
              <a:uFill>
                <a:solidFill>
                  <a:srgbClr val="ffffff"/>
                </a:solidFill>
              </a:uFill>
              <a:latin typeface="Arial"/>
            </a:endParaRPr>
          </a:p>
        </p:txBody>
      </p:sp>
      <p:sp>
        <p:nvSpPr>
          <p:cNvPr id="163" name="CustomShape 2"/>
          <p:cNvSpPr/>
          <p:nvPr/>
        </p:nvSpPr>
        <p:spPr>
          <a:xfrm>
            <a:off x="457200" y="962640"/>
            <a:ext cx="8225280" cy="3627720"/>
          </a:xfrm>
          <a:prstGeom prst="rect">
            <a:avLst/>
          </a:prstGeom>
          <a:noFill/>
          <a:ln>
            <a:noFill/>
          </a:ln>
        </p:spPr>
        <p:style>
          <a:lnRef idx="0"/>
          <a:fillRef idx="0"/>
          <a:effectRef idx="0"/>
          <a:fontRef idx="minor"/>
        </p:style>
      </p:sp>
      <p:sp>
        <p:nvSpPr>
          <p:cNvPr id="164"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65" name="CustomShape 4"/>
          <p:cNvSpPr/>
          <p:nvPr/>
        </p:nvSpPr>
        <p:spPr>
          <a:xfrm>
            <a:off x="548640" y="822960"/>
            <a:ext cx="2258280" cy="594000"/>
          </a:xfrm>
          <a:prstGeom prst="rect">
            <a:avLst/>
          </a:prstGeom>
          <a:noFill/>
          <a:ln>
            <a:noFill/>
          </a:ln>
        </p:spPr>
        <p:style>
          <a:lnRef idx="0"/>
          <a:fillRef idx="0"/>
          <a:effectRef idx="0"/>
          <a:fontRef idx="minor"/>
        </p:style>
        <p:txBody>
          <a:bodyPr lIns="90000" rIns="90000" tIns="45000" bIns="45000"/>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NetworkManager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66" name="CustomShape 5"/>
          <p:cNvSpPr/>
          <p:nvPr/>
        </p:nvSpPr>
        <p:spPr>
          <a:xfrm>
            <a:off x="640080" y="1419480"/>
            <a:ext cx="9111960" cy="28717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root@athens:# cat /etc/NetworkManager/NetworkManager.conf</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[main]</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plugins=ifupdown,keyfile</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dns=dnsmasq</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[ifupdown]</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managed=false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[device]</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wifi.scan-rand-mac-address=no</a:t>
            </a: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OpenvSwitch DNS DHCP Implementations </a:t>
            </a:r>
            <a:endParaRPr b="0" lang="en-US" sz="1800" spc="-1" strike="noStrike">
              <a:solidFill>
                <a:srgbClr val="000000"/>
              </a:solidFill>
              <a:uFill>
                <a:solidFill>
                  <a:srgbClr val="ffffff"/>
                </a:solidFill>
              </a:uFill>
              <a:latin typeface="Arial"/>
            </a:endParaRPr>
          </a:p>
        </p:txBody>
      </p:sp>
      <p:sp>
        <p:nvSpPr>
          <p:cNvPr id="168" name="CustomShape 2"/>
          <p:cNvSpPr/>
          <p:nvPr/>
        </p:nvSpPr>
        <p:spPr>
          <a:xfrm>
            <a:off x="457200" y="962640"/>
            <a:ext cx="8225280" cy="3627720"/>
          </a:xfrm>
          <a:prstGeom prst="rect">
            <a:avLst/>
          </a:prstGeom>
          <a:noFill/>
          <a:ln>
            <a:noFill/>
          </a:ln>
        </p:spPr>
        <p:style>
          <a:lnRef idx="0"/>
          <a:fillRef idx="0"/>
          <a:effectRef idx="0"/>
          <a:fontRef idx="minor"/>
        </p:style>
      </p:sp>
      <p:sp>
        <p:nvSpPr>
          <p:cNvPr id="169"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70" name="CustomShape 4"/>
          <p:cNvSpPr/>
          <p:nvPr/>
        </p:nvSpPr>
        <p:spPr>
          <a:xfrm>
            <a:off x="548640" y="822960"/>
            <a:ext cx="7396920" cy="1100160"/>
          </a:xfrm>
          <a:prstGeom prst="rect">
            <a:avLst/>
          </a:prstGeom>
          <a:noFill/>
          <a:ln>
            <a:noFill/>
          </a:ln>
        </p:spPr>
        <p:style>
          <a:lnRef idx="0"/>
          <a:fillRef idx="0"/>
          <a:effectRef idx="0"/>
          <a:fontRef idx="minor"/>
        </p:style>
        <p:txBody>
          <a:bodyPr lIns="90000" rIns="90000" tIns="45000" bIns="45000"/>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NetworkManager</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The “server” parameter is well-suited to container networks over OVS</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Used with the </a:t>
            </a:r>
            <a:r>
              <a:rPr b="1" lang="en-US" sz="1800" spc="-1" strike="noStrike">
                <a:solidFill>
                  <a:srgbClr val="000000"/>
                </a:solidFill>
                <a:uFill>
                  <a:solidFill>
                    <a:srgbClr val="ffffff"/>
                  </a:solidFill>
                </a:uFill>
                <a:latin typeface="Arial"/>
                <a:ea typeface="DejaVu Sans"/>
              </a:rPr>
              <a:t>dns=dnsmasq</a:t>
            </a:r>
            <a:r>
              <a:rPr b="0" lang="en-US" sz="1800" spc="-1" strike="noStrike">
                <a:solidFill>
                  <a:srgbClr val="000000"/>
                </a:solidFill>
                <a:uFill>
                  <a:solidFill>
                    <a:srgbClr val="ffffff"/>
                  </a:solidFill>
                </a:uFill>
                <a:latin typeface="Arial"/>
                <a:ea typeface="DejaVu Sans"/>
              </a:rPr>
              <a:t> add-on to NetworkManager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71" name="CustomShape 5"/>
          <p:cNvSpPr/>
          <p:nvPr/>
        </p:nvSpPr>
        <p:spPr>
          <a:xfrm>
            <a:off x="301680" y="1925640"/>
            <a:ext cx="8630640" cy="18597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root@athens:/etc/network/openvswitch# cat /etc/NetworkManager/dnsmasq.d/local</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server=/urdomain1.com/10.207.39.2</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server=/39.207.10.in-addr.arpa/10.207.39.2</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server=/urdomain2.com/10.207.29.2</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server=/29.207.10.in-addr.arpa/10.207.29.2</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server=/gns1.urdomain1.com/10.207.39.3</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A good way to handle large numbers of container networks over OvS.</a:t>
            </a:r>
            <a:endParaRPr b="0" lang="en-US"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OpenvSwitch DNS DHCP Implementations </a:t>
            </a:r>
            <a:endParaRPr b="0" lang="en-US" sz="1800" spc="-1" strike="noStrike">
              <a:solidFill>
                <a:srgbClr val="000000"/>
              </a:solidFill>
              <a:uFill>
                <a:solidFill>
                  <a:srgbClr val="ffffff"/>
                </a:solidFill>
              </a:uFill>
              <a:latin typeface="Arial"/>
            </a:endParaRPr>
          </a:p>
        </p:txBody>
      </p:sp>
      <p:sp>
        <p:nvSpPr>
          <p:cNvPr id="173" name="CustomShape 2"/>
          <p:cNvSpPr/>
          <p:nvPr/>
        </p:nvSpPr>
        <p:spPr>
          <a:xfrm>
            <a:off x="457200" y="1047600"/>
            <a:ext cx="8225280" cy="3627720"/>
          </a:xfrm>
          <a:prstGeom prst="rect">
            <a:avLst/>
          </a:prstGeom>
          <a:noFill/>
          <a:ln>
            <a:noFill/>
          </a:ln>
        </p:spPr>
        <p:style>
          <a:lnRef idx="0"/>
          <a:fillRef idx="0"/>
          <a:effectRef idx="0"/>
          <a:fontRef idx="minor"/>
        </p:style>
      </p:sp>
      <p:sp>
        <p:nvSpPr>
          <p:cNvPr id="174"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75" name="CustomShape 4"/>
          <p:cNvSpPr/>
          <p:nvPr/>
        </p:nvSpPr>
        <p:spPr>
          <a:xfrm>
            <a:off x="548640" y="822960"/>
            <a:ext cx="7396920" cy="1353240"/>
          </a:xfrm>
          <a:prstGeom prst="rect">
            <a:avLst/>
          </a:prstGeom>
          <a:noFill/>
          <a:ln>
            <a:noFill/>
          </a:ln>
        </p:spPr>
        <p:style>
          <a:lnRef idx="0"/>
          <a:fillRef idx="0"/>
          <a:effectRef idx="0"/>
          <a:fontRef idx="minor"/>
        </p:style>
        <p:txBody>
          <a:bodyPr lIns="90000" rIns="90000" tIns="45000" bIns="45000"/>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NetworkManager</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The “server” parameter is well-suited to container networks over OVS</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Used with the dns=dnsmasq add-on to NetworkManager</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Explicit support of OpenvSwitch is in but not yet out in linux distros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76" name="CustomShape 5"/>
          <p:cNvSpPr/>
          <p:nvPr/>
        </p:nvSpPr>
        <p:spPr>
          <a:xfrm>
            <a:off x="457200" y="2194560"/>
            <a:ext cx="8540280" cy="28717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Highlights of latest NetworkManager 1.10 include </a:t>
            </a:r>
            <a:r>
              <a:rPr b="1" lang="en-US" sz="1800" spc="-1" strike="noStrike">
                <a:solidFill>
                  <a:srgbClr val="000000"/>
                </a:solidFill>
                <a:uFill>
                  <a:solidFill>
                    <a:srgbClr val="ffffff"/>
                  </a:solidFill>
                </a:uFill>
                <a:latin typeface="Arial"/>
                <a:ea typeface="DejaVu Sans"/>
              </a:rPr>
              <a:t>OpenvSwitch support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OpenvSwitch DNS DHCP Implementations </a:t>
            </a:r>
            <a:endParaRPr b="0" lang="en-US" sz="1800" spc="-1" strike="noStrike">
              <a:solidFill>
                <a:srgbClr val="000000"/>
              </a:solidFill>
              <a:uFill>
                <a:solidFill>
                  <a:srgbClr val="ffffff"/>
                </a:solidFill>
              </a:uFill>
              <a:latin typeface="Arial"/>
            </a:endParaRPr>
          </a:p>
        </p:txBody>
      </p:sp>
      <p:sp>
        <p:nvSpPr>
          <p:cNvPr id="178" name="CustomShape 2"/>
          <p:cNvSpPr/>
          <p:nvPr/>
        </p:nvSpPr>
        <p:spPr>
          <a:xfrm>
            <a:off x="457200" y="962640"/>
            <a:ext cx="8225280" cy="3627720"/>
          </a:xfrm>
          <a:prstGeom prst="rect">
            <a:avLst/>
          </a:prstGeom>
          <a:noFill/>
          <a:ln>
            <a:noFill/>
          </a:ln>
        </p:spPr>
        <p:style>
          <a:lnRef idx="0"/>
          <a:fillRef idx="0"/>
          <a:effectRef idx="0"/>
          <a:fontRef idx="minor"/>
        </p:style>
      </p:sp>
      <p:sp>
        <p:nvSpPr>
          <p:cNvPr id="179"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80" name="CustomShape 4"/>
          <p:cNvSpPr/>
          <p:nvPr/>
        </p:nvSpPr>
        <p:spPr>
          <a:xfrm>
            <a:off x="548640" y="822960"/>
            <a:ext cx="7087680" cy="1100160"/>
          </a:xfrm>
          <a:prstGeom prst="rect">
            <a:avLst/>
          </a:prstGeom>
          <a:noFill/>
          <a:ln>
            <a:noFill/>
          </a:ln>
        </p:spPr>
        <p:style>
          <a:lnRef idx="0"/>
          <a:fillRef idx="0"/>
          <a:effectRef idx="0"/>
          <a:fontRef idx="minor"/>
        </p:style>
        <p:txBody>
          <a:bodyPr lIns="90000" rIns="90000" tIns="45000" bIns="45000"/>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Systemd-Resolved</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Gaining widespread deployment, reception by community is mixed</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For containers over OVS it’s actually well-suited.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81" name="CustomShape 5"/>
          <p:cNvSpPr/>
          <p:nvPr/>
        </p:nvSpPr>
        <p:spPr>
          <a:xfrm>
            <a:off x="822960" y="1920240"/>
            <a:ext cx="6816600" cy="261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[Resolve]</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DNS=10.207.39.2 10.207.29.2</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#FallbackDNS=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#Domains=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#LLMNR=yes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#MulticastDNS=yes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#DNSSEC=no</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#Cache=yes</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#DNSStubListener=udp</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root@athens:/etc/network/openvswitch#</a:t>
            </a:r>
            <a:endParaRPr b="0" lang="en-U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OpenvSwitch GRE endpoints VM-DHCP setups </a:t>
            </a:r>
            <a:endParaRPr b="0" lang="en-US" sz="1800" spc="-1" strike="noStrike">
              <a:solidFill>
                <a:srgbClr val="000000"/>
              </a:solidFill>
              <a:uFill>
                <a:solidFill>
                  <a:srgbClr val="ffffff"/>
                </a:solidFill>
              </a:uFill>
              <a:latin typeface="Arial"/>
            </a:endParaRPr>
          </a:p>
        </p:txBody>
      </p:sp>
      <p:sp>
        <p:nvSpPr>
          <p:cNvPr id="183" name="CustomShape 2"/>
          <p:cNvSpPr/>
          <p:nvPr/>
        </p:nvSpPr>
        <p:spPr>
          <a:xfrm>
            <a:off x="457200" y="962640"/>
            <a:ext cx="8225280" cy="3627720"/>
          </a:xfrm>
          <a:prstGeom prst="rect">
            <a:avLst/>
          </a:prstGeom>
          <a:noFill/>
          <a:ln>
            <a:noFill/>
          </a:ln>
        </p:spPr>
        <p:style>
          <a:lnRef idx="0"/>
          <a:fillRef idx="0"/>
          <a:effectRef idx="0"/>
          <a:fontRef idx="minor"/>
        </p:style>
      </p:sp>
      <p:sp>
        <p:nvSpPr>
          <p:cNvPr id="184"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85" name="CustomShape 4"/>
          <p:cNvSpPr/>
          <p:nvPr/>
        </p:nvSpPr>
        <p:spPr>
          <a:xfrm>
            <a:off x="548640" y="822960"/>
            <a:ext cx="7029720" cy="1100160"/>
          </a:xfrm>
          <a:prstGeom prst="rect">
            <a:avLst/>
          </a:prstGeom>
          <a:noFill/>
          <a:ln>
            <a:noFill/>
          </a:ln>
        </p:spPr>
        <p:style>
          <a:lnRef idx="0"/>
          <a:fillRef idx="0"/>
          <a:effectRef idx="0"/>
          <a:fontRef idx="minor"/>
        </p:style>
        <p:txBody>
          <a:bodyPr lIns="90000" rIns="90000" tIns="45000" bIns="45000"/>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Problem with VM snapshots they sometimes have DHCP “IP drift”</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When using GRE tunnels to connect containers on OVS networks</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If endpoints drift they must be reset somehow</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sp>
        <p:nvSpPr>
          <p:cNvPr id="186" name="CustomShape 5"/>
          <p:cNvSpPr/>
          <p:nvPr/>
        </p:nvSpPr>
        <p:spPr>
          <a:xfrm>
            <a:off x="822960" y="1920240"/>
            <a:ext cx="6816600" cy="26190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When snapshots are restored IP addresses sometimes drift after awhile, breaking GRE endpoint.  What is needed is some kind of daemon (?) or dynamic rebuild of the GRE port, but the problem is how to reset on the good end from the broken end. </a:t>
            </a:r>
            <a:endParaRPr b="0" lang="en-US"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OvS: Sending all switch traffic over 1 GRE tunnel </a:t>
            </a:r>
            <a:endParaRPr b="0" lang="en-US" sz="1800" spc="-1" strike="noStrike">
              <a:solidFill>
                <a:srgbClr val="000000"/>
              </a:solidFill>
              <a:uFill>
                <a:solidFill>
                  <a:srgbClr val="ffffff"/>
                </a:solidFill>
              </a:uFill>
              <a:latin typeface="Arial"/>
            </a:endParaRPr>
          </a:p>
        </p:txBody>
      </p:sp>
      <p:sp>
        <p:nvSpPr>
          <p:cNvPr id="188" name="CustomShape 2"/>
          <p:cNvSpPr/>
          <p:nvPr/>
        </p:nvSpPr>
        <p:spPr>
          <a:xfrm>
            <a:off x="457200" y="962640"/>
            <a:ext cx="8225280" cy="3627720"/>
          </a:xfrm>
          <a:prstGeom prst="rect">
            <a:avLst/>
          </a:prstGeom>
          <a:noFill/>
          <a:ln>
            <a:noFill/>
          </a:ln>
        </p:spPr>
        <p:style>
          <a:lnRef idx="0"/>
          <a:fillRef idx="0"/>
          <a:effectRef idx="0"/>
          <a:fontRef idx="minor"/>
        </p:style>
      </p:sp>
      <p:sp>
        <p:nvSpPr>
          <p:cNvPr id="189"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90" name="CustomShape 4"/>
          <p:cNvSpPr/>
          <p:nvPr/>
        </p:nvSpPr>
        <p:spPr>
          <a:xfrm>
            <a:off x="822960" y="1920240"/>
            <a:ext cx="6816600" cy="26190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91" name="CustomShape 5"/>
          <p:cNvSpPr/>
          <p:nvPr/>
        </p:nvSpPr>
        <p:spPr>
          <a:xfrm>
            <a:off x="171360" y="1072800"/>
            <a:ext cx="4489920" cy="33807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Bridge "sw1"  10.207.39.4</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Port "s1"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tag: 11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Interface "s1"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type: </a:t>
            </a:r>
            <a:r>
              <a:rPr b="1" lang="en-US" sz="1800" spc="-1" strike="noStrike">
                <a:solidFill>
                  <a:srgbClr val="000000"/>
                </a:solidFill>
                <a:uFill>
                  <a:solidFill>
                    <a:srgbClr val="ffffff"/>
                  </a:solidFill>
                </a:uFill>
                <a:latin typeface="Arial"/>
                <a:ea typeface="DejaVu Sans"/>
              </a:rPr>
              <a:t>patch</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options: {peer="a1"}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Bridge "sx1"  10.207.29.4</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Port "a1"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tag: 11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Interface "a1"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type: </a:t>
            </a:r>
            <a:r>
              <a:rPr b="1" lang="en-US" sz="1800" spc="-1" strike="noStrike">
                <a:solidFill>
                  <a:srgbClr val="000000"/>
                </a:solidFill>
                <a:uFill>
                  <a:solidFill>
                    <a:srgbClr val="ffffff"/>
                  </a:solidFill>
                </a:uFill>
                <a:latin typeface="Arial"/>
                <a:ea typeface="DejaVu Sans"/>
              </a:rPr>
              <a:t>patch</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options: {peer="s1"}</a:t>
            </a:r>
            <a:endParaRPr b="0" lang="en-US" sz="1800" spc="-1" strike="noStrike">
              <a:solidFill>
                <a:srgbClr val="000000"/>
              </a:solidFill>
              <a:uFill>
                <a:solidFill>
                  <a:srgbClr val="ffffff"/>
                </a:solidFill>
              </a:uFill>
              <a:latin typeface="Arial"/>
            </a:endParaRPr>
          </a:p>
        </p:txBody>
      </p:sp>
      <p:sp>
        <p:nvSpPr>
          <p:cNvPr id="192" name="CustomShape 6"/>
          <p:cNvSpPr/>
          <p:nvPr/>
        </p:nvSpPr>
        <p:spPr>
          <a:xfrm>
            <a:off x="5120640" y="1097280"/>
            <a:ext cx="3472560" cy="33811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Bridge "sw1"  10.207.39.1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Port "s1"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tag: 11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Interface "s1"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type: </a:t>
            </a:r>
            <a:r>
              <a:rPr b="1" lang="en-US" sz="1800" spc="-1" strike="noStrike">
                <a:solidFill>
                  <a:srgbClr val="000000"/>
                </a:solidFill>
                <a:uFill>
                  <a:solidFill>
                    <a:srgbClr val="ffffff"/>
                  </a:solidFill>
                </a:uFill>
                <a:latin typeface="Arial"/>
                <a:ea typeface="DejaVu Sans"/>
              </a:rPr>
              <a:t>patch</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options: {peer="a1"}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Bridge "sx1"  10.207.29.1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Port "a1"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tag: 11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Interface "a1"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type: </a:t>
            </a:r>
            <a:r>
              <a:rPr b="1" lang="en-US" sz="1800" spc="-1" strike="noStrike">
                <a:solidFill>
                  <a:srgbClr val="000000"/>
                </a:solidFill>
                <a:uFill>
                  <a:solidFill>
                    <a:srgbClr val="ffffff"/>
                  </a:solidFill>
                </a:uFill>
                <a:latin typeface="Arial"/>
                <a:ea typeface="DejaVu Sans"/>
              </a:rPr>
              <a:t>patch</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                </a:t>
            </a:r>
            <a:r>
              <a:rPr b="0" lang="en-US" sz="1800" spc="-1" strike="noStrike">
                <a:solidFill>
                  <a:srgbClr val="000000"/>
                </a:solidFill>
                <a:uFill>
                  <a:solidFill>
                    <a:srgbClr val="ffffff"/>
                  </a:solidFill>
                </a:uFill>
                <a:latin typeface="Arial"/>
                <a:ea typeface="DejaVu Sans"/>
              </a:rPr>
              <a:t>options: {peer="s1"}</a:t>
            </a:r>
            <a:endParaRPr b="0" lang="en-US" sz="1800" spc="-1" strike="noStrike">
              <a:solidFill>
                <a:srgbClr val="000000"/>
              </a:solidFill>
              <a:uFill>
                <a:solidFill>
                  <a:srgbClr val="ffffff"/>
                </a:solidFill>
              </a:uFill>
              <a:latin typeface="Arial"/>
            </a:endParaRPr>
          </a:p>
        </p:txBody>
      </p:sp>
      <p:sp>
        <p:nvSpPr>
          <p:cNvPr id="193" name="CustomShape 7"/>
          <p:cNvSpPr/>
          <p:nvPr/>
        </p:nvSpPr>
        <p:spPr>
          <a:xfrm>
            <a:off x="3291840" y="1165320"/>
            <a:ext cx="1643760" cy="272160"/>
          </a:xfrm>
          <a:custGeom>
            <a:avLst/>
            <a:gdLst/>
            <a:ahLst/>
            <a:rect l="l" t="t" r="r" b="b"/>
            <a:pathLst>
              <a:path w="4574" h="764">
                <a:moveTo>
                  <a:pt x="0" y="381"/>
                </a:moveTo>
                <a:lnTo>
                  <a:pt x="910" y="0"/>
                </a:lnTo>
                <a:lnTo>
                  <a:pt x="910" y="190"/>
                </a:lnTo>
                <a:lnTo>
                  <a:pt x="3662" y="190"/>
                </a:lnTo>
                <a:lnTo>
                  <a:pt x="3662" y="0"/>
                </a:lnTo>
                <a:lnTo>
                  <a:pt x="4573" y="381"/>
                </a:lnTo>
                <a:lnTo>
                  <a:pt x="3662" y="763"/>
                </a:lnTo>
                <a:lnTo>
                  <a:pt x="3662" y="572"/>
                </a:lnTo>
                <a:lnTo>
                  <a:pt x="910" y="572"/>
                </a:lnTo>
                <a:lnTo>
                  <a:pt x="910" y="763"/>
                </a:lnTo>
                <a:lnTo>
                  <a:pt x="0" y="381"/>
                </a:lnTo>
              </a:path>
            </a:pathLst>
          </a:custGeom>
          <a:solidFill>
            <a:srgbClr val="729fcf"/>
          </a:solidFill>
          <a:ln>
            <a:solidFill>
              <a:srgbClr val="3465a4"/>
            </a:solidFill>
          </a:ln>
        </p:spPr>
        <p:style>
          <a:lnRef idx="0"/>
          <a:fillRef idx="0"/>
          <a:effectRef idx="0"/>
          <a:fontRef idx="minor"/>
        </p:style>
      </p:sp>
      <p:sp>
        <p:nvSpPr>
          <p:cNvPr id="194" name="CustomShape 8"/>
          <p:cNvSpPr/>
          <p:nvPr/>
        </p:nvSpPr>
        <p:spPr>
          <a:xfrm>
            <a:off x="3657600" y="1438200"/>
            <a:ext cx="855360" cy="532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GRE</a:t>
            </a:r>
            <a:endParaRPr b="0" lang="en-US" sz="1800" spc="-1" strike="noStrike">
              <a:solidFill>
                <a:srgbClr val="000000"/>
              </a:solidFill>
              <a:uFill>
                <a:solidFill>
                  <a:srgbClr val="ffffff"/>
                </a:solidFill>
              </a:uFill>
              <a:latin typeface="Arial"/>
            </a:endParaRPr>
          </a:p>
        </p:txBody>
      </p:sp>
      <p:sp>
        <p:nvSpPr>
          <p:cNvPr id="195" name="CustomShape 9"/>
          <p:cNvSpPr/>
          <p:nvPr/>
        </p:nvSpPr>
        <p:spPr>
          <a:xfrm>
            <a:off x="3434040" y="3200400"/>
            <a:ext cx="1867320" cy="5943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Patch ports with </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VLANs are used</a:t>
            </a:r>
            <a:endParaRPr b="0" lang="en-US"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Acknowledgements</a:t>
            </a:r>
            <a:endParaRPr b="0" lang="en-US" sz="1800" spc="-1" strike="noStrike">
              <a:solidFill>
                <a:srgbClr val="000000"/>
              </a:solidFill>
              <a:uFill>
                <a:solidFill>
                  <a:srgbClr val="ffffff"/>
                </a:solidFill>
              </a:uFill>
              <a:latin typeface="Arial"/>
            </a:endParaRPr>
          </a:p>
        </p:txBody>
      </p:sp>
      <p:sp>
        <p:nvSpPr>
          <p:cNvPr id="87" name="CustomShape 2"/>
          <p:cNvSpPr/>
          <p:nvPr/>
        </p:nvSpPr>
        <p:spPr>
          <a:xfrm>
            <a:off x="457200" y="962640"/>
            <a:ext cx="8225280" cy="3627720"/>
          </a:xfrm>
          <a:prstGeom prst="rect">
            <a:avLst/>
          </a:prstGeom>
          <a:noFill/>
          <a:ln>
            <a:noFill/>
          </a:ln>
        </p:spPr>
        <p:style>
          <a:lnRef idx="0"/>
          <a:fillRef idx="0"/>
          <a:effectRef idx="0"/>
          <a:fontRef idx="minor"/>
        </p:style>
      </p:sp>
      <p:sp>
        <p:nvSpPr>
          <p:cNvPr id="88" name="CustomShape 3"/>
          <p:cNvSpPr/>
          <p:nvPr/>
        </p:nvSpPr>
        <p:spPr>
          <a:xfrm>
            <a:off x="457200" y="822240"/>
            <a:ext cx="8412480" cy="846720"/>
          </a:xfrm>
          <a:prstGeom prst="rect">
            <a:avLst/>
          </a:prstGeom>
          <a:noFill/>
          <a:ln>
            <a:noFill/>
          </a:ln>
        </p:spPr>
        <p:style>
          <a:lnRef idx="0"/>
          <a:fillRef idx="0"/>
          <a:effectRef idx="0"/>
          <a:fontRef idx="minor"/>
        </p:style>
        <p:txBody>
          <a:bodyPr lIns="90000" rIns="90000" tIns="45000" bIns="45000"/>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OVS</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Ben Pfaff</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LXC</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Stéphane Graber</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Christian Brauner</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SCST</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Vladislav Bolkhovitin</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Bart Vanassche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AV SERVICES</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Timothy Arthur</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Ethan Hill</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89" name="Picture 88" descr=""/>
          <p:cNvPicPr/>
          <p:nvPr/>
        </p:nvPicPr>
        <p:blipFill>
          <a:blip r:embed="rId1"/>
          <a:stretch/>
        </p:blipFill>
        <p:spPr>
          <a:xfrm>
            <a:off x="4818600" y="731520"/>
            <a:ext cx="1489320" cy="912600"/>
          </a:xfrm>
          <a:prstGeom prst="rect">
            <a:avLst/>
          </a:prstGeom>
          <a:ln>
            <a:noFill/>
          </a:ln>
        </p:spPr>
      </p:pic>
      <p:pic>
        <p:nvPicPr>
          <p:cNvPr id="90" name="Picture 89" descr=""/>
          <p:cNvPicPr/>
          <p:nvPr/>
        </p:nvPicPr>
        <p:blipFill>
          <a:blip r:embed="rId2"/>
          <a:stretch/>
        </p:blipFill>
        <p:spPr>
          <a:xfrm>
            <a:off x="4846680" y="1828800"/>
            <a:ext cx="2832840" cy="639000"/>
          </a:xfrm>
          <a:prstGeom prst="rect">
            <a:avLst/>
          </a:prstGeom>
          <a:ln>
            <a:noFill/>
          </a:ln>
        </p:spPr>
      </p:pic>
      <p:pic>
        <p:nvPicPr>
          <p:cNvPr id="91" name="Picture 90" descr=""/>
          <p:cNvPicPr/>
          <p:nvPr/>
        </p:nvPicPr>
        <p:blipFill>
          <a:blip r:embed="rId3"/>
          <a:stretch/>
        </p:blipFill>
        <p:spPr>
          <a:xfrm>
            <a:off x="4847040" y="2926080"/>
            <a:ext cx="2009520" cy="546480"/>
          </a:xfrm>
          <a:prstGeom prst="rect">
            <a:avLst/>
          </a:prstGeom>
          <a:ln>
            <a:noFill/>
          </a:ln>
        </p:spPr>
      </p:pic>
      <p:pic>
        <p:nvPicPr>
          <p:cNvPr id="92" name="Picture 91" descr=""/>
          <p:cNvPicPr/>
          <p:nvPr/>
        </p:nvPicPr>
        <p:blipFill>
          <a:blip r:embed="rId4"/>
          <a:stretch/>
        </p:blipFill>
        <p:spPr>
          <a:xfrm>
            <a:off x="3474720" y="842040"/>
            <a:ext cx="1095840" cy="711000"/>
          </a:xfrm>
          <a:prstGeom prst="rect">
            <a:avLst/>
          </a:prstGeom>
          <a:ln>
            <a:noFill/>
          </a:ln>
        </p:spPr>
      </p:pic>
      <p:pic>
        <p:nvPicPr>
          <p:cNvPr id="93" name="Picture 92" descr=""/>
          <p:cNvPicPr/>
          <p:nvPr/>
        </p:nvPicPr>
        <p:blipFill>
          <a:blip r:embed="rId5"/>
          <a:stretch/>
        </p:blipFill>
        <p:spPr>
          <a:xfrm>
            <a:off x="3474720" y="3800880"/>
            <a:ext cx="952200" cy="952200"/>
          </a:xfrm>
          <a:prstGeom prst="rect">
            <a:avLst/>
          </a:prstGeom>
          <a:ln>
            <a:noFill/>
          </a:ln>
        </p:spPr>
      </p:pic>
      <p:pic>
        <p:nvPicPr>
          <p:cNvPr id="94" name="" descr=""/>
          <p:cNvPicPr/>
          <p:nvPr/>
        </p:nvPicPr>
        <p:blipFill>
          <a:blip r:embed="rId6"/>
          <a:stretch/>
        </p:blipFill>
        <p:spPr>
          <a:xfrm>
            <a:off x="3474720" y="2743200"/>
            <a:ext cx="1004400" cy="821520"/>
          </a:xfrm>
          <a:prstGeom prst="rect">
            <a:avLst/>
          </a:prstGeom>
          <a:ln>
            <a:noFill/>
          </a:ln>
        </p:spPr>
      </p:pic>
      <p:pic>
        <p:nvPicPr>
          <p:cNvPr id="95" name="" descr=""/>
          <p:cNvPicPr/>
          <p:nvPr/>
        </p:nvPicPr>
        <p:blipFill>
          <a:blip r:embed="rId7"/>
          <a:stretch/>
        </p:blipFill>
        <p:spPr>
          <a:xfrm>
            <a:off x="3291840" y="1751400"/>
            <a:ext cx="1498680" cy="8074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References and Contact Information </a:t>
            </a:r>
            <a:endParaRPr b="0" lang="en-US" sz="1800" spc="-1" strike="noStrike">
              <a:solidFill>
                <a:srgbClr val="000000"/>
              </a:solidFill>
              <a:uFill>
                <a:solidFill>
                  <a:srgbClr val="ffffff"/>
                </a:solidFill>
              </a:uFill>
              <a:latin typeface="Arial"/>
            </a:endParaRPr>
          </a:p>
        </p:txBody>
      </p:sp>
      <p:sp>
        <p:nvSpPr>
          <p:cNvPr id="197" name="CustomShape 2"/>
          <p:cNvSpPr/>
          <p:nvPr/>
        </p:nvSpPr>
        <p:spPr>
          <a:xfrm>
            <a:off x="457200" y="962640"/>
            <a:ext cx="8225280" cy="3627720"/>
          </a:xfrm>
          <a:prstGeom prst="rect">
            <a:avLst/>
          </a:prstGeom>
          <a:noFill/>
          <a:ln>
            <a:noFill/>
          </a:ln>
        </p:spPr>
        <p:style>
          <a:lnRef idx="0"/>
          <a:fillRef idx="0"/>
          <a:effectRef idx="0"/>
          <a:fontRef idx="minor"/>
        </p:style>
      </p:sp>
      <p:sp>
        <p:nvSpPr>
          <p:cNvPr id="198"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99" name="CustomShape 4"/>
          <p:cNvSpPr/>
          <p:nvPr/>
        </p:nvSpPr>
        <p:spPr>
          <a:xfrm>
            <a:off x="548640" y="822960"/>
            <a:ext cx="7029720" cy="1100160"/>
          </a:xfrm>
          <a:prstGeom prst="rect">
            <a:avLst/>
          </a:prstGeom>
          <a:noFill/>
          <a:ln>
            <a:noFill/>
          </a:ln>
        </p:spPr>
        <p:style>
          <a:lnRef idx="0"/>
          <a:fillRef idx="0"/>
          <a:effectRef idx="0"/>
          <a:fontRef idx="minor"/>
        </p:style>
        <p:txBody>
          <a:bodyPr lIns="90000" rIns="90000" tIns="45000" bIns="45000"/>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References, Contact Info, etc.</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u="sng">
                <a:solidFill>
                  <a:srgbClr val="0000ff"/>
                </a:solidFill>
                <a:uFill>
                  <a:solidFill>
                    <a:srgbClr val="ffffff"/>
                  </a:solidFill>
                </a:uFill>
                <a:latin typeface="Arial"/>
                <a:ea typeface="DejaVu Sans"/>
                <a:hlinkClick r:id="rId1"/>
              </a:rPr>
              <a:t>https://github.com/gstanden/orabuntu-lxc</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u="sng">
                <a:solidFill>
                  <a:srgbClr val="0000ff"/>
                </a:solidFill>
                <a:uFill>
                  <a:solidFill>
                    <a:srgbClr val="ffffff"/>
                  </a:solidFill>
                </a:uFill>
                <a:latin typeface="Arial"/>
                <a:ea typeface="DejaVu Sans"/>
                <a:hlinkClick r:id="rId2"/>
              </a:rPr>
              <a:t>https://sites.google.com/site/nandydandyoracle</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u="sng">
                <a:solidFill>
                  <a:srgbClr val="0000ff"/>
                </a:solidFill>
                <a:uFill>
                  <a:solidFill>
                    <a:srgbClr val="ffffff"/>
                  </a:solidFill>
                </a:uFill>
                <a:latin typeface="Arial"/>
                <a:ea typeface="DejaVu Sans"/>
                <a:hlinkClick r:id="rId3"/>
              </a:rPr>
              <a:t>http://www.consultingcommandos.us</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u="sng">
                <a:solidFill>
                  <a:srgbClr val="0000ff"/>
                </a:solidFill>
                <a:uFill>
                  <a:solidFill>
                    <a:srgbClr val="ffffff"/>
                  </a:solidFill>
                </a:uFill>
                <a:latin typeface="Arial"/>
                <a:ea typeface="DejaVu Sans"/>
                <a:hlinkClick r:id="rId4"/>
              </a:rPr>
              <a:t>gilbert@orabuntu-lxc.com</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youtube videos (search “orabuntu-lxc” at youtube)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PLEASE “WATCH” THE </a:t>
            </a: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ORABUNTU-LXC PROJECT AT GITHUB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marL="216000" indent="-21348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Twitter</a:t>
            </a:r>
            <a:r>
              <a:rPr b="1" lang="en-US" sz="1800" spc="-1" strike="noStrike">
                <a:solidFill>
                  <a:srgbClr val="000000"/>
                </a:solidFill>
                <a:uFill>
                  <a:solidFill>
                    <a:srgbClr val="ffffff"/>
                  </a:solidFill>
                </a:uFill>
                <a:latin typeface="Arial"/>
                <a:ea typeface="DejaVu Sans"/>
              </a:rPr>
              <a:t>:  #LXC4Oracle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00" name="CustomShape 5"/>
          <p:cNvSpPr/>
          <p:nvPr/>
        </p:nvSpPr>
        <p:spPr>
          <a:xfrm>
            <a:off x="822960" y="1920240"/>
            <a:ext cx="6816600" cy="261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a:t>
            </a:r>
            <a:endParaRPr b="0" lang="en-US" sz="1800" spc="-1" strike="noStrike">
              <a:solidFill>
                <a:srgbClr val="000000"/>
              </a:solidFill>
              <a:uFill>
                <a:solidFill>
                  <a:srgbClr val="ffffff"/>
                </a:solidFill>
              </a:uFill>
              <a:latin typeface="Arial"/>
            </a:endParaRPr>
          </a:p>
        </p:txBody>
      </p:sp>
      <p:pic>
        <p:nvPicPr>
          <p:cNvPr id="201" name="" descr=""/>
          <p:cNvPicPr/>
          <p:nvPr/>
        </p:nvPicPr>
        <p:blipFill>
          <a:blip r:embed="rId5"/>
          <a:stretch/>
        </p:blipFill>
        <p:spPr>
          <a:xfrm>
            <a:off x="6001560" y="1371600"/>
            <a:ext cx="2958480" cy="228492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Presenter Information</a:t>
            </a:r>
            <a:endParaRPr b="0" lang="en-US" sz="1800" spc="-1" strike="noStrike">
              <a:solidFill>
                <a:srgbClr val="000000"/>
              </a:solidFill>
              <a:uFill>
                <a:solidFill>
                  <a:srgbClr val="ffffff"/>
                </a:solidFill>
              </a:uFill>
              <a:latin typeface="Arial"/>
            </a:endParaRPr>
          </a:p>
        </p:txBody>
      </p:sp>
      <p:sp>
        <p:nvSpPr>
          <p:cNvPr id="97" name="CustomShape 2"/>
          <p:cNvSpPr/>
          <p:nvPr/>
        </p:nvSpPr>
        <p:spPr>
          <a:xfrm>
            <a:off x="457200" y="962640"/>
            <a:ext cx="8225280" cy="3627720"/>
          </a:xfrm>
          <a:prstGeom prst="rect">
            <a:avLst/>
          </a:prstGeom>
          <a:noFill/>
          <a:ln>
            <a:noFill/>
          </a:ln>
        </p:spPr>
        <p:style>
          <a:lnRef idx="0"/>
          <a:fillRef idx="0"/>
          <a:effectRef idx="0"/>
          <a:fontRef idx="minor"/>
        </p:style>
      </p:sp>
      <p:sp>
        <p:nvSpPr>
          <p:cNvPr id="98" name="CustomShape 3"/>
          <p:cNvSpPr/>
          <p:nvPr/>
        </p:nvSpPr>
        <p:spPr>
          <a:xfrm>
            <a:off x="457200" y="822240"/>
            <a:ext cx="8412480" cy="846720"/>
          </a:xfrm>
          <a:prstGeom prst="rect">
            <a:avLst/>
          </a:prstGeom>
          <a:noFill/>
          <a:ln>
            <a:noFill/>
          </a:ln>
        </p:spPr>
        <p:style>
          <a:lnRef idx="0"/>
          <a:fillRef idx="0"/>
          <a:effectRef idx="0"/>
          <a:fontRef idx="minor"/>
        </p:style>
        <p:txBody>
          <a:bodyPr lIns="90000" rIns="90000" tIns="45000" bIns="45000"/>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Gilbert Standen</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Presenter at AUSOUG, RMOUG, NYOUG, OOW many years</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Author of nandydandyoracle blog</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Creator of Orabuntu-LXC github project</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20+ years hands-on build lead a number of major Oracle projects including:</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Largest EPA superfund project in US history Oracle industrial-controls system</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T-bill day trading and FX currency trading backend systems delivery</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Massachusetts Health Insurance Exchange 4-node RAC (M-HIX)</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Major projects for Pharmaceutical and Financial industry</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What is Orabuntu-LXC ?</a:t>
            </a:r>
            <a:endParaRPr b="0" lang="en-US" sz="1800" spc="-1" strike="noStrike">
              <a:solidFill>
                <a:srgbClr val="000000"/>
              </a:solidFill>
              <a:uFill>
                <a:solidFill>
                  <a:srgbClr val="ffffff"/>
                </a:solidFill>
              </a:uFill>
              <a:latin typeface="Arial"/>
            </a:endParaRPr>
          </a:p>
        </p:txBody>
      </p:sp>
      <p:sp>
        <p:nvSpPr>
          <p:cNvPr id="100" name="CustomShape 2"/>
          <p:cNvSpPr/>
          <p:nvPr/>
        </p:nvSpPr>
        <p:spPr>
          <a:xfrm>
            <a:off x="457200" y="962640"/>
            <a:ext cx="8225280" cy="3627720"/>
          </a:xfrm>
          <a:prstGeom prst="rect">
            <a:avLst/>
          </a:prstGeom>
          <a:noFill/>
          <a:ln>
            <a:noFill/>
          </a:ln>
        </p:spPr>
        <p:style>
          <a:lnRef idx="0"/>
          <a:fillRef idx="0"/>
          <a:effectRef idx="0"/>
          <a:fontRef idx="minor"/>
        </p:style>
      </p:sp>
      <p:sp>
        <p:nvSpPr>
          <p:cNvPr id="101" name="CustomShape 3"/>
          <p:cNvSpPr/>
          <p:nvPr/>
        </p:nvSpPr>
        <p:spPr>
          <a:xfrm>
            <a:off x="457200" y="822240"/>
            <a:ext cx="8412480" cy="846720"/>
          </a:xfrm>
          <a:prstGeom prst="rect">
            <a:avLst/>
          </a:prstGeom>
          <a:noFill/>
          <a:ln>
            <a:noFill/>
          </a:ln>
        </p:spPr>
        <p:style>
          <a:lnRef idx="0"/>
          <a:fillRef idx="0"/>
          <a:effectRef idx="0"/>
          <a:fontRef idx="minor"/>
        </p:style>
        <p:txBody>
          <a:bodyPr lIns="90000" rIns="90000" tIns="45000" bIns="45000"/>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Purpose-built to run Oracle Enterprise software on any linux at physical speed </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Deploys Oracle Linux 5, 6 and 7 LXC containers on OpenvSwitch</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Built on a high-performance stack (LXC on OpenvSwitch), </a:t>
            </a:r>
            <a:r>
              <a:rPr b="1" lang="en-US" sz="1800" spc="-1" strike="noStrike" u="sng">
                <a:solidFill>
                  <a:srgbClr val="000000"/>
                </a:solidFill>
                <a:uFill>
                  <a:solidFill>
                    <a:srgbClr val="ffffff"/>
                  </a:solidFill>
                </a:uFill>
                <a:latin typeface="Arial"/>
                <a:ea typeface="DejaVu Sans"/>
              </a:rPr>
              <a:t>NO hypervisor</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Builds and installs OpenvSwitch RPMs on Oracle Linux/RedHat Linux</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Builds and installs LXC RPMs on Oracle Linux/RedHat Linux</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Deploys containerized DNS/DHCP and optional Linux SAN </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Can be used to build flexible OpenvSwitch development environment</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Supports Oracle Linux, Ubuntu Linux, CentOS Linux, RedHat Linux</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Provides standard VLAN tagging with OpenvSwitch</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Installs with a single command from a simple configuration file in minutes</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Used to install 6-node Oracle RAC on Ubuntu kernel using LXC containers</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World-leader in running Oracle Enterprise products directly on Ubuntu kernels</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1" lang="en-US" sz="1800" spc="-1" strike="noStrike">
                <a:solidFill>
                  <a:srgbClr val="000000"/>
                </a:solidFill>
                <a:uFill>
                  <a:solidFill>
                    <a:srgbClr val="ffffff"/>
                  </a:solidFill>
                </a:uFill>
                <a:latin typeface="Arial"/>
                <a:ea typeface="DejaVu Sans"/>
              </a:rPr>
              <a:t>The scst-files.tar #1 for building SCST DKMS-deb pkgs Ubuntu &amp; Debian</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Using Orabuntu-LXC to Install OpenvSwitch (OVS)</a:t>
            </a:r>
            <a:endParaRPr b="0" lang="en-US" sz="1800" spc="-1" strike="noStrike">
              <a:solidFill>
                <a:srgbClr val="000000"/>
              </a:solidFill>
              <a:uFill>
                <a:solidFill>
                  <a:srgbClr val="ffffff"/>
                </a:solidFill>
              </a:uFill>
              <a:latin typeface="Arial"/>
            </a:endParaRPr>
          </a:p>
        </p:txBody>
      </p:sp>
      <p:sp>
        <p:nvSpPr>
          <p:cNvPr id="103" name="CustomShape 2"/>
          <p:cNvSpPr/>
          <p:nvPr/>
        </p:nvSpPr>
        <p:spPr>
          <a:xfrm>
            <a:off x="457200" y="962640"/>
            <a:ext cx="8225280" cy="3627720"/>
          </a:xfrm>
          <a:prstGeom prst="rect">
            <a:avLst/>
          </a:prstGeom>
          <a:noFill/>
          <a:ln>
            <a:noFill/>
          </a:ln>
        </p:spPr>
        <p:style>
          <a:lnRef idx="0"/>
          <a:fillRef idx="0"/>
          <a:effectRef idx="0"/>
          <a:fontRef idx="minor"/>
        </p:style>
      </p:sp>
      <p:sp>
        <p:nvSpPr>
          <p:cNvPr id="104" name="CustomShape 3"/>
          <p:cNvSpPr/>
          <p:nvPr/>
        </p:nvSpPr>
        <p:spPr>
          <a:xfrm>
            <a:off x="457200" y="822240"/>
            <a:ext cx="8412480" cy="846720"/>
          </a:xfrm>
          <a:prstGeom prst="rect">
            <a:avLst/>
          </a:prstGeom>
          <a:noFill/>
          <a:ln>
            <a:noFill/>
          </a:ln>
        </p:spPr>
        <p:style>
          <a:lnRef idx="0"/>
          <a:fillRef idx="0"/>
          <a:effectRef idx="0"/>
          <a:fontRef idx="minor"/>
        </p:style>
        <p:txBody>
          <a:bodyPr lIns="90000" rIns="90000" tIns="45000" bIns="45000"/>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Orabuntu-LXC builds Open vSwitch RPM’s and installs any OVS version</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This is available for RedHat-family linuxes. Oracle Linux is the dev platform </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You configure that in anylinux-services.sh as shown below (ovs 2.5.3 shown)</a:t>
            </a:r>
            <a:endParaRPr b="0" lang="en-US" sz="1800" spc="-1" strike="noStrike">
              <a:solidFill>
                <a:srgbClr val="000000"/>
              </a:solidFill>
              <a:uFill>
                <a:solidFill>
                  <a:srgbClr val="ffffff"/>
                </a:solidFill>
              </a:uFill>
              <a:latin typeface="Arial"/>
            </a:endParaRPr>
          </a:p>
        </p:txBody>
      </p:sp>
      <p:pic>
        <p:nvPicPr>
          <p:cNvPr id="105" name="Picture 88" descr=""/>
          <p:cNvPicPr/>
          <p:nvPr/>
        </p:nvPicPr>
        <p:blipFill>
          <a:blip r:embed="rId1"/>
          <a:stretch/>
        </p:blipFill>
        <p:spPr>
          <a:xfrm>
            <a:off x="684720" y="1981080"/>
            <a:ext cx="7998480" cy="2306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LXC 2.1.0+ Adds Explicit OpenvSwitch Support </a:t>
            </a:r>
            <a:endParaRPr b="0" lang="en-US" sz="1800" spc="-1" strike="noStrike">
              <a:solidFill>
                <a:srgbClr val="000000"/>
              </a:solidFill>
              <a:uFill>
                <a:solidFill>
                  <a:srgbClr val="ffffff"/>
                </a:solidFill>
              </a:uFill>
              <a:latin typeface="Arial"/>
            </a:endParaRPr>
          </a:p>
        </p:txBody>
      </p:sp>
      <p:sp>
        <p:nvSpPr>
          <p:cNvPr id="107" name="CustomShape 2"/>
          <p:cNvSpPr/>
          <p:nvPr/>
        </p:nvSpPr>
        <p:spPr>
          <a:xfrm>
            <a:off x="457200" y="962640"/>
            <a:ext cx="8225280" cy="3627720"/>
          </a:xfrm>
          <a:prstGeom prst="rect">
            <a:avLst/>
          </a:prstGeom>
          <a:noFill/>
          <a:ln>
            <a:noFill/>
          </a:ln>
        </p:spPr>
        <p:style>
          <a:lnRef idx="0"/>
          <a:fillRef idx="0"/>
          <a:effectRef idx="0"/>
          <a:fontRef idx="minor"/>
        </p:style>
      </p:sp>
      <p:sp>
        <p:nvSpPr>
          <p:cNvPr id="108" name="CustomShape 3"/>
          <p:cNvSpPr/>
          <p:nvPr/>
        </p:nvSpPr>
        <p:spPr>
          <a:xfrm>
            <a:off x="457200" y="822240"/>
            <a:ext cx="8232840" cy="340560"/>
          </a:xfrm>
          <a:prstGeom prst="rect">
            <a:avLst/>
          </a:prstGeom>
          <a:noFill/>
          <a:ln>
            <a:noFill/>
          </a:ln>
        </p:spPr>
        <p:style>
          <a:lnRef idx="0"/>
          <a:fillRef idx="0"/>
          <a:effectRef idx="0"/>
          <a:fontRef idx="minor"/>
        </p:style>
        <p:txBody>
          <a:bodyPr lIns="90000" rIns="90000" tIns="45000" bIns="45000"/>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LXC versions prior to 2.1.0+ also supported OpenvSwitch but indirectly.</a:t>
            </a:r>
            <a:endParaRPr b="0" lang="en-US" sz="1800" spc="-1" strike="noStrike">
              <a:solidFill>
                <a:srgbClr val="000000"/>
              </a:solidFill>
              <a:uFill>
                <a:solidFill>
                  <a:srgbClr val="ffffff"/>
                </a:solidFill>
              </a:uFill>
              <a:latin typeface="Arial"/>
            </a:endParaRPr>
          </a:p>
        </p:txBody>
      </p:sp>
      <p:pic>
        <p:nvPicPr>
          <p:cNvPr id="109" name="Picture 92" descr=""/>
          <p:cNvPicPr/>
          <p:nvPr/>
        </p:nvPicPr>
        <p:blipFill>
          <a:blip r:embed="rId1"/>
          <a:stretch/>
        </p:blipFill>
        <p:spPr>
          <a:xfrm>
            <a:off x="360360" y="1401120"/>
            <a:ext cx="7530840" cy="305388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LXC 2.1.0+ Adds Explicit OpenvSwitch Support </a:t>
            </a:r>
            <a:endParaRPr b="0" lang="en-US" sz="1800" spc="-1" strike="noStrike">
              <a:solidFill>
                <a:srgbClr val="000000"/>
              </a:solidFill>
              <a:uFill>
                <a:solidFill>
                  <a:srgbClr val="ffffff"/>
                </a:solidFill>
              </a:uFill>
              <a:latin typeface="Arial"/>
            </a:endParaRPr>
          </a:p>
        </p:txBody>
      </p:sp>
      <p:sp>
        <p:nvSpPr>
          <p:cNvPr id="111" name="CustomShape 2"/>
          <p:cNvSpPr/>
          <p:nvPr/>
        </p:nvSpPr>
        <p:spPr>
          <a:xfrm>
            <a:off x="457200" y="962640"/>
            <a:ext cx="8225280" cy="3627720"/>
          </a:xfrm>
          <a:prstGeom prst="rect">
            <a:avLst/>
          </a:prstGeom>
          <a:noFill/>
          <a:ln>
            <a:noFill/>
          </a:ln>
        </p:spPr>
        <p:style>
          <a:lnRef idx="0"/>
          <a:fillRef idx="0"/>
          <a:effectRef idx="0"/>
          <a:fontRef idx="minor"/>
        </p:style>
      </p:sp>
      <p:sp>
        <p:nvSpPr>
          <p:cNvPr id="112"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You can do one-off config edits per container or reconfigure lxc</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Set USE_LXC_BRIDGE="false" in file:  /etc/default/lxc-net</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Change lxc.net.0.link in the /etc/lxc/default.conf file as shown below.</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13" name="CustomShape 4"/>
          <p:cNvSpPr/>
          <p:nvPr/>
        </p:nvSpPr>
        <p:spPr>
          <a:xfrm>
            <a:off x="666720" y="2011680"/>
            <a:ext cx="7011720" cy="21124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ubuntu@athens:~$ cat /etc/lxc/default.conf</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lxc.net.0.type = veth</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lxc.net.0.link = ovsbr1  ← </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lxc.net.0.flags = up</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lxc.net.0.hwaddr = 00:16:3e:xx:xx:xx</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ubuntu@athens:~$</a:t>
            </a:r>
            <a:endParaRPr b="0" lang="en-US"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LXC 2.1.0+ Can Still Use lxc.network.script.up </a:t>
            </a:r>
            <a:endParaRPr b="0" lang="en-US" sz="1800" spc="-1" strike="noStrike">
              <a:solidFill>
                <a:srgbClr val="000000"/>
              </a:solidFill>
              <a:uFill>
                <a:solidFill>
                  <a:srgbClr val="ffffff"/>
                </a:solidFill>
              </a:uFill>
              <a:latin typeface="Arial"/>
            </a:endParaRPr>
          </a:p>
        </p:txBody>
      </p:sp>
      <p:sp>
        <p:nvSpPr>
          <p:cNvPr id="115" name="CustomShape 2"/>
          <p:cNvSpPr/>
          <p:nvPr/>
        </p:nvSpPr>
        <p:spPr>
          <a:xfrm>
            <a:off x="457200" y="962640"/>
            <a:ext cx="8225280" cy="3627720"/>
          </a:xfrm>
          <a:prstGeom prst="rect">
            <a:avLst/>
          </a:prstGeom>
          <a:noFill/>
          <a:ln>
            <a:noFill/>
          </a:ln>
        </p:spPr>
        <p:style>
          <a:lnRef idx="0"/>
          <a:fillRef idx="0"/>
          <a:effectRef idx="0"/>
          <a:fontRef idx="minor"/>
        </p:style>
      </p:sp>
      <p:pic>
        <p:nvPicPr>
          <p:cNvPr id="116" name="Picture 99" descr=""/>
          <p:cNvPicPr/>
          <p:nvPr/>
        </p:nvPicPr>
        <p:blipFill>
          <a:blip r:embed="rId1"/>
          <a:stretch/>
        </p:blipFill>
        <p:spPr>
          <a:xfrm>
            <a:off x="-182520" y="731520"/>
            <a:ext cx="9141120" cy="4020840"/>
          </a:xfrm>
          <a:prstGeom prst="rect">
            <a:avLst/>
          </a:prstGeom>
          <a:ln>
            <a:noFill/>
          </a:ln>
        </p:spPr>
      </p:pic>
      <p:sp>
        <p:nvSpPr>
          <p:cNvPr id="117" name="CustomShape 3"/>
          <p:cNvSpPr/>
          <p:nvPr/>
        </p:nvSpPr>
        <p:spPr>
          <a:xfrm>
            <a:off x="362160" y="819000"/>
            <a:ext cx="3671280" cy="594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But it’s been renamed to: </a:t>
            </a:r>
            <a:r>
              <a:rPr b="1" lang="en-US" sz="1800" spc="-1" strike="noStrike">
                <a:solidFill>
                  <a:srgbClr val="000000"/>
                </a:solidFill>
                <a:uFill>
                  <a:solidFill>
                    <a:srgbClr val="ffffff"/>
                  </a:solidFill>
                </a:uFill>
                <a:latin typeface="Arial"/>
                <a:ea typeface="DejaVu Sans"/>
              </a:rPr>
              <a:t>lxc.net.0.script.up</a:t>
            </a:r>
            <a:endParaRPr b="0" lang="en-US" sz="1800" spc="-1" strike="noStrike">
              <a:solidFill>
                <a:srgbClr val="000000"/>
              </a:solidFill>
              <a:uFill>
                <a:solidFill>
                  <a:srgbClr val="ffffff"/>
                </a:solidFill>
              </a:uFill>
              <a:latin typeface="Arial"/>
            </a:endParaRPr>
          </a:p>
          <a:p>
            <a:pPr>
              <a:lnSpc>
                <a:spcPct val="100000"/>
              </a:lnSpc>
            </a:pPr>
            <a:r>
              <a:rPr b="1" lang="en-US" sz="1800" spc="-1" strike="noStrike">
                <a:solidFill>
                  <a:srgbClr val="000000"/>
                </a:solidFill>
                <a:uFill>
                  <a:solidFill>
                    <a:srgbClr val="ffffff"/>
                  </a:solidFill>
                </a:uFill>
                <a:latin typeface="Arial"/>
                <a:ea typeface="DejaVu Sans"/>
              </a:rPr>
              <a:t>lxc.net.0.script.down</a:t>
            </a:r>
            <a:endParaRPr b="0" lang="en-US"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457200" y="205920"/>
            <a:ext cx="8225280" cy="35604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2800" spc="-1" strike="noStrike">
                <a:solidFill>
                  <a:srgbClr val="ffffff"/>
                </a:solidFill>
                <a:uFill>
                  <a:solidFill>
                    <a:srgbClr val="ffffff"/>
                  </a:solidFill>
                </a:uFill>
                <a:latin typeface="Arial"/>
                <a:ea typeface="DejaVu Sans"/>
              </a:rPr>
              <a:t>LXC 2.1.0+ Adds Explicit OpenvSwitch Support </a:t>
            </a:r>
            <a:endParaRPr b="0" lang="en-US" sz="1800" spc="-1" strike="noStrike">
              <a:solidFill>
                <a:srgbClr val="000000"/>
              </a:solidFill>
              <a:uFill>
                <a:solidFill>
                  <a:srgbClr val="ffffff"/>
                </a:solidFill>
              </a:uFill>
              <a:latin typeface="Arial"/>
            </a:endParaRPr>
          </a:p>
        </p:txBody>
      </p:sp>
      <p:sp>
        <p:nvSpPr>
          <p:cNvPr id="119" name="CustomShape 2"/>
          <p:cNvSpPr/>
          <p:nvPr/>
        </p:nvSpPr>
        <p:spPr>
          <a:xfrm>
            <a:off x="457200" y="962640"/>
            <a:ext cx="8225280" cy="3627720"/>
          </a:xfrm>
          <a:prstGeom prst="rect">
            <a:avLst/>
          </a:prstGeom>
          <a:noFill/>
          <a:ln>
            <a:noFill/>
          </a:ln>
        </p:spPr>
        <p:style>
          <a:lnRef idx="0"/>
          <a:fillRef idx="0"/>
          <a:effectRef idx="0"/>
          <a:fontRef idx="minor"/>
        </p:style>
      </p:sp>
      <p:sp>
        <p:nvSpPr>
          <p:cNvPr id="120" name="CustomShape 3"/>
          <p:cNvSpPr/>
          <p:nvPr/>
        </p:nvSpPr>
        <p:spPr>
          <a:xfrm>
            <a:off x="457200" y="822960"/>
            <a:ext cx="7540920" cy="340200"/>
          </a:xfrm>
          <a:prstGeom prst="rect">
            <a:avLst/>
          </a:prstGeom>
          <a:noFill/>
          <a:ln>
            <a:noFill/>
          </a:ln>
        </p:spPr>
        <p:style>
          <a:lnRef idx="0"/>
          <a:fillRef idx="0"/>
          <a:effectRef idx="0"/>
          <a:fontRef idx="minor"/>
        </p:style>
        <p:txBody>
          <a:bodyPr lIns="90000" rIns="90000" tIns="45000" bIns="45000"/>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Using lxc.net.0.link together with lxc.net.0.script.up is optional</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You can still specify the OVS switch name in lxc.net.0.script.up</a:t>
            </a:r>
            <a:endParaRPr b="0" lang="en-US" sz="1800" spc="-1" strike="noStrike">
              <a:solidFill>
                <a:srgbClr val="000000"/>
              </a:solidFill>
              <a:uFill>
                <a:solidFill>
                  <a:srgbClr val="ffffff"/>
                </a:solidFill>
              </a:uFill>
              <a:latin typeface="Arial"/>
            </a:endParaRPr>
          </a:p>
          <a:p>
            <a:pPr marL="216000" indent="-212760">
              <a:lnSpc>
                <a:spcPct val="100000"/>
              </a:lnSpc>
              <a:buClr>
                <a:srgbClr val="000000"/>
              </a:buClr>
              <a:buSzPct val="45000"/>
              <a:buFont typeface="Wingdings" charset="2"/>
              <a:buChar char=""/>
            </a:pPr>
            <a:r>
              <a:rPr b="0" lang="en-US" sz="1800" spc="-1" strike="noStrike">
                <a:solidFill>
                  <a:srgbClr val="000000"/>
                </a:solidFill>
                <a:uFill>
                  <a:solidFill>
                    <a:srgbClr val="ffffff"/>
                  </a:solidFill>
                </a:uFill>
                <a:latin typeface="Arial"/>
                <a:ea typeface="DejaVu Sans"/>
              </a:rPr>
              <a:t>Connecting multiple OVS switches is done as shown below.</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121" name="CustomShape 4"/>
          <p:cNvSpPr/>
          <p:nvPr/>
        </p:nvSpPr>
        <p:spPr>
          <a:xfrm>
            <a:off x="549360" y="2011320"/>
            <a:ext cx="8479080" cy="2113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Arial"/>
                <a:ea typeface="DejaVu Sans"/>
              </a:rPr>
              <a:t># OpenvSwitch Networking</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lxc.net.0.script.up = /etc/network/if-up.d/openvswitch/olive-pub-ifup-</a:t>
            </a:r>
            <a:r>
              <a:rPr b="1" lang="en-US" sz="1800" spc="-1" strike="noStrike">
                <a:solidFill>
                  <a:srgbClr val="000000"/>
                </a:solidFill>
                <a:uFill>
                  <a:solidFill>
                    <a:srgbClr val="ffffff"/>
                  </a:solidFill>
                </a:uFill>
                <a:latin typeface="Arial"/>
                <a:ea typeface="DejaVu Sans"/>
              </a:rPr>
              <a:t>sw1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lxc.net.0.script.down = /etc/network/if-down.d/openvswitch/olive-pub-ifdown-</a:t>
            </a:r>
            <a:r>
              <a:rPr b="1" lang="en-US" sz="1800" spc="-1" strike="noStrike">
                <a:solidFill>
                  <a:srgbClr val="000000"/>
                </a:solidFill>
                <a:uFill>
                  <a:solidFill>
                    <a:srgbClr val="ffffff"/>
                  </a:solidFill>
                </a:uFill>
                <a:latin typeface="Arial"/>
                <a:ea typeface="DejaVu Sans"/>
              </a:rPr>
              <a:t>sw1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lxc.net.0.veth.pair = </a:t>
            </a:r>
            <a:r>
              <a:rPr b="1" lang="en-US" sz="1800" spc="-1" strike="noStrike">
                <a:solidFill>
                  <a:srgbClr val="000000"/>
                </a:solidFill>
                <a:uFill>
                  <a:solidFill>
                    <a:srgbClr val="ffffff"/>
                  </a:solidFill>
                </a:uFill>
                <a:latin typeface="Arial"/>
                <a:ea typeface="DejaVu Sans"/>
              </a:rPr>
              <a:t>olivew</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lxc.net.1.script.up = /etc/network/if-up.d/openvswitch/olive-pub-ifup-</a:t>
            </a:r>
            <a:r>
              <a:rPr b="1" lang="en-US" sz="1800" spc="-1" strike="noStrike">
                <a:solidFill>
                  <a:srgbClr val="000000"/>
                </a:solidFill>
                <a:uFill>
                  <a:solidFill>
                    <a:srgbClr val="ffffff"/>
                  </a:solidFill>
                </a:uFill>
                <a:latin typeface="Arial"/>
                <a:ea typeface="DejaVu Sans"/>
              </a:rPr>
              <a:t>sx1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lxc.net.1.script.down = /etc/network/if-down.d/openvswitch/olive-pub-ifdown-</a:t>
            </a:r>
            <a:r>
              <a:rPr b="1" lang="en-US" sz="1800" spc="-1" strike="noStrike">
                <a:solidFill>
                  <a:srgbClr val="000000"/>
                </a:solidFill>
                <a:uFill>
                  <a:solidFill>
                    <a:srgbClr val="ffffff"/>
                  </a:solidFill>
                </a:uFill>
                <a:latin typeface="Arial"/>
                <a:ea typeface="DejaVu Sans"/>
              </a:rPr>
              <a:t>sx1</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000000"/>
                </a:solidFill>
                <a:uFill>
                  <a:solidFill>
                    <a:srgbClr val="ffffff"/>
                  </a:solidFill>
                </a:uFill>
                <a:latin typeface="Arial"/>
                <a:ea typeface="DejaVu Sans"/>
              </a:rPr>
              <a:t>lxc.net.1.veth.pair = </a:t>
            </a:r>
            <a:r>
              <a:rPr b="1" lang="en-US" sz="1800" spc="-1" strike="noStrike">
                <a:solidFill>
                  <a:srgbClr val="000000"/>
                </a:solidFill>
                <a:uFill>
                  <a:solidFill>
                    <a:srgbClr val="ffffff"/>
                  </a:solidFill>
                </a:uFill>
                <a:latin typeface="Arial"/>
                <a:ea typeface="DejaVu Sans"/>
              </a:rPr>
              <a:t>olivex</a:t>
            </a: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239</TotalTime>
  <Application>LibreOffice/5.3.1.2$Linux_X86_64 LibreOffice_project/30m0$Build-2</Application>
  <Words>9</Words>
  <Paragraphs>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2016-09-09T14:34:40Z</dcterms:created>
  <dc:creator>Amanda Cohen</dc:creator>
  <dc:description/>
  <dc:language>en-US</dc:language>
  <cp:lastModifiedBy/>
  <dcterms:modified xsi:type="dcterms:W3CDTF">2017-11-17T07:51:40Z</dcterms:modified>
  <cp:revision>33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