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3" r:id="rId3"/>
    <p:sldId id="326" r:id="rId4"/>
    <p:sldId id="329" r:id="rId5"/>
    <p:sldId id="331" r:id="rId6"/>
    <p:sldId id="296" r:id="rId7"/>
    <p:sldId id="355" r:id="rId8"/>
    <p:sldId id="298" r:id="rId9"/>
    <p:sldId id="299" r:id="rId10"/>
    <p:sldId id="300" r:id="rId11"/>
    <p:sldId id="332" r:id="rId12"/>
    <p:sldId id="334" r:id="rId13"/>
    <p:sldId id="338" r:id="rId14"/>
    <p:sldId id="339" r:id="rId15"/>
    <p:sldId id="341" r:id="rId16"/>
    <p:sldId id="342" r:id="rId17"/>
    <p:sldId id="343" r:id="rId18"/>
    <p:sldId id="340" r:id="rId19"/>
    <p:sldId id="345" r:id="rId20"/>
    <p:sldId id="347" r:id="rId21"/>
    <p:sldId id="348" r:id="rId22"/>
    <p:sldId id="346" r:id="rId23"/>
    <p:sldId id="349" r:id="rId24"/>
    <p:sldId id="351" r:id="rId25"/>
    <p:sldId id="336" r:id="rId26"/>
    <p:sldId id="352" r:id="rId27"/>
    <p:sldId id="35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4472C4"/>
    <a:srgbClr val="548235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2"/>
    <p:restoredTop sz="79936"/>
  </p:normalViewPr>
  <p:slideViewPr>
    <p:cSldViewPr snapToGrid="0" snapToObjects="1">
      <p:cViewPr>
        <p:scale>
          <a:sx n="110" d="100"/>
          <a:sy n="110" d="100"/>
        </p:scale>
        <p:origin x="640" y="-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11AB9-F242-3345-B50D-CEA4BE7160AF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99098-A2D8-DF4A-8973-E904D0CF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2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5AF8-AB89-964F-880A-4513413348EF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48467-EE6A-C543-980D-1A69E1AD1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say “in Boris’s </a:t>
            </a:r>
            <a:r>
              <a:rPr lang="en-US" dirty="0" err="1" smtClean="0"/>
              <a:t>node.js</a:t>
            </a:r>
            <a:r>
              <a:rPr lang="en-US" dirty="0" smtClean="0"/>
              <a:t> code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"He can import the expertise required to run Spark" /</a:t>
            </a:r>
          </a:p>
          <a:p>
            <a:r>
              <a:rPr lang="en-US" dirty="0" smtClean="0"/>
              <a:t> install the expertise</a:t>
            </a:r>
            <a:r>
              <a:rPr lang="en-US" baseline="0" dirty="0" smtClean="0"/>
              <a:t> required to run </a:t>
            </a:r>
            <a:r>
              <a:rPr lang="en-US" baseline="0" dirty="0" err="1" smtClean="0"/>
              <a:t>Sparkon</a:t>
            </a:r>
            <a:r>
              <a:rPr lang="en-US" baseline="0" dirty="0" smtClean="0"/>
              <a:t> his local system. </a:t>
            </a:r>
          </a:p>
          <a:p>
            <a:r>
              <a:rPr lang="en-US" baseline="0" dirty="0" smtClean="0"/>
              <a:t>Then he can integrate this expertise with his broader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Blueprint Library:</a:t>
            </a:r>
            <a:r>
              <a:rPr lang="en-US" baseline="0" dirty="0" smtClean="0"/>
              <a:t> Important, not going to talk about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Deployment Engine: Uses OVN, going to talk about this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Kelda sets up VMs in a cloud providers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Configures some as masters, some as workers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Install a controller, and OVN on the masters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OVS and application containers on the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1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Pretty</a:t>
            </a:r>
            <a:r>
              <a:rPr lang="en-US" baseline="0" dirty="0" smtClean="0"/>
              <a:t> Simple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Giant Layer 2 Switch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ACLs on each port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Micro-segmentation</a:t>
            </a:r>
          </a:p>
          <a:p>
            <a:pPr marL="171450" lvl="0" indent="-171450">
              <a:buFont typeface="Arial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Don’t use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IPAM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Gateways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err="1" smtClean="0"/>
              <a:t>Localnet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8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C4.8xlarge VM amazon</a:t>
            </a:r>
          </a:p>
          <a:p>
            <a:endParaRPr lang="en-US" dirty="0" smtClean="0"/>
          </a:p>
          <a:p>
            <a:r>
              <a:rPr lang="en-US" dirty="0" smtClean="0"/>
              <a:t>Native is the VM’s network performance</a:t>
            </a:r>
          </a:p>
          <a:p>
            <a:endParaRPr lang="en-US" dirty="0" smtClean="0"/>
          </a:p>
          <a:p>
            <a:r>
              <a:rPr lang="en-US" dirty="0" smtClean="0"/>
              <a:t>Docker is standard Docker</a:t>
            </a:r>
          </a:p>
          <a:p>
            <a:endParaRPr lang="en-US" dirty="0" smtClean="0"/>
          </a:p>
          <a:p>
            <a:r>
              <a:rPr lang="en-US" dirty="0" smtClean="0"/>
              <a:t>Kelda</a:t>
            </a:r>
          </a:p>
          <a:p>
            <a:endParaRPr lang="en-US" dirty="0" smtClean="0"/>
          </a:p>
          <a:p>
            <a:r>
              <a:rPr lang="en-US" dirty="0" smtClean="0"/>
              <a:t>Intra VM </a:t>
            </a:r>
            <a:r>
              <a:rPr lang="mr-IN" dirty="0" smtClean="0"/>
              <a:t>–</a:t>
            </a:r>
            <a:r>
              <a:rPr lang="en-US" dirty="0" smtClean="0"/>
              <a:t> two</a:t>
            </a:r>
            <a:r>
              <a:rPr lang="en-US" baseline="0" dirty="0" smtClean="0"/>
              <a:t> containers on the same machine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Private IP two containers on a different VM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Out-performs </a:t>
            </a:r>
            <a:r>
              <a:rPr lang="en-US" baseline="0" dirty="0" err="1" smtClean="0"/>
              <a:t>docker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66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Haven’t had a chance to take</a:t>
            </a:r>
            <a:r>
              <a:rPr lang="en-US" baseline="0" dirty="0" smtClean="0"/>
              <a:t> advantage of a lot of these yet 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6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1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Advised by Scott </a:t>
            </a:r>
            <a:r>
              <a:rPr lang="en-US" dirty="0" err="1" smtClean="0"/>
              <a:t>Shenker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Brand new tiny</a:t>
            </a:r>
            <a:r>
              <a:rPr lang="en-US" baseline="0" dirty="0" smtClean="0"/>
              <a:t> startup started out of research I did at UCB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Going to spend some time motivating</a:t>
            </a:r>
            <a:r>
              <a:rPr lang="en-US" baseline="0" dirty="0" smtClean="0"/>
              <a:t> Kelda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Then will go into how it uses OVN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Cloud caused rise of ...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Modern apps cobble these things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 How to I get these things running in the cloud?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What you really want</a:t>
            </a:r>
            <a:r>
              <a:rPr lang="en-US" baseline="0" dirty="0" smtClean="0"/>
              <a:t>, attached to these projects is a simple deploy button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some documentation, try, not quite right</a:t>
            </a:r>
          </a:p>
          <a:p>
            <a:endParaRPr lang="en-US" dirty="0" smtClean="0"/>
          </a:p>
          <a:p>
            <a:r>
              <a:rPr lang="en-US" dirty="0" smtClean="0"/>
              <a:t>Read some more tutorials,</a:t>
            </a:r>
            <a:r>
              <a:rPr lang="en-US" baseline="0" dirty="0" smtClean="0"/>
              <a:t> understand more about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, and get closer, but still not quite right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for help: send an email on mailing list, ask on company slack, sit down for help with a c-worker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IF YOURE LUCKY it’s right.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some documentation, try, not quite right</a:t>
            </a:r>
          </a:p>
          <a:p>
            <a:endParaRPr lang="en-US" dirty="0" smtClean="0"/>
          </a:p>
          <a:p>
            <a:r>
              <a:rPr lang="en-US" dirty="0" smtClean="0"/>
              <a:t>Read some more tutorials,</a:t>
            </a:r>
            <a:r>
              <a:rPr lang="en-US" baseline="0" dirty="0" smtClean="0"/>
              <a:t> understand more about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, and get closer, but still not quite right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for help: send an email on mailing list, ask on company slack, sit down for help with a c-worker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IF YOURE LUCKY it’s right.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code that describes how to do this!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err="1" smtClean="0"/>
              <a:t>git</a:t>
            </a:r>
            <a:r>
              <a:rPr lang="en-US" dirty="0" smtClean="0"/>
              <a:t> clone instead!!!</a:t>
            </a:r>
            <a:r>
              <a:rPr lang="en-US" baseline="0" dirty="0" smtClean="0"/>
              <a:t> More correct. We have key value stores you can get code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why can’t we do this all using code?</a:t>
            </a:r>
          </a:p>
          <a:p>
            <a:r>
              <a:rPr lang="en-US" dirty="0" smtClean="0"/>
              <a:t>Quilt: turn expertise into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48467-EE6A-C543-980D-1A69E1AD10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0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BF6F-1759-2244-93FA-0B92D99A1DFE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6C24-A8C4-F44B-A558-1EA1DC6C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Condensed Light" charset="0"/>
          <a:ea typeface="Open Sans Condensed Light" charset="0"/>
          <a:cs typeface="Open Sans Condensed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Open Sans Condensed Light" charset="0"/>
          <a:ea typeface="Open Sans Condensed Light" charset="0"/>
          <a:cs typeface="Open Sans Condense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Open Sans Condensed Light" charset="0"/>
          <a:ea typeface="Open Sans Condensed Light" charset="0"/>
          <a:cs typeface="Open Sans Condense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Open Sans Condensed Light" charset="0"/>
          <a:ea typeface="Open Sans Condensed Light" charset="0"/>
          <a:cs typeface="Open Sans Condense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Open Sans Condensed Light" charset="0"/>
          <a:ea typeface="Open Sans Condensed Light" charset="0"/>
          <a:cs typeface="Open Sans Condense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Open Sans Condensed Light" charset="0"/>
          <a:ea typeface="Open Sans Condensed Light" charset="0"/>
          <a:cs typeface="Open Sans Condense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tiff"/><Relationship Id="rId10" Type="http://schemas.openxmlformats.org/officeDocument/2006/relationships/image" Target="../media/image1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tiff"/><Relationship Id="rId10" Type="http://schemas.openxmlformats.org/officeDocument/2006/relationships/image" Target="../media/image1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68589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Experiences with OVN </a:t>
            </a:r>
            <a:r>
              <a:rPr lang="en-US" sz="5400" smtClean="0"/>
              <a:t>on Kelda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890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Ethan J. Jackson</a:t>
            </a:r>
          </a:p>
          <a:p>
            <a:pPr algn="l"/>
            <a:r>
              <a:rPr lang="en-US" sz="4400" dirty="0" smtClean="0"/>
              <a:t>Kelda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1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1976" y="555812"/>
            <a:ext cx="10391237" cy="94503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Encode expertise in JavaScript</a:t>
            </a:r>
            <a:endParaRPr lang="en-US" sz="4400" dirty="0">
              <a:solidFill>
                <a:schemeClr val="tx1"/>
              </a:solidFill>
              <a:effectLst>
                <a:glow rad="63500">
                  <a:schemeClr val="bg1">
                    <a:lumMod val="85000"/>
                    <a:alpha val="40000"/>
                  </a:schemeClr>
                </a:glow>
              </a:effectLst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41" y="1700116"/>
            <a:ext cx="2215310" cy="21618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7705" y="3974431"/>
            <a:ext cx="97546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npm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install 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kelda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/spark</a:t>
            </a:r>
          </a:p>
          <a:p>
            <a:pPr lvl="0">
              <a:defRPr/>
            </a:pPr>
            <a:endParaRPr lang="en-US" sz="2800" dirty="0" smtClean="0">
              <a:latin typeface="Courier" charset="0"/>
              <a:ea typeface="Courier" charset="0"/>
              <a:cs typeface="Courier" charset="0"/>
            </a:endParaRPr>
          </a:p>
          <a:p>
            <a:pPr lvl="0">
              <a:defRPr/>
            </a:pP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park = require(‘@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kelda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/spark’);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  <a:p>
            <a:pPr lvl="0">
              <a:defRPr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let 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sparkCluster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 = new 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spark.Spark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(64);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40214"/>
            <a:ext cx="10515600" cy="1325563"/>
          </a:xfrm>
        </p:spPr>
        <p:txBody>
          <a:bodyPr/>
          <a:lstStyle/>
          <a:p>
            <a:r>
              <a:rPr lang="en-US" dirty="0" smtClean="0"/>
              <a:t>Kelda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188243" cy="4351338"/>
          </a:xfrm>
        </p:spPr>
        <p:txBody>
          <a:bodyPr/>
          <a:lstStyle/>
          <a:p>
            <a:r>
              <a:rPr lang="en-US" dirty="0" smtClean="0"/>
              <a:t>JavaScript Blueprint Library</a:t>
            </a:r>
          </a:p>
          <a:p>
            <a:pPr lvl="1"/>
            <a:r>
              <a:rPr lang="en-US" dirty="0" smtClean="0"/>
              <a:t>Everything necessary to operate an application</a:t>
            </a:r>
          </a:p>
          <a:p>
            <a:pPr lvl="1"/>
            <a:r>
              <a:rPr lang="en-US" dirty="0" smtClean="0"/>
              <a:t>Code, Network, Configuration, etc.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Deployment Engine</a:t>
            </a:r>
          </a:p>
          <a:p>
            <a:pPr lvl="1"/>
            <a:r>
              <a:rPr lang="en-US" dirty="0" smtClean="0"/>
              <a:t>Consumes Blueprints</a:t>
            </a:r>
          </a:p>
          <a:p>
            <a:pPr lvl="1"/>
            <a:r>
              <a:rPr lang="en-US" dirty="0" smtClean="0"/>
              <a:t>Deploys them to the cloud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6721" y="2410146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new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spark.Spark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(64);</a:t>
            </a:r>
          </a:p>
        </p:txBody>
      </p:sp>
      <p:sp>
        <p:nvSpPr>
          <p:cNvPr id="5" name="Rectangle 4"/>
          <p:cNvSpPr/>
          <p:nvPr/>
        </p:nvSpPr>
        <p:spPr>
          <a:xfrm>
            <a:off x="7267793" y="4578810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kelda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run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sparkRun.js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Kelda Deployment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deployment of </a:t>
            </a:r>
            <a:r>
              <a:rPr lang="en-US" dirty="0"/>
              <a:t>b</a:t>
            </a:r>
            <a:r>
              <a:rPr lang="en-US" dirty="0" smtClean="0"/>
              <a:t>lueprints anywhere</a:t>
            </a:r>
          </a:p>
          <a:p>
            <a:pPr lvl="1"/>
            <a:r>
              <a:rPr lang="en-US" dirty="0" smtClean="0"/>
              <a:t>Amazon, Google, Digital Ocean</a:t>
            </a:r>
          </a:p>
          <a:p>
            <a:pPr lvl="1"/>
            <a:r>
              <a:rPr lang="en-US" i="1" dirty="0" smtClean="0"/>
              <a:t>Soon: Azure, Kubernetes, </a:t>
            </a:r>
            <a:r>
              <a:rPr lang="en-US" i="1" dirty="0" err="1" smtClean="0"/>
              <a:t>Mesos</a:t>
            </a:r>
            <a:r>
              <a:rPr lang="en-US" i="1" dirty="0" smtClean="0"/>
              <a:t>, OpenStack, VMware, </a:t>
            </a:r>
            <a:r>
              <a:rPr lang="mr-IN" i="1" dirty="0" smtClean="0"/>
              <a:t>…</a:t>
            </a:r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Easily change cloud providers</a:t>
            </a:r>
          </a:p>
          <a:p>
            <a:pPr lvl="1"/>
            <a:r>
              <a:rPr lang="en-US" dirty="0" smtClean="0"/>
              <a:t>Key design goal of the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4006" y="3707854"/>
            <a:ext cx="5248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new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Machine({</a:t>
            </a:r>
          </a:p>
          <a:p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   provider: ‘Amazon’,</a:t>
            </a:r>
          </a:p>
          <a:p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2800" dirty="0" err="1">
                <a:latin typeface="Courier" charset="0"/>
                <a:ea typeface="Courier" charset="0"/>
                <a:cs typeface="Courier" charset="0"/>
              </a:rPr>
              <a:t>cpus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: 2,</a:t>
            </a:r>
          </a:p>
          <a:p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   ram: 16,</a:t>
            </a:r>
            <a:br>
              <a:rPr lang="en-US" sz="28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})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999622" y="4427621"/>
            <a:ext cx="1267326" cy="0"/>
          </a:xfrm>
          <a:prstGeom prst="line">
            <a:avLst/>
          </a:prstGeom>
          <a:ln w="98425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26318" y="3883099"/>
            <a:ext cx="14139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4462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Platforms have wildly different APIs and abstractions</a:t>
            </a:r>
          </a:p>
          <a:p>
            <a:pPr lvl="1"/>
            <a:r>
              <a:rPr lang="en-US" dirty="0" smtClean="0"/>
              <a:t>Supporting everything, everywhere, consistently, is not tractable</a:t>
            </a:r>
          </a:p>
          <a:p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 except for x86</a:t>
            </a:r>
          </a:p>
          <a:p>
            <a:pPr lvl="1"/>
            <a:r>
              <a:rPr lang="en-US" dirty="0" smtClean="0"/>
              <a:t>Ubuntu VMs are basically the same everywhere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OVN provides consistent network experience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82502" y="2170393"/>
            <a:ext cx="2326341" cy="1036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58784" y="2170393"/>
            <a:ext cx="2326341" cy="1036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60858" y="4471148"/>
            <a:ext cx="2337545" cy="15531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37294" y="4471148"/>
            <a:ext cx="2337545" cy="15531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13730" y="4471147"/>
            <a:ext cx="2337545" cy="15531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2170393"/>
            <a:ext cx="3249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Kelda Controller</a:t>
            </a:r>
          </a:p>
          <a:p>
            <a:r>
              <a:rPr lang="en-US" dirty="0" smtClean="0"/>
              <a:t>OVN </a:t>
            </a:r>
            <a:r>
              <a:rPr lang="en-US" dirty="0" err="1" smtClean="0"/>
              <a:t>Northd</a:t>
            </a:r>
            <a:endParaRPr lang="en-US" dirty="0" smtClean="0"/>
          </a:p>
          <a:p>
            <a:r>
              <a:rPr lang="en-US" dirty="0" err="1" smtClean="0"/>
              <a:t>Etcd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1659" y="4786048"/>
            <a:ext cx="324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Containers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endParaRPr lang="en-US" dirty="0" smtClean="0"/>
          </a:p>
          <a:p>
            <a:r>
              <a:rPr lang="en-US" dirty="0" smtClean="0"/>
              <a:t>STT Overlay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OVN Virtual Network Architecture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03612" y="2944905"/>
            <a:ext cx="8148913" cy="2326341"/>
          </a:xfrm>
          <a:prstGeom prst="round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</a:t>
            </a:r>
            <a:r>
              <a:rPr lang="en-US" dirty="0" err="1" smtClean="0">
                <a:solidFill>
                  <a:schemeClr val="tx1"/>
                </a:solidFill>
              </a:rPr>
              <a:t>Logical</a:t>
            </a:r>
            <a:r>
              <a:rPr lang="en-US" dirty="0" smtClean="0">
                <a:solidFill>
                  <a:schemeClr val="tx1"/>
                </a:solidFill>
              </a:rPr>
              <a:t> Switch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56091" y="1825159"/>
            <a:ext cx="2043953" cy="65890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Load Balancer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2"/>
            <a:endCxn id="5" idx="0"/>
          </p:cNvCxnSpPr>
          <p:nvPr/>
        </p:nvCxnSpPr>
        <p:spPr>
          <a:xfrm>
            <a:off x="6078068" y="2484065"/>
            <a:ext cx="1" cy="460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003613" y="5732086"/>
            <a:ext cx="1546412" cy="766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Container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99964" y="5732085"/>
            <a:ext cx="1546412" cy="766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396315" y="5758980"/>
            <a:ext cx="1546412" cy="766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Container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606114" y="5732084"/>
            <a:ext cx="1546412" cy="766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Container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52165" y="5298140"/>
            <a:ext cx="0" cy="460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30589" y="5298140"/>
            <a:ext cx="0" cy="460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86600" y="5298140"/>
            <a:ext cx="0" cy="460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68118" y="5298140"/>
            <a:ext cx="0" cy="4608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Kelda OVN Customizations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OVS Docker containers</a:t>
            </a:r>
          </a:p>
          <a:p>
            <a:pPr lvl="1"/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docker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pull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keldaio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ovs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dirty="0" smtClean="0"/>
          </a:p>
          <a:p>
            <a:r>
              <a:rPr lang="en-US" dirty="0" smtClean="0"/>
              <a:t>STT</a:t>
            </a:r>
          </a:p>
          <a:p>
            <a:endParaRPr lang="en-US" dirty="0"/>
          </a:p>
          <a:p>
            <a:r>
              <a:rPr lang="en-US" dirty="0" err="1"/>
              <a:t>k</a:t>
            </a:r>
            <a:r>
              <a:rPr lang="en-US" dirty="0" err="1" smtClean="0"/>
              <a:t>elda-int</a:t>
            </a:r>
            <a:r>
              <a:rPr lang="en-US" dirty="0" smtClean="0"/>
              <a:t> bridge</a:t>
            </a:r>
          </a:p>
          <a:p>
            <a:pPr lvl="1"/>
            <a:r>
              <a:rPr lang="en-US" dirty="0" smtClean="0"/>
              <a:t>Intercepts packets before OVN</a:t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8011" y="4391260"/>
            <a:ext cx="1246095" cy="61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17858" y="4391260"/>
            <a:ext cx="1246095" cy="61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kelda-int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107705" y="4391260"/>
            <a:ext cx="1246095" cy="611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</a:t>
            </a:r>
            <a:r>
              <a:rPr lang="en-US" dirty="0" err="1" smtClean="0"/>
              <a:t>r-int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663953" y="4723677"/>
            <a:ext cx="44375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974106" y="4745366"/>
            <a:ext cx="44375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1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Impressions of OVN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Extremely 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far the most stable part of the project</a:t>
            </a:r>
          </a:p>
          <a:p>
            <a:pPr lvl="1"/>
            <a:r>
              <a:rPr lang="en-US" dirty="0" smtClean="0"/>
              <a:t>We’ve had more Linux Kernel panics than OVN crashes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Even back in the early releases </a:t>
            </a:r>
            <a:r>
              <a:rPr lang="mr-I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72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> Committer</a:t>
            </a:r>
          </a:p>
          <a:p>
            <a:endParaRPr lang="en-US" dirty="0" smtClean="0"/>
          </a:p>
          <a:p>
            <a:r>
              <a:rPr lang="en-US" dirty="0" smtClean="0"/>
              <a:t>UC Berkeley PhD Student</a:t>
            </a:r>
          </a:p>
          <a:p>
            <a:pPr lvl="1"/>
            <a:r>
              <a:rPr lang="en-US" dirty="0" smtClean="0"/>
              <a:t>Advised by Scott </a:t>
            </a:r>
            <a:r>
              <a:rPr lang="en-US" dirty="0" err="1" smtClean="0"/>
              <a:t>Shenker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Founder, CEO of Kelda</a:t>
            </a:r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elda.io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73324"/>
            <a:ext cx="10363776" cy="1814933"/>
          </a:xfrm>
        </p:spPr>
      </p:pic>
      <p:sp>
        <p:nvSpPr>
          <p:cNvPr id="5" name="Rectangle 4"/>
          <p:cNvSpPr/>
          <p:nvPr/>
        </p:nvSpPr>
        <p:spPr>
          <a:xfrm>
            <a:off x="9005623" y="3061162"/>
            <a:ext cx="1223682" cy="309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Kelda</a:t>
            </a:r>
            <a:endParaRPr lang="en-US" dirty="0">
              <a:solidFill>
                <a:schemeClr val="tx1"/>
              </a:solidFill>
              <a:effectLst>
                <a:outerShdw sx="1000" sy="1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9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Features we need magically appear 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Address Sets</a:t>
            </a:r>
          </a:p>
          <a:p>
            <a:endParaRPr lang="en-US" dirty="0"/>
          </a:p>
          <a:p>
            <a:r>
              <a:rPr lang="en-US" dirty="0" smtClean="0"/>
              <a:t>IPAM</a:t>
            </a:r>
          </a:p>
          <a:p>
            <a:endParaRPr lang="en-US" dirty="0" smtClean="0"/>
          </a:p>
          <a:p>
            <a:r>
              <a:rPr lang="en-US" dirty="0" smtClean="0"/>
              <a:t>DNS</a:t>
            </a:r>
          </a:p>
          <a:p>
            <a:endParaRPr lang="en-US" dirty="0"/>
          </a:p>
          <a:p>
            <a:r>
              <a:rPr lang="en-US" dirty="0" err="1" smtClean="0"/>
              <a:t>Localnet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Impressions of OVN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 for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Kelda does micro-segmentation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ACLS tend to grow at O(N^2)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Before address sets this was catastrophic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rules still a problem</a:t>
            </a:r>
          </a:p>
        </p:txBody>
      </p:sp>
    </p:spTree>
    <p:extLst>
      <p:ext uri="{BB962C8B-B14F-4D97-AF65-F5344CB8AC3E}">
        <p14:creationId xmlns:p14="http://schemas.microsoft.com/office/powerpoint/2010/main" val="5772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OVSDB API Language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OVSDB has a great C API</a:t>
            </a:r>
          </a:p>
          <a:p>
            <a:endParaRPr lang="en-US" dirty="0"/>
          </a:p>
          <a:p>
            <a:r>
              <a:rPr lang="en-US" dirty="0" smtClean="0"/>
              <a:t>Hard to interact with from go</a:t>
            </a:r>
          </a:p>
          <a:p>
            <a:endParaRPr lang="en-US" dirty="0" smtClean="0"/>
          </a:p>
          <a:p>
            <a:r>
              <a:rPr lang="en-US" dirty="0" smtClean="0"/>
              <a:t>Go is the de-facto standard for container infrastructure</a:t>
            </a:r>
          </a:p>
          <a:p>
            <a:pPr lvl="1"/>
            <a:r>
              <a:rPr lang="en-US" dirty="0" smtClean="0"/>
              <a:t>Docker, Kubernetes, </a:t>
            </a:r>
            <a:r>
              <a:rPr lang="en-US" dirty="0" err="1" smtClean="0"/>
              <a:t>Etcd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GRPC front-end would go a long way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Networking for containers is crowded</a:t>
            </a:r>
          </a:p>
          <a:p>
            <a:pPr lvl="1"/>
            <a:r>
              <a:rPr lang="en-US" dirty="0" smtClean="0"/>
              <a:t>Calico, </a:t>
            </a:r>
            <a:r>
              <a:rPr lang="en-US" dirty="0" err="1" smtClean="0"/>
              <a:t>Contiv</a:t>
            </a:r>
            <a:r>
              <a:rPr lang="en-US" dirty="0" smtClean="0"/>
              <a:t>, Contrail, Flannel, Cilium, Weave, Envoy, </a:t>
            </a:r>
            <a:r>
              <a:rPr lang="en-US" dirty="0" err="1"/>
              <a:t>I</a:t>
            </a:r>
            <a:r>
              <a:rPr lang="en-US" dirty="0" err="1" smtClean="0"/>
              <a:t>stio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OVN compares favorably with these systems</a:t>
            </a:r>
          </a:p>
          <a:p>
            <a:pPr lvl="1"/>
            <a:r>
              <a:rPr lang="en-US" dirty="0" smtClean="0"/>
              <a:t>... yet is not as well known in this community</a:t>
            </a:r>
          </a:p>
          <a:p>
            <a:endParaRPr lang="en-US" dirty="0" smtClean="0"/>
          </a:p>
          <a:p>
            <a:r>
              <a:rPr lang="en-US" dirty="0" smtClean="0"/>
              <a:t>Small improvements could help a lot</a:t>
            </a:r>
          </a:p>
          <a:p>
            <a:pPr lvl="1"/>
            <a:r>
              <a:rPr lang="en-US" dirty="0" smtClean="0"/>
              <a:t>Dedicated OVN Website</a:t>
            </a:r>
          </a:p>
          <a:p>
            <a:pPr lvl="1"/>
            <a:r>
              <a:rPr lang="en-US" dirty="0" smtClean="0"/>
              <a:t>Getting Started Guide</a:t>
            </a:r>
          </a:p>
          <a:p>
            <a:pPr lvl="1"/>
            <a:r>
              <a:rPr lang="en-US" dirty="0" smtClean="0"/>
              <a:t>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Kelda encodes operational expertise in JavaScript</a:t>
            </a:r>
          </a:p>
          <a:p>
            <a:endParaRPr lang="en-US" dirty="0"/>
          </a:p>
          <a:p>
            <a:r>
              <a:rPr lang="en-US" dirty="0" smtClean="0"/>
              <a:t>Deploys that expertise portably across cloud providers</a:t>
            </a:r>
          </a:p>
          <a:p>
            <a:endParaRPr lang="en-US" dirty="0"/>
          </a:p>
          <a:p>
            <a:r>
              <a:rPr lang="en-US" dirty="0" smtClean="0"/>
              <a:t>Makes heavy use of OVN to achieve this</a:t>
            </a:r>
          </a:p>
          <a:p>
            <a:pPr lvl="1"/>
            <a:endParaRPr lang="en-US" dirty="0"/>
          </a:p>
          <a:p>
            <a:r>
              <a:rPr lang="en-US" dirty="0" smtClean="0"/>
              <a:t>Try it out at </a:t>
            </a:r>
            <a:r>
              <a:rPr lang="en-US" dirty="0" err="1" smtClean="0"/>
              <a:t>kelda.io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Simple way to play around with OVN</a:t>
            </a:r>
          </a:p>
        </p:txBody>
      </p:sp>
    </p:spTree>
    <p:extLst>
      <p:ext uri="{BB962C8B-B14F-4D97-AF65-F5344CB8AC3E}">
        <p14:creationId xmlns:p14="http://schemas.microsoft.com/office/powerpoint/2010/main" val="1562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</a:t>
            </a:r>
            <a:r>
              <a:rPr lang="en-US" dirty="0" err="1" smtClean="0"/>
              <a:t>elda.io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Complex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</a:p>
          <a:p>
            <a:r>
              <a:rPr lang="en-US" dirty="0" smtClean="0"/>
              <a:t>Hadoop</a:t>
            </a:r>
          </a:p>
          <a:p>
            <a:r>
              <a:rPr lang="en-US" dirty="0" smtClean="0"/>
              <a:t>Elastic Search</a:t>
            </a:r>
          </a:p>
          <a:p>
            <a:pPr lvl="1"/>
            <a:r>
              <a:rPr lang="en-US" dirty="0" err="1" smtClean="0"/>
              <a:t>Logstash</a:t>
            </a:r>
            <a:endParaRPr lang="en-US" dirty="0" smtClean="0"/>
          </a:p>
          <a:p>
            <a:pPr lvl="1"/>
            <a:r>
              <a:rPr lang="en-US" dirty="0" err="1" smtClean="0"/>
              <a:t>Kibana</a:t>
            </a:r>
            <a:endParaRPr lang="en-US" dirty="0" smtClean="0"/>
          </a:p>
          <a:p>
            <a:r>
              <a:rPr lang="en-US" dirty="0" err="1" smtClean="0"/>
              <a:t>Redis</a:t>
            </a:r>
            <a:endParaRPr lang="en-US" dirty="0" smtClean="0"/>
          </a:p>
          <a:p>
            <a:r>
              <a:rPr lang="en-US" dirty="0" err="1" smtClean="0"/>
              <a:t>Etcd</a:t>
            </a:r>
            <a:r>
              <a:rPr lang="en-US" dirty="0" smtClean="0"/>
              <a:t>, Zookeeper, Consul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84585" y="1352971"/>
            <a:ext cx="6283031" cy="4899297"/>
            <a:chOff x="5281439" y="944155"/>
            <a:chExt cx="5544012" cy="4323035"/>
          </a:xfrm>
        </p:grpSpPr>
        <p:sp>
          <p:nvSpPr>
            <p:cNvPr id="19" name="Cloud 18"/>
            <p:cNvSpPr/>
            <p:nvPr/>
          </p:nvSpPr>
          <p:spPr>
            <a:xfrm>
              <a:off x="5281439" y="944155"/>
              <a:ext cx="5544012" cy="4323035"/>
            </a:xfrm>
            <a:prstGeom prst="cloud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Open Sans Condensed" charset="0"/>
                <a:ea typeface="Open Sans Condensed" charset="0"/>
                <a:cs typeface="Open Sans Condensed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6952" y="2242708"/>
              <a:ext cx="676959" cy="15825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5835" y="2242707"/>
              <a:ext cx="676959" cy="15825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4718" y="2242707"/>
              <a:ext cx="676959" cy="158250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076876" y="2421236"/>
              <a:ext cx="6096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4800" dirty="0" smtClean="0"/>
                <a:t>…</a:t>
              </a:r>
              <a:endParaRPr lang="en-US" sz="4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12204" y="1781692"/>
            <a:ext cx="1604773" cy="1601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Spark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6281" y="3986573"/>
            <a:ext cx="1604773" cy="1601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HDFS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0433" y="3986573"/>
            <a:ext cx="1604773" cy="16018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Elastic Search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cxnSp>
        <p:nvCxnSpPr>
          <p:cNvPr id="15" name="Straight Connector 14"/>
          <p:cNvCxnSpPr>
            <a:stCxn id="11" idx="2"/>
            <a:endCxn id="13" idx="0"/>
          </p:cNvCxnSpPr>
          <p:nvPr/>
        </p:nvCxnSpPr>
        <p:spPr>
          <a:xfrm flipH="1">
            <a:off x="1878668" y="3383509"/>
            <a:ext cx="1035923" cy="603064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2"/>
            <a:endCxn id="14" idx="0"/>
          </p:cNvCxnSpPr>
          <p:nvPr/>
        </p:nvCxnSpPr>
        <p:spPr>
          <a:xfrm>
            <a:off x="2914591" y="3383509"/>
            <a:ext cx="1218229" cy="603064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322" y="201232"/>
            <a:ext cx="2215310" cy="21618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5959" y="488969"/>
            <a:ext cx="319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Ideal</a:t>
            </a:r>
          </a:p>
          <a:p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cloud.deploy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()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084 -0.05486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084 -0.05486 " pathEditMode="relative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084 -0.05486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084 -0.05486 " pathEditMode="relative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084 -0.05486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1" animBg="1"/>
      <p:bldP spid="14" grpId="0" animBg="1"/>
      <p:bldP spid="14" grpId="1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17453" y="1810987"/>
            <a:ext cx="1604773" cy="1601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Spark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6281" y="3986573"/>
            <a:ext cx="1604773" cy="1601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HDFS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0433" y="3986573"/>
            <a:ext cx="1604773" cy="160181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Elastic Search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cxnSp>
        <p:nvCxnSpPr>
          <p:cNvPr id="15" name="Straight Connector 14"/>
          <p:cNvCxnSpPr>
            <a:stCxn id="11" idx="2"/>
            <a:endCxn id="13" idx="0"/>
          </p:cNvCxnSpPr>
          <p:nvPr/>
        </p:nvCxnSpPr>
        <p:spPr>
          <a:xfrm flipH="1">
            <a:off x="1878668" y="3412804"/>
            <a:ext cx="1041172" cy="573769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2"/>
            <a:endCxn id="14" idx="0"/>
          </p:cNvCxnSpPr>
          <p:nvPr/>
        </p:nvCxnSpPr>
        <p:spPr>
          <a:xfrm>
            <a:off x="2919840" y="3412804"/>
            <a:ext cx="1212980" cy="573769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22" y="201232"/>
            <a:ext cx="2215310" cy="2161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841" y="340183"/>
            <a:ext cx="3214917" cy="3587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841" y="1220701"/>
            <a:ext cx="3444306" cy="34191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632" y="1818686"/>
            <a:ext cx="3142419" cy="2630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653" y="3022735"/>
            <a:ext cx="2584470" cy="2246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/>
          <a:srcRect l="1710"/>
          <a:stretch/>
        </p:blipFill>
        <p:spPr>
          <a:xfrm>
            <a:off x="6347894" y="3363516"/>
            <a:ext cx="2567084" cy="281373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2268" y="6075397"/>
            <a:ext cx="1723534" cy="516371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8857074" y="68497"/>
            <a:ext cx="2655700" cy="2070826"/>
            <a:chOff x="9040471" y="1037857"/>
            <a:chExt cx="3064275" cy="2389419"/>
          </a:xfrm>
        </p:grpSpPr>
        <p:grpSp>
          <p:nvGrpSpPr>
            <p:cNvPr id="4" name="Group 3"/>
            <p:cNvGrpSpPr/>
            <p:nvPr/>
          </p:nvGrpSpPr>
          <p:grpSpPr>
            <a:xfrm>
              <a:off x="9040471" y="1037857"/>
              <a:ext cx="3064275" cy="2389419"/>
              <a:chOff x="5281439" y="944155"/>
              <a:chExt cx="5544012" cy="4323035"/>
            </a:xfrm>
          </p:grpSpPr>
          <p:sp>
            <p:nvSpPr>
              <p:cNvPr id="5" name="Cloud 4"/>
              <p:cNvSpPr/>
              <p:nvPr/>
            </p:nvSpPr>
            <p:spPr>
              <a:xfrm>
                <a:off x="5281439" y="944155"/>
                <a:ext cx="5544012" cy="4323035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6952" y="2242708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5835" y="2242707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4718" y="2242707"/>
                <a:ext cx="676959" cy="158250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090935" y="2007692"/>
                <a:ext cx="1125065" cy="147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4000" dirty="0" smtClean="0"/>
                  <a:t>…</a:t>
                </a:r>
                <a:endParaRPr lang="en-US" sz="40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638548" y="1220285"/>
              <a:ext cx="1866445" cy="1828430"/>
              <a:chOff x="1228680" y="1963387"/>
              <a:chExt cx="3857448" cy="3778881"/>
            </a:xfrm>
          </p:grpSpPr>
          <p:sp>
            <p:nvSpPr>
              <p:cNvPr id="20" name="Rectangle 19"/>
              <p:cNvSpPr/>
              <p:nvPr/>
            </p:nvSpPr>
            <p:spPr>
              <a:xfrm rot="11121589">
                <a:off x="2269854" y="1963387"/>
                <a:ext cx="1604772" cy="16018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Spark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2738751">
                <a:off x="1228680" y="4138973"/>
                <a:ext cx="1604773" cy="160181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HDFS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4029349">
                <a:off x="3482834" y="4138973"/>
                <a:ext cx="1604772" cy="16018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Elastic Search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2031068" y="3565204"/>
                <a:ext cx="1041172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72240" y="3565204"/>
                <a:ext cx="1212980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8933518" y="2238010"/>
            <a:ext cx="2655700" cy="2070826"/>
            <a:chOff x="8897664" y="3653986"/>
            <a:chExt cx="3064275" cy="2389419"/>
          </a:xfrm>
        </p:grpSpPr>
        <p:grpSp>
          <p:nvGrpSpPr>
            <p:cNvPr id="31" name="Group 30"/>
            <p:cNvGrpSpPr/>
            <p:nvPr/>
          </p:nvGrpSpPr>
          <p:grpSpPr>
            <a:xfrm>
              <a:off x="8897664" y="3653986"/>
              <a:ext cx="3064275" cy="2389419"/>
              <a:chOff x="5281439" y="944155"/>
              <a:chExt cx="5544012" cy="4323035"/>
            </a:xfrm>
          </p:grpSpPr>
          <p:sp>
            <p:nvSpPr>
              <p:cNvPr id="32" name="Cloud 31"/>
              <p:cNvSpPr/>
              <p:nvPr/>
            </p:nvSpPr>
            <p:spPr>
              <a:xfrm>
                <a:off x="5281439" y="944155"/>
                <a:ext cx="5544012" cy="4323035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6952" y="2242708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5835" y="2242707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4718" y="2242707"/>
                <a:ext cx="676959" cy="158250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9090935" y="2007692"/>
                <a:ext cx="1125065" cy="147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4000" dirty="0" smtClean="0"/>
                  <a:t>…</a:t>
                </a:r>
                <a:endParaRPr lang="en-US" sz="40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529322" y="3752988"/>
              <a:ext cx="1867160" cy="1827715"/>
              <a:chOff x="1228680" y="1963387"/>
              <a:chExt cx="3858926" cy="377740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269854" y="1963387"/>
                <a:ext cx="1604773" cy="16018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Spark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20421532">
                <a:off x="1228680" y="4138974"/>
                <a:ext cx="1604773" cy="160181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HDFS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82833" y="4138973"/>
                <a:ext cx="1604773" cy="16018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Elastic Search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2031068" y="3565204"/>
                <a:ext cx="1041172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072240" y="3565204"/>
                <a:ext cx="1212980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8926182" y="4447210"/>
            <a:ext cx="2655700" cy="2070826"/>
            <a:chOff x="8897664" y="3653986"/>
            <a:chExt cx="3064275" cy="2389419"/>
          </a:xfrm>
        </p:grpSpPr>
        <p:grpSp>
          <p:nvGrpSpPr>
            <p:cNvPr id="48" name="Group 47"/>
            <p:cNvGrpSpPr/>
            <p:nvPr/>
          </p:nvGrpSpPr>
          <p:grpSpPr>
            <a:xfrm>
              <a:off x="8897664" y="3653986"/>
              <a:ext cx="3064275" cy="2389419"/>
              <a:chOff x="5281439" y="944155"/>
              <a:chExt cx="5544012" cy="4323035"/>
            </a:xfrm>
          </p:grpSpPr>
          <p:sp>
            <p:nvSpPr>
              <p:cNvPr id="55" name="Cloud 54"/>
              <p:cNvSpPr/>
              <p:nvPr/>
            </p:nvSpPr>
            <p:spPr>
              <a:xfrm>
                <a:off x="5281439" y="944155"/>
                <a:ext cx="5544012" cy="4323035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6952" y="2242708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5835" y="2242707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4718" y="2242707"/>
                <a:ext cx="676959" cy="1582501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9090935" y="2007692"/>
                <a:ext cx="1125065" cy="147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4000" dirty="0" smtClean="0"/>
                  <a:t>…</a:t>
                </a:r>
                <a:endParaRPr lang="en-US" sz="40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529322" y="3752988"/>
              <a:ext cx="1867160" cy="1827715"/>
              <a:chOff x="1228680" y="1963387"/>
              <a:chExt cx="3858926" cy="3777404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269854" y="1963387"/>
                <a:ext cx="1604773" cy="16018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Spark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228680" y="4138974"/>
                <a:ext cx="1604772" cy="160181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HDFS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482833" y="4138973"/>
                <a:ext cx="1604773" cy="16018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Elastic Search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2031068" y="3565204"/>
                <a:ext cx="1041172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072240" y="3565204"/>
                <a:ext cx="1212980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1288" y="4795244"/>
            <a:ext cx="2158304" cy="18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17453" y="1810987"/>
            <a:ext cx="1604773" cy="1601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Spark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6281" y="3986573"/>
            <a:ext cx="1604773" cy="1601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HDFS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0433" y="3986573"/>
            <a:ext cx="1604773" cy="160181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Elastic Search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cxnSp>
        <p:nvCxnSpPr>
          <p:cNvPr id="15" name="Straight Connector 14"/>
          <p:cNvCxnSpPr>
            <a:stCxn id="11" idx="2"/>
            <a:endCxn id="13" idx="0"/>
          </p:cNvCxnSpPr>
          <p:nvPr/>
        </p:nvCxnSpPr>
        <p:spPr>
          <a:xfrm flipH="1">
            <a:off x="1878668" y="3412804"/>
            <a:ext cx="1041172" cy="573769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2"/>
            <a:endCxn id="14" idx="0"/>
          </p:cNvCxnSpPr>
          <p:nvPr/>
        </p:nvCxnSpPr>
        <p:spPr>
          <a:xfrm>
            <a:off x="2919840" y="3412804"/>
            <a:ext cx="1212980" cy="573769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22" y="201232"/>
            <a:ext cx="2215310" cy="2161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841" y="340183"/>
            <a:ext cx="3214917" cy="3587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841" y="1220701"/>
            <a:ext cx="3444306" cy="34191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632" y="1818686"/>
            <a:ext cx="3142419" cy="2630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653" y="3022735"/>
            <a:ext cx="2584470" cy="2246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/>
          <a:srcRect l="1710"/>
          <a:stretch/>
        </p:blipFill>
        <p:spPr>
          <a:xfrm>
            <a:off x="6347894" y="3363516"/>
            <a:ext cx="2567084" cy="281373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2268" y="6075397"/>
            <a:ext cx="1723534" cy="516371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8857074" y="68497"/>
            <a:ext cx="2655700" cy="2070826"/>
            <a:chOff x="9040471" y="1037857"/>
            <a:chExt cx="3064275" cy="2389419"/>
          </a:xfrm>
        </p:grpSpPr>
        <p:grpSp>
          <p:nvGrpSpPr>
            <p:cNvPr id="4" name="Group 3"/>
            <p:cNvGrpSpPr/>
            <p:nvPr/>
          </p:nvGrpSpPr>
          <p:grpSpPr>
            <a:xfrm>
              <a:off x="9040471" y="1037857"/>
              <a:ext cx="3064275" cy="2389419"/>
              <a:chOff x="5281439" y="944155"/>
              <a:chExt cx="5544012" cy="4323035"/>
            </a:xfrm>
          </p:grpSpPr>
          <p:sp>
            <p:nvSpPr>
              <p:cNvPr id="5" name="Cloud 4"/>
              <p:cNvSpPr/>
              <p:nvPr/>
            </p:nvSpPr>
            <p:spPr>
              <a:xfrm>
                <a:off x="5281439" y="944155"/>
                <a:ext cx="5544012" cy="4323035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6952" y="2242708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5835" y="2242707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4718" y="2242707"/>
                <a:ext cx="676959" cy="158250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090935" y="2007692"/>
                <a:ext cx="1125065" cy="147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4000" dirty="0" smtClean="0"/>
                  <a:t>…</a:t>
                </a:r>
                <a:endParaRPr lang="en-US" sz="40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638548" y="1220285"/>
              <a:ext cx="1866445" cy="1828430"/>
              <a:chOff x="1228680" y="1963387"/>
              <a:chExt cx="3857448" cy="3778881"/>
            </a:xfrm>
          </p:grpSpPr>
          <p:sp>
            <p:nvSpPr>
              <p:cNvPr id="20" name="Rectangle 19"/>
              <p:cNvSpPr/>
              <p:nvPr/>
            </p:nvSpPr>
            <p:spPr>
              <a:xfrm rot="11121589">
                <a:off x="2269854" y="1963387"/>
                <a:ext cx="1604772" cy="16018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Spark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2738751">
                <a:off x="1228680" y="4138973"/>
                <a:ext cx="1604773" cy="160181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HDFS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4029349">
                <a:off x="3482834" y="4138973"/>
                <a:ext cx="1604772" cy="16018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Elastic Search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2031068" y="3565204"/>
                <a:ext cx="1041172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72240" y="3565204"/>
                <a:ext cx="1212980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8933518" y="2238010"/>
            <a:ext cx="2655700" cy="2070826"/>
            <a:chOff x="8897664" y="3653986"/>
            <a:chExt cx="3064275" cy="2389419"/>
          </a:xfrm>
        </p:grpSpPr>
        <p:grpSp>
          <p:nvGrpSpPr>
            <p:cNvPr id="31" name="Group 30"/>
            <p:cNvGrpSpPr/>
            <p:nvPr/>
          </p:nvGrpSpPr>
          <p:grpSpPr>
            <a:xfrm>
              <a:off x="8897664" y="3653986"/>
              <a:ext cx="3064275" cy="2389419"/>
              <a:chOff x="5281439" y="944155"/>
              <a:chExt cx="5544012" cy="4323035"/>
            </a:xfrm>
          </p:grpSpPr>
          <p:sp>
            <p:nvSpPr>
              <p:cNvPr id="32" name="Cloud 31"/>
              <p:cNvSpPr/>
              <p:nvPr/>
            </p:nvSpPr>
            <p:spPr>
              <a:xfrm>
                <a:off x="5281439" y="944155"/>
                <a:ext cx="5544012" cy="4323035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6952" y="2242708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5835" y="2242707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4718" y="2242707"/>
                <a:ext cx="676959" cy="158250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9090935" y="2007692"/>
                <a:ext cx="1125065" cy="147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4000" dirty="0" smtClean="0"/>
                  <a:t>…</a:t>
                </a:r>
                <a:endParaRPr lang="en-US" sz="40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529322" y="3752988"/>
              <a:ext cx="1867160" cy="1827715"/>
              <a:chOff x="1228680" y="1963387"/>
              <a:chExt cx="3858926" cy="377740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269854" y="1963387"/>
                <a:ext cx="1604773" cy="16018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Spark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20421532">
                <a:off x="1228680" y="4138974"/>
                <a:ext cx="1604773" cy="160181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HDFS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82833" y="4138973"/>
                <a:ext cx="1604773" cy="16018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Elastic Search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2031068" y="3565204"/>
                <a:ext cx="1041172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072240" y="3565204"/>
                <a:ext cx="1212980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8926182" y="4447210"/>
            <a:ext cx="2655700" cy="2070826"/>
            <a:chOff x="8897664" y="3653986"/>
            <a:chExt cx="3064275" cy="2389419"/>
          </a:xfrm>
        </p:grpSpPr>
        <p:grpSp>
          <p:nvGrpSpPr>
            <p:cNvPr id="48" name="Group 47"/>
            <p:cNvGrpSpPr/>
            <p:nvPr/>
          </p:nvGrpSpPr>
          <p:grpSpPr>
            <a:xfrm>
              <a:off x="8897664" y="3653986"/>
              <a:ext cx="3064275" cy="2389419"/>
              <a:chOff x="5281439" y="944155"/>
              <a:chExt cx="5544012" cy="4323035"/>
            </a:xfrm>
          </p:grpSpPr>
          <p:sp>
            <p:nvSpPr>
              <p:cNvPr id="55" name="Cloud 54"/>
              <p:cNvSpPr/>
              <p:nvPr/>
            </p:nvSpPr>
            <p:spPr>
              <a:xfrm>
                <a:off x="5281439" y="944155"/>
                <a:ext cx="5544012" cy="4323035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bg1"/>
                  </a:solidFill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6952" y="2242708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5835" y="2242707"/>
                <a:ext cx="676959" cy="1582501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4718" y="2242707"/>
                <a:ext cx="676959" cy="1582501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9090935" y="2007692"/>
                <a:ext cx="1125065" cy="147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4000" dirty="0" smtClean="0"/>
                  <a:t>…</a:t>
                </a:r>
                <a:endParaRPr lang="en-US" sz="40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529322" y="3752988"/>
              <a:ext cx="1867160" cy="1827715"/>
              <a:chOff x="1228680" y="1963387"/>
              <a:chExt cx="3858926" cy="3777404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269854" y="1963387"/>
                <a:ext cx="1604773" cy="16018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Spark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228680" y="4138974"/>
                <a:ext cx="1604772" cy="160181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HDFS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482833" y="4138973"/>
                <a:ext cx="1604773" cy="160181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Open Sans Condensed" charset="0"/>
                    <a:ea typeface="Open Sans Condensed" charset="0"/>
                    <a:cs typeface="Open Sans Condensed" charset="0"/>
                  </a:rPr>
                  <a:t>Elastic Search</a:t>
                </a:r>
                <a:endParaRPr lang="en-US" sz="1050" dirty="0">
                  <a:latin typeface="Open Sans Condensed" charset="0"/>
                  <a:ea typeface="Open Sans Condensed" charset="0"/>
                  <a:cs typeface="Open Sans Condensed" charset="0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2031068" y="3565204"/>
                <a:ext cx="1041172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072240" y="3565204"/>
                <a:ext cx="1212980" cy="573769"/>
              </a:xfrm>
              <a:prstGeom prst="line">
                <a:avLst/>
              </a:prstGeom>
              <a:ln w="57150"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1288" y="4795244"/>
            <a:ext cx="2158304" cy="1826257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" charset="0"/>
                <a:ea typeface="Open Sans Condensed" charset="0"/>
                <a:cs typeface="Open Sans Condensed" charset="0"/>
              </a:rPr>
              <a:t>Running in the cloud requires expertise</a:t>
            </a:r>
          </a:p>
          <a:p>
            <a:pPr algn="ctr"/>
            <a:endParaRPr lang="en-US" sz="4400" dirty="0">
              <a:solidFill>
                <a:schemeClr val="tx1"/>
              </a:solidFill>
              <a:effectLst>
                <a:glow rad="63500">
                  <a:schemeClr val="bg1">
                    <a:lumMod val="85000"/>
                    <a:alpha val="40000"/>
                  </a:schemeClr>
                </a:glow>
              </a:effectLst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" charset="0"/>
                <a:ea typeface="Open Sans Condensed" charset="0"/>
                <a:cs typeface="Open Sans Condensed" charset="0"/>
              </a:rPr>
              <a:t>Acquiring expertise is hard</a:t>
            </a:r>
            <a:endParaRPr lang="en-US" sz="4400" dirty="0">
              <a:solidFill>
                <a:schemeClr val="tx1"/>
              </a:solidFill>
              <a:effectLst>
                <a:glow rad="63500">
                  <a:schemeClr val="bg1">
                    <a:lumMod val="85000"/>
                    <a:alpha val="40000"/>
                  </a:schemeClr>
                </a:glow>
              </a:effectLst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17453" y="1810987"/>
            <a:ext cx="1604773" cy="160181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Spark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22" y="201232"/>
            <a:ext cx="2215310" cy="2161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4734" y="958984"/>
            <a:ext cx="508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Open Sans Condensed Light" charset="0"/>
                <a:ea typeface="Open Sans Condensed Light" charset="0"/>
                <a:cs typeface="Open Sans Condensed Light" charset="0"/>
              </a:rPr>
              <a:t>“I want persistent storage”</a:t>
            </a:r>
            <a:endParaRPr lang="en-US" sz="3600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638" y="1605315"/>
            <a:ext cx="4591687" cy="2854138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076281" y="3986573"/>
            <a:ext cx="1604773" cy="16018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en Sans Condensed" charset="0"/>
                <a:ea typeface="Open Sans Condensed" charset="0"/>
                <a:cs typeface="Open Sans Condensed" charset="0"/>
              </a:rPr>
              <a:t>Mongo</a:t>
            </a:r>
            <a:endParaRPr lang="en-US" sz="2800" dirty="0"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1878668" y="3383509"/>
            <a:ext cx="1035923" cy="603064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20934" y="5734591"/>
            <a:ext cx="5049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" charset="0"/>
                <a:ea typeface="Open Sans Condensed" charset="0"/>
                <a:cs typeface="Open Sans Condensed" charset="0"/>
              </a:rPr>
              <a:t>Acquiring code is easy</a:t>
            </a:r>
            <a:endParaRPr lang="en-US" sz="4400" dirty="0">
              <a:effectLst>
                <a:glow rad="63500">
                  <a:schemeClr val="bg1">
                    <a:lumMod val="85000"/>
                    <a:alpha val="40000"/>
                  </a:schemeClr>
                </a:glow>
              </a:effectLst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582" y="2637104"/>
            <a:ext cx="3406981" cy="3156848"/>
          </a:xfrm>
          <a:prstGeom prst="rect">
            <a:avLst/>
          </a:prstGeom>
        </p:spPr>
      </p:pic>
      <p:sp>
        <p:nvSpPr>
          <p:cNvPr id="19" name="Cross 18"/>
          <p:cNvSpPr/>
          <p:nvPr/>
        </p:nvSpPr>
        <p:spPr>
          <a:xfrm rot="18849493">
            <a:off x="6296194" y="2062439"/>
            <a:ext cx="2941589" cy="2941589"/>
          </a:xfrm>
          <a:prstGeom prst="plus">
            <a:avLst>
              <a:gd name="adj" fmla="val 4439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79530" y="4897764"/>
            <a:ext cx="5974915" cy="646331"/>
          </a:xfrm>
          <a:prstGeom prst="rect">
            <a:avLst/>
          </a:prstGeom>
          <a:solidFill>
            <a:schemeClr val="tx1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git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clone 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github.com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mongodb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mongo.git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0" grpId="0"/>
      <p:bldP spid="19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400" dirty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D</a:t>
            </a:r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istributed systems require expertise to operate</a:t>
            </a:r>
          </a:p>
          <a:p>
            <a:pPr algn="ctr"/>
            <a:endParaRPr lang="en-US" sz="4400" dirty="0">
              <a:solidFill>
                <a:schemeClr val="tx1"/>
              </a:solidFill>
              <a:effectLst>
                <a:glow rad="63500">
                  <a:schemeClr val="bg1">
                    <a:lumMod val="85000"/>
                    <a:alpha val="40000"/>
                  </a:schemeClr>
                </a:glow>
              </a:effectLst>
              <a:latin typeface="Open Sans Condensed Light" charset="0"/>
              <a:ea typeface="Open Sans Condensed Light" charset="0"/>
              <a:cs typeface="Open Sans Condensed Light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Acquiring expertise is hard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 Light" charset="0"/>
                <a:ea typeface="Open Sans Condensed Light" charset="0"/>
                <a:cs typeface="Open Sans Condensed Light" charset="0"/>
              </a:rPr>
              <a:t>Acquiring code is easy</a:t>
            </a:r>
          </a:p>
          <a:p>
            <a:pPr algn="ctr"/>
            <a:endParaRPr lang="en-US" sz="4400" dirty="0">
              <a:solidFill>
                <a:schemeClr val="tx1"/>
              </a:solidFill>
              <a:effectLst>
                <a:glow rad="63500">
                  <a:schemeClr val="bg1">
                    <a:lumMod val="85000"/>
                    <a:alpha val="40000"/>
                  </a:schemeClr>
                </a:glow>
              </a:effectLst>
              <a:latin typeface="Open Sans Condensed" charset="0"/>
              <a:ea typeface="Open Sans Condensed" charset="0"/>
              <a:cs typeface="Open Sans Condensed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" charset="0"/>
                <a:ea typeface="Open Sans Condensed" charset="0"/>
                <a:cs typeface="Open Sans Condensed" charset="0"/>
              </a:rPr>
              <a:t>Kelda: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</a:effectLst>
                <a:latin typeface="Open Sans Condensed" charset="0"/>
                <a:ea typeface="Open Sans Condensed" charset="0"/>
                <a:cs typeface="Open Sans Condensed" charset="0"/>
              </a:rPr>
              <a:t>Package expertise in code</a:t>
            </a:r>
            <a:endParaRPr lang="en-US" sz="4400" dirty="0">
              <a:solidFill>
                <a:srgbClr val="C55A11"/>
              </a:solidFill>
              <a:effectLst>
                <a:glow rad="63500">
                  <a:schemeClr val="bg1">
                    <a:lumMod val="85000"/>
                    <a:alpha val="40000"/>
                  </a:schemeClr>
                </a:glow>
              </a:effectLst>
              <a:latin typeface="Open Sans Condensed" charset="0"/>
              <a:ea typeface="Open Sans Condensed" charset="0"/>
              <a:cs typeface="Open Sans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C5FA5A-1E3D-7E45-8D11-BBDA0F5A7B08}" vid="{AF1D7AE5-06BF-C249-BD8A-0807802F11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9431</TotalTime>
  <Words>934</Words>
  <Application>Microsoft Macintosh PowerPoint</Application>
  <PresentationFormat>Widescreen</PresentationFormat>
  <Paragraphs>281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</vt:lpstr>
      <vt:lpstr>Mangal</vt:lpstr>
      <vt:lpstr>Open Sans Condensed</vt:lpstr>
      <vt:lpstr>Open Sans Condensed Light</vt:lpstr>
      <vt:lpstr>Office Theme</vt:lpstr>
      <vt:lpstr>Experiences with OVN on Kelda</vt:lpstr>
      <vt:lpstr>About Me</vt:lpstr>
      <vt:lpstr>Kelda</vt:lpstr>
      <vt:lpstr>Rise of Complex Distributed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Kelda</vt:lpstr>
      <vt:lpstr>Kelda Deployment Engine</vt:lpstr>
      <vt:lpstr>Deployment Engine</vt:lpstr>
      <vt:lpstr>Portability</vt:lpstr>
      <vt:lpstr>Architecture</vt:lpstr>
      <vt:lpstr>OVN Virtual Network Architecture</vt:lpstr>
      <vt:lpstr>Kelda OVN Customizations</vt:lpstr>
      <vt:lpstr>General Impressions of OVN</vt:lpstr>
      <vt:lpstr>Extremely Stable</vt:lpstr>
      <vt:lpstr>Performance</vt:lpstr>
      <vt:lpstr>Roadmap</vt:lpstr>
      <vt:lpstr>General Impressions of OVN</vt:lpstr>
      <vt:lpstr>ACL Scaling</vt:lpstr>
      <vt:lpstr>OVSDB API Language Support</vt:lpstr>
      <vt:lpstr>Marketing</vt:lpstr>
      <vt:lpstr>Wrapping up</vt:lpstr>
      <vt:lpstr>Thanks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Ousterhout</dc:creator>
  <cp:lastModifiedBy>Ethan Jackson</cp:lastModifiedBy>
  <cp:revision>207</cp:revision>
  <cp:lastPrinted>2017-07-24T07:07:49Z</cp:lastPrinted>
  <dcterms:created xsi:type="dcterms:W3CDTF">2017-07-14T06:28:43Z</dcterms:created>
  <dcterms:modified xsi:type="dcterms:W3CDTF">2017-11-17T21:22:29Z</dcterms:modified>
</cp:coreProperties>
</file>