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6" r:id="rId2"/>
    <p:sldId id="287" r:id="rId3"/>
    <p:sldId id="257" r:id="rId4"/>
    <p:sldId id="258" r:id="rId5"/>
    <p:sldId id="259" r:id="rId6"/>
    <p:sldId id="260"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428" autoAdjust="0"/>
    <p:restoredTop sz="63730" autoAdjust="0"/>
  </p:normalViewPr>
  <p:slideViewPr>
    <p:cSldViewPr snapToGrid="0">
      <p:cViewPr varScale="1">
        <p:scale>
          <a:sx n="60" d="100"/>
          <a:sy n="60" d="100"/>
        </p:scale>
        <p:origin x="1714"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5B21B0-E579-4BDA-9213-49F76F9AF919}" type="datetimeFigureOut">
              <a:rPr lang="en-US" smtClean="0"/>
              <a:t>16-Nov-17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6D2365-E8B4-4FFD-A79F-A687B790A28E}" type="slidenum">
              <a:rPr lang="en-US" smtClean="0"/>
              <a:t>‹#›</a:t>
            </a:fld>
            <a:endParaRPr lang="en-US"/>
          </a:p>
        </p:txBody>
      </p:sp>
    </p:spTree>
    <p:extLst>
      <p:ext uri="{BB962C8B-B14F-4D97-AF65-F5344CB8AC3E}">
        <p14:creationId xmlns:p14="http://schemas.microsoft.com/office/powerpoint/2010/main" val="2579522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Hardware</a:t>
            </a:r>
            <a:r>
              <a:rPr lang="en-IE" baseline="0" dirty="0" smtClean="0"/>
              <a:t> acceleration :- Use a hardware to offload packet processing, </a:t>
            </a:r>
            <a:r>
              <a:rPr lang="en-IE" baseline="0" dirty="0" err="1" smtClean="0"/>
              <a:t>Eg</a:t>
            </a:r>
            <a:r>
              <a:rPr lang="en-IE" baseline="0" dirty="0" smtClean="0"/>
              <a:t>: Smart NICs, FPGA, and </a:t>
            </a:r>
            <a:r>
              <a:rPr lang="en-IE" baseline="0" dirty="0" err="1" smtClean="0"/>
              <a:t>etc</a:t>
            </a:r>
            <a:endParaRPr lang="en-IE" baseline="0" dirty="0" smtClean="0"/>
          </a:p>
          <a:p>
            <a:endParaRPr lang="en-IE" baseline="0" dirty="0" smtClean="0"/>
          </a:p>
          <a:p>
            <a:r>
              <a:rPr lang="en-IE" baseline="0" dirty="0" smtClean="0"/>
              <a:t> </a:t>
            </a:r>
            <a:endParaRPr lang="en-US" dirty="0"/>
          </a:p>
        </p:txBody>
      </p:sp>
      <p:sp>
        <p:nvSpPr>
          <p:cNvPr id="4" name="Slide Number Placeholder 3"/>
          <p:cNvSpPr>
            <a:spLocks noGrp="1"/>
          </p:cNvSpPr>
          <p:nvPr>
            <p:ph type="sldNum" sz="quarter" idx="10"/>
          </p:nvPr>
        </p:nvSpPr>
        <p:spPr/>
        <p:txBody>
          <a:bodyPr/>
          <a:lstStyle/>
          <a:p>
            <a:fld id="{936D2365-E8B4-4FFD-A79F-A687B790A28E}" type="slidenum">
              <a:rPr lang="en-US" smtClean="0"/>
              <a:t>4</a:t>
            </a:fld>
            <a:endParaRPr lang="en-US"/>
          </a:p>
        </p:txBody>
      </p:sp>
    </p:spTree>
    <p:extLst>
      <p:ext uri="{BB962C8B-B14F-4D97-AF65-F5344CB8AC3E}">
        <p14:creationId xmlns:p14="http://schemas.microsoft.com/office/powerpoint/2010/main" val="15364476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err="1" smtClean="0"/>
              <a:t>Vhost</a:t>
            </a:r>
            <a:r>
              <a:rPr lang="en-IE" dirty="0" smtClean="0"/>
              <a:t> </a:t>
            </a:r>
            <a:r>
              <a:rPr lang="en-IE" dirty="0" err="1" smtClean="0"/>
              <a:t>Datapath</a:t>
            </a:r>
            <a:r>
              <a:rPr lang="en-IE" dirty="0" smtClean="0"/>
              <a:t> Accelerator.</a:t>
            </a:r>
            <a:r>
              <a:rPr lang="en-IE" baseline="0" dirty="0" smtClean="0"/>
              <a:t> :- Unified interface to abstract away hardware accelerated VM </a:t>
            </a:r>
            <a:r>
              <a:rPr lang="en-IE" baseline="0" dirty="0" err="1" smtClean="0"/>
              <a:t>backends</a:t>
            </a:r>
            <a:r>
              <a:rPr lang="en-IE" baseline="0" dirty="0" smtClean="0"/>
              <a:t>.</a:t>
            </a:r>
          </a:p>
          <a:p>
            <a:endParaRPr lang="en-IE" baseline="0" dirty="0" smtClean="0"/>
          </a:p>
          <a:p>
            <a:r>
              <a:rPr lang="en-IE" baseline="0" dirty="0" smtClean="0"/>
              <a:t>Standard SR-IOV, PCI-Pass through expose the hardware PCI directly to the VM. Very hardware dependant and not easy to do the migration.</a:t>
            </a:r>
          </a:p>
          <a:p>
            <a:endParaRPr lang="en-IE" baseline="0" dirty="0" smtClean="0"/>
          </a:p>
          <a:p>
            <a:r>
              <a:rPr lang="en-IE" baseline="0" dirty="0" smtClean="0"/>
              <a:t>VDPA model, hardware offers a </a:t>
            </a:r>
            <a:r>
              <a:rPr lang="en-IE" baseline="0" dirty="0" err="1" smtClean="0"/>
              <a:t>vhost</a:t>
            </a:r>
            <a:r>
              <a:rPr lang="en-IE" baseline="0" dirty="0" smtClean="0"/>
              <a:t> backend that can talk to </a:t>
            </a:r>
            <a:r>
              <a:rPr lang="en-IE" baseline="0" dirty="0" err="1" smtClean="0"/>
              <a:t>virtio</a:t>
            </a:r>
            <a:r>
              <a:rPr lang="en-IE" baseline="0" dirty="0" smtClean="0"/>
              <a:t> in the guest. </a:t>
            </a:r>
          </a:p>
          <a:p>
            <a:r>
              <a:rPr lang="en-IE" baseline="0" dirty="0" err="1" smtClean="0"/>
              <a:t>Virtio</a:t>
            </a:r>
            <a:r>
              <a:rPr lang="en-IE" baseline="0" dirty="0" smtClean="0"/>
              <a:t> 1.1 </a:t>
            </a:r>
            <a:r>
              <a:rPr lang="en-IE" baseline="0" dirty="0" err="1" smtClean="0"/>
              <a:t>std</a:t>
            </a:r>
            <a:r>
              <a:rPr lang="en-IE" baseline="0" dirty="0" smtClean="0"/>
              <a:t> compliance</a:t>
            </a:r>
            <a:endParaRPr lang="en-US" dirty="0"/>
          </a:p>
        </p:txBody>
      </p:sp>
      <p:sp>
        <p:nvSpPr>
          <p:cNvPr id="4" name="Slide Number Placeholder 3"/>
          <p:cNvSpPr>
            <a:spLocks noGrp="1"/>
          </p:cNvSpPr>
          <p:nvPr>
            <p:ph type="sldNum" sz="quarter" idx="10"/>
          </p:nvPr>
        </p:nvSpPr>
        <p:spPr/>
        <p:txBody>
          <a:bodyPr/>
          <a:lstStyle/>
          <a:p>
            <a:fld id="{936D2365-E8B4-4FFD-A79F-A687B790A28E}" type="slidenum">
              <a:rPr lang="en-US" smtClean="0"/>
              <a:t>14</a:t>
            </a:fld>
            <a:endParaRPr lang="en-US"/>
          </a:p>
        </p:txBody>
      </p:sp>
    </p:spTree>
    <p:extLst>
      <p:ext uri="{BB962C8B-B14F-4D97-AF65-F5344CB8AC3E}">
        <p14:creationId xmlns:p14="http://schemas.microsoft.com/office/powerpoint/2010/main" val="8134201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err="1" smtClean="0"/>
              <a:t>Rte_flow</a:t>
            </a:r>
            <a:r>
              <a:rPr lang="en-IE" baseline="0" dirty="0" smtClean="0"/>
              <a:t> used to program flows in hardware. Adding more extensions to support more protocols.</a:t>
            </a:r>
          </a:p>
          <a:p>
            <a:endParaRPr lang="en-US" dirty="0"/>
          </a:p>
        </p:txBody>
      </p:sp>
      <p:sp>
        <p:nvSpPr>
          <p:cNvPr id="4" name="Slide Number Placeholder 3"/>
          <p:cNvSpPr>
            <a:spLocks noGrp="1"/>
          </p:cNvSpPr>
          <p:nvPr>
            <p:ph type="sldNum" sz="quarter" idx="10"/>
          </p:nvPr>
        </p:nvSpPr>
        <p:spPr/>
        <p:txBody>
          <a:bodyPr/>
          <a:lstStyle/>
          <a:p>
            <a:fld id="{936D2365-E8B4-4FFD-A79F-A687B790A28E}" type="slidenum">
              <a:rPr lang="en-US" smtClean="0"/>
              <a:t>15</a:t>
            </a:fld>
            <a:endParaRPr lang="en-US"/>
          </a:p>
        </p:txBody>
      </p:sp>
    </p:spTree>
    <p:extLst>
      <p:ext uri="{BB962C8B-B14F-4D97-AF65-F5344CB8AC3E}">
        <p14:creationId xmlns:p14="http://schemas.microsoft.com/office/powerpoint/2010/main" val="21950224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err="1" smtClean="0"/>
              <a:t>QoS</a:t>
            </a:r>
            <a:r>
              <a:rPr lang="en-IE" baseline="0" dirty="0" smtClean="0"/>
              <a:t> APIs.  TBD.</a:t>
            </a:r>
            <a:endParaRPr lang="en-US" dirty="0"/>
          </a:p>
        </p:txBody>
      </p:sp>
      <p:sp>
        <p:nvSpPr>
          <p:cNvPr id="4" name="Slide Number Placeholder 3"/>
          <p:cNvSpPr>
            <a:spLocks noGrp="1"/>
          </p:cNvSpPr>
          <p:nvPr>
            <p:ph type="sldNum" sz="quarter" idx="10"/>
          </p:nvPr>
        </p:nvSpPr>
        <p:spPr/>
        <p:txBody>
          <a:bodyPr/>
          <a:lstStyle/>
          <a:p>
            <a:fld id="{936D2365-E8B4-4FFD-A79F-A687B790A28E}" type="slidenum">
              <a:rPr lang="en-US" smtClean="0"/>
              <a:t>16</a:t>
            </a:fld>
            <a:endParaRPr lang="en-US"/>
          </a:p>
        </p:txBody>
      </p:sp>
    </p:spTree>
    <p:extLst>
      <p:ext uri="{BB962C8B-B14F-4D97-AF65-F5344CB8AC3E}">
        <p14:creationId xmlns:p14="http://schemas.microsoft.com/office/powerpoint/2010/main" val="38234553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Set</a:t>
            </a:r>
            <a:r>
              <a:rPr lang="en-IE" baseline="0" dirty="0" smtClean="0"/>
              <a:t> of APIs to define and program tunnel end points in hardware.</a:t>
            </a:r>
          </a:p>
          <a:p>
            <a:endParaRPr lang="en-US" dirty="0"/>
          </a:p>
        </p:txBody>
      </p:sp>
      <p:sp>
        <p:nvSpPr>
          <p:cNvPr id="4" name="Slide Number Placeholder 3"/>
          <p:cNvSpPr>
            <a:spLocks noGrp="1"/>
          </p:cNvSpPr>
          <p:nvPr>
            <p:ph type="sldNum" sz="quarter" idx="10"/>
          </p:nvPr>
        </p:nvSpPr>
        <p:spPr/>
        <p:txBody>
          <a:bodyPr/>
          <a:lstStyle/>
          <a:p>
            <a:fld id="{936D2365-E8B4-4FFD-A79F-A687B790A28E}" type="slidenum">
              <a:rPr lang="en-US" smtClean="0"/>
              <a:t>17</a:t>
            </a:fld>
            <a:endParaRPr lang="en-US"/>
          </a:p>
        </p:txBody>
      </p:sp>
    </p:spTree>
    <p:extLst>
      <p:ext uri="{BB962C8B-B14F-4D97-AF65-F5344CB8AC3E}">
        <p14:creationId xmlns:p14="http://schemas.microsoft.com/office/powerpoint/2010/main" val="26313086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How the framework is used in OVS-DPDK</a:t>
            </a:r>
            <a:r>
              <a:rPr lang="en-IE" baseline="0" dirty="0" smtClean="0"/>
              <a:t>?</a:t>
            </a:r>
          </a:p>
          <a:p>
            <a:endParaRPr lang="en-IE" baseline="0" dirty="0" smtClean="0"/>
          </a:p>
          <a:p>
            <a:r>
              <a:rPr lang="en-IE" baseline="0" dirty="0" smtClean="0"/>
              <a:t>Looking at the full acceleration </a:t>
            </a:r>
            <a:r>
              <a:rPr lang="en-IE" baseline="0" dirty="0" err="1" smtClean="0"/>
              <a:t>usecase</a:t>
            </a:r>
            <a:r>
              <a:rPr lang="en-IE" baseline="0" dirty="0" smtClean="0"/>
              <a:t> instead of partial acceleration.</a:t>
            </a:r>
          </a:p>
          <a:p>
            <a:endParaRPr lang="en-IE" baseline="0" dirty="0" smtClean="0"/>
          </a:p>
          <a:p>
            <a:r>
              <a:rPr lang="en-IE" baseline="0" dirty="0" smtClean="0"/>
              <a:t>OVS control path, SW </a:t>
            </a:r>
            <a:r>
              <a:rPr lang="en-IE" baseline="0" dirty="0" err="1" smtClean="0"/>
              <a:t>datapath</a:t>
            </a:r>
            <a:r>
              <a:rPr lang="en-IE" baseline="0" dirty="0" smtClean="0"/>
              <a:t> ,</a:t>
            </a:r>
          </a:p>
          <a:p>
            <a:endParaRPr lang="en-IE" baseline="0" dirty="0" smtClean="0"/>
          </a:p>
          <a:p>
            <a:r>
              <a:rPr lang="en-IE" baseline="0" dirty="0" smtClean="0"/>
              <a:t>FPGA interaction is via DPDK framework modules.</a:t>
            </a:r>
          </a:p>
          <a:p>
            <a:endParaRPr lang="en-US" dirty="0"/>
          </a:p>
        </p:txBody>
      </p:sp>
      <p:sp>
        <p:nvSpPr>
          <p:cNvPr id="4" name="Slide Number Placeholder 3"/>
          <p:cNvSpPr>
            <a:spLocks noGrp="1"/>
          </p:cNvSpPr>
          <p:nvPr>
            <p:ph type="sldNum" sz="quarter" idx="10"/>
          </p:nvPr>
        </p:nvSpPr>
        <p:spPr/>
        <p:txBody>
          <a:bodyPr/>
          <a:lstStyle/>
          <a:p>
            <a:fld id="{936D2365-E8B4-4FFD-A79F-A687B790A28E}" type="slidenum">
              <a:rPr lang="en-US" smtClean="0"/>
              <a:t>18</a:t>
            </a:fld>
            <a:endParaRPr lang="en-US"/>
          </a:p>
        </p:txBody>
      </p:sp>
    </p:spTree>
    <p:extLst>
      <p:ext uri="{BB962C8B-B14F-4D97-AF65-F5344CB8AC3E}">
        <p14:creationId xmlns:p14="http://schemas.microsoft.com/office/powerpoint/2010/main" val="34532428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6D2365-E8B4-4FFD-A79F-A687B790A28E}" type="slidenum">
              <a:rPr lang="en-US" smtClean="0"/>
              <a:t>19</a:t>
            </a:fld>
            <a:endParaRPr lang="en-US"/>
          </a:p>
        </p:txBody>
      </p:sp>
    </p:spTree>
    <p:extLst>
      <p:ext uri="{BB962C8B-B14F-4D97-AF65-F5344CB8AC3E}">
        <p14:creationId xmlns:p14="http://schemas.microsoft.com/office/powerpoint/2010/main" val="17819933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err="1" smtClean="0"/>
              <a:t>Vswitchd</a:t>
            </a:r>
            <a:r>
              <a:rPr lang="en-IE" dirty="0" smtClean="0"/>
              <a:t> </a:t>
            </a:r>
            <a:r>
              <a:rPr lang="en-IE" dirty="0" err="1" smtClean="0"/>
              <a:t>init</a:t>
            </a:r>
            <a:r>
              <a:rPr lang="en-IE" dirty="0" smtClean="0"/>
              <a:t> the hardware with PCI-ID, Possible to pass multiple PCI-IDs.</a:t>
            </a:r>
          </a:p>
          <a:p>
            <a:endParaRPr lang="en-IE" dirty="0" smtClean="0"/>
          </a:p>
          <a:p>
            <a:endParaRPr lang="en-US" dirty="0"/>
          </a:p>
        </p:txBody>
      </p:sp>
      <p:sp>
        <p:nvSpPr>
          <p:cNvPr id="4" name="Slide Number Placeholder 3"/>
          <p:cNvSpPr>
            <a:spLocks noGrp="1"/>
          </p:cNvSpPr>
          <p:nvPr>
            <p:ph type="sldNum" sz="quarter" idx="10"/>
          </p:nvPr>
        </p:nvSpPr>
        <p:spPr/>
        <p:txBody>
          <a:bodyPr/>
          <a:lstStyle/>
          <a:p>
            <a:fld id="{936D2365-E8B4-4FFD-A79F-A687B790A28E}" type="slidenum">
              <a:rPr lang="en-US" smtClean="0"/>
              <a:t>20</a:t>
            </a:fld>
            <a:endParaRPr lang="en-US"/>
          </a:p>
        </p:txBody>
      </p:sp>
    </p:spTree>
    <p:extLst>
      <p:ext uri="{BB962C8B-B14F-4D97-AF65-F5344CB8AC3E}">
        <p14:creationId xmlns:p14="http://schemas.microsoft.com/office/powerpoint/2010/main" val="25396800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smtClean="0"/>
          </a:p>
          <a:p>
            <a:r>
              <a:rPr lang="en-IE" dirty="0" smtClean="0"/>
              <a:t>When </a:t>
            </a:r>
            <a:r>
              <a:rPr lang="en-IE" dirty="0" err="1" smtClean="0"/>
              <a:t>init</a:t>
            </a:r>
            <a:r>
              <a:rPr lang="en-IE" dirty="0" smtClean="0"/>
              <a:t> is success,</a:t>
            </a:r>
          </a:p>
          <a:p>
            <a:endParaRPr lang="en-IE" dirty="0" smtClean="0"/>
          </a:p>
          <a:p>
            <a:r>
              <a:rPr lang="en-IE" dirty="0" smtClean="0"/>
              <a:t>Switch </a:t>
            </a:r>
            <a:r>
              <a:rPr lang="en-IE" dirty="0" err="1" smtClean="0"/>
              <a:t>Apis</a:t>
            </a:r>
            <a:r>
              <a:rPr lang="en-IE" dirty="0" smtClean="0"/>
              <a:t> collects</a:t>
            </a:r>
            <a:r>
              <a:rPr lang="en-IE" baseline="0" dirty="0" smtClean="0"/>
              <a:t> the capability matrix.</a:t>
            </a:r>
          </a:p>
          <a:p>
            <a:endParaRPr lang="en-IE" baseline="0" dirty="0" smtClean="0"/>
          </a:p>
          <a:p>
            <a:r>
              <a:rPr lang="en-IE" baseline="0" dirty="0" smtClean="0"/>
              <a:t>Port representors are initialized based on number of backed ports. Assign port number to each initialized port.</a:t>
            </a:r>
          </a:p>
          <a:p>
            <a:endParaRPr lang="en-IE" baseline="0" dirty="0" smtClean="0"/>
          </a:p>
          <a:p>
            <a:r>
              <a:rPr lang="en-IE" baseline="0" dirty="0" smtClean="0"/>
              <a:t>Exception handler is initialized to handle the unhandled packets from HW</a:t>
            </a:r>
          </a:p>
          <a:p>
            <a:endParaRPr lang="en-IE" baseline="0" dirty="0" smtClean="0"/>
          </a:p>
          <a:p>
            <a:r>
              <a:rPr lang="en-IE" baseline="0" dirty="0" smtClean="0"/>
              <a:t>VDPA is initialized to handle the </a:t>
            </a:r>
            <a:r>
              <a:rPr lang="en-IE" baseline="0" dirty="0" err="1" smtClean="0"/>
              <a:t>vhost</a:t>
            </a:r>
            <a:r>
              <a:rPr lang="en-IE" baseline="0" dirty="0" smtClean="0"/>
              <a:t> messages.</a:t>
            </a:r>
          </a:p>
          <a:p>
            <a:endParaRPr lang="en-IE" baseline="0" dirty="0" smtClean="0"/>
          </a:p>
          <a:p>
            <a:r>
              <a:rPr lang="en-IE" baseline="0" dirty="0" smtClean="0"/>
              <a:t>HAPPENS AT VSWITCHD init.</a:t>
            </a:r>
            <a:endParaRPr lang="en-US" dirty="0"/>
          </a:p>
        </p:txBody>
      </p:sp>
      <p:sp>
        <p:nvSpPr>
          <p:cNvPr id="4" name="Slide Number Placeholder 3"/>
          <p:cNvSpPr>
            <a:spLocks noGrp="1"/>
          </p:cNvSpPr>
          <p:nvPr>
            <p:ph type="sldNum" sz="quarter" idx="10"/>
          </p:nvPr>
        </p:nvSpPr>
        <p:spPr/>
        <p:txBody>
          <a:bodyPr/>
          <a:lstStyle/>
          <a:p>
            <a:fld id="{936D2365-E8B4-4FFD-A79F-A687B790A28E}" type="slidenum">
              <a:rPr lang="en-US" smtClean="0"/>
              <a:t>21</a:t>
            </a:fld>
            <a:endParaRPr lang="en-US"/>
          </a:p>
        </p:txBody>
      </p:sp>
    </p:spTree>
    <p:extLst>
      <p:ext uri="{BB962C8B-B14F-4D97-AF65-F5344CB8AC3E}">
        <p14:creationId xmlns:p14="http://schemas.microsoft.com/office/powerpoint/2010/main" val="35493795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Populates a new table</a:t>
            </a:r>
            <a:r>
              <a:rPr lang="en-IE" baseline="0" dirty="0" smtClean="0"/>
              <a:t> in OVS. </a:t>
            </a:r>
          </a:p>
          <a:p>
            <a:endParaRPr lang="en-IE" baseline="0" dirty="0" smtClean="0"/>
          </a:p>
          <a:p>
            <a:r>
              <a:rPr lang="en-IE" baseline="0" dirty="0" smtClean="0"/>
              <a:t>Table to expose the hardware capabilities.</a:t>
            </a:r>
          </a:p>
          <a:p>
            <a:endParaRPr lang="en-IE" baseline="0" dirty="0" smtClean="0"/>
          </a:p>
          <a:p>
            <a:r>
              <a:rPr lang="en-IE" baseline="0" dirty="0" smtClean="0"/>
              <a:t>Keep note of device-id, its been used later.</a:t>
            </a:r>
          </a:p>
          <a:p>
            <a:endParaRPr lang="en-US" dirty="0"/>
          </a:p>
        </p:txBody>
      </p:sp>
      <p:sp>
        <p:nvSpPr>
          <p:cNvPr id="4" name="Slide Number Placeholder 3"/>
          <p:cNvSpPr>
            <a:spLocks noGrp="1"/>
          </p:cNvSpPr>
          <p:nvPr>
            <p:ph type="sldNum" sz="quarter" idx="10"/>
          </p:nvPr>
        </p:nvSpPr>
        <p:spPr/>
        <p:txBody>
          <a:bodyPr/>
          <a:lstStyle/>
          <a:p>
            <a:fld id="{936D2365-E8B4-4FFD-A79F-A687B790A28E}" type="slidenum">
              <a:rPr lang="en-US" smtClean="0"/>
              <a:t>22</a:t>
            </a:fld>
            <a:endParaRPr lang="en-US"/>
          </a:p>
        </p:txBody>
      </p:sp>
    </p:spTree>
    <p:extLst>
      <p:ext uri="{BB962C8B-B14F-4D97-AF65-F5344CB8AC3E}">
        <p14:creationId xmlns:p14="http://schemas.microsoft.com/office/powerpoint/2010/main" val="35026353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Configuration</a:t>
            </a:r>
            <a:r>
              <a:rPr lang="en-IE" baseline="0" dirty="0" smtClean="0"/>
              <a:t> is complete.</a:t>
            </a:r>
            <a:endParaRPr lang="en-US" dirty="0"/>
          </a:p>
        </p:txBody>
      </p:sp>
      <p:sp>
        <p:nvSpPr>
          <p:cNvPr id="4" name="Slide Number Placeholder 3"/>
          <p:cNvSpPr>
            <a:spLocks noGrp="1"/>
          </p:cNvSpPr>
          <p:nvPr>
            <p:ph type="sldNum" sz="quarter" idx="10"/>
          </p:nvPr>
        </p:nvSpPr>
        <p:spPr/>
        <p:txBody>
          <a:bodyPr/>
          <a:lstStyle/>
          <a:p>
            <a:fld id="{936D2365-E8B4-4FFD-A79F-A687B790A28E}" type="slidenum">
              <a:rPr lang="en-US" smtClean="0"/>
              <a:t>23</a:t>
            </a:fld>
            <a:endParaRPr lang="en-US"/>
          </a:p>
        </p:txBody>
      </p:sp>
    </p:spTree>
    <p:extLst>
      <p:ext uri="{BB962C8B-B14F-4D97-AF65-F5344CB8AC3E}">
        <p14:creationId xmlns:p14="http://schemas.microsoft.com/office/powerpoint/2010/main" val="2254074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OVS architecture with partial</a:t>
            </a:r>
            <a:r>
              <a:rPr lang="en-IE" baseline="0" dirty="0" smtClean="0"/>
              <a:t> offload.</a:t>
            </a:r>
          </a:p>
          <a:p>
            <a:endParaRPr lang="en-IE" baseline="0" dirty="0" smtClean="0"/>
          </a:p>
          <a:p>
            <a:pPr marL="228600" indent="-228600">
              <a:buAutoNum type="arabicParenR"/>
            </a:pPr>
            <a:r>
              <a:rPr lang="en-IE" baseline="0" dirty="0" smtClean="0"/>
              <a:t>User daemon for control</a:t>
            </a:r>
          </a:p>
          <a:p>
            <a:pPr marL="228600" indent="-228600">
              <a:buAutoNum type="arabicParenR"/>
            </a:pPr>
            <a:r>
              <a:rPr lang="en-IE" baseline="0" dirty="0" err="1" smtClean="0"/>
              <a:t>Datapath</a:t>
            </a:r>
            <a:r>
              <a:rPr lang="en-IE" baseline="0" dirty="0" smtClean="0"/>
              <a:t> with packet processing stages.</a:t>
            </a:r>
          </a:p>
          <a:p>
            <a:pPr marL="228600" indent="-228600">
              <a:buAutoNum type="arabicParenR"/>
            </a:pPr>
            <a:r>
              <a:rPr lang="en-IE" baseline="0" dirty="0" smtClean="0"/>
              <a:t>VMs and NIC connected to the </a:t>
            </a:r>
            <a:r>
              <a:rPr lang="en-IE" baseline="0" dirty="0" err="1" smtClean="0"/>
              <a:t>datapath</a:t>
            </a:r>
            <a:r>
              <a:rPr lang="en-IE" baseline="0" dirty="0" smtClean="0"/>
              <a:t>.</a:t>
            </a:r>
          </a:p>
          <a:p>
            <a:pPr marL="228600" indent="-228600">
              <a:buAutoNum type="arabicParenR"/>
            </a:pPr>
            <a:r>
              <a:rPr lang="en-IE" baseline="0" dirty="0" smtClean="0"/>
              <a:t>NIC does some partial packet processing.</a:t>
            </a:r>
          </a:p>
          <a:p>
            <a:pPr marL="228600" indent="-228600">
              <a:buAutoNum type="arabicParenR"/>
            </a:pPr>
            <a:r>
              <a:rPr lang="en-IE" baseline="0" dirty="0" smtClean="0"/>
              <a:t>Pre processing, Rx checksum offload</a:t>
            </a:r>
          </a:p>
          <a:p>
            <a:pPr marL="228600" indent="-228600">
              <a:buAutoNum type="arabicParenR"/>
            </a:pPr>
            <a:r>
              <a:rPr lang="en-IE" baseline="0" dirty="0" smtClean="0"/>
              <a:t>Post processing, TSO, GSO</a:t>
            </a:r>
            <a:endParaRPr lang="en-US" dirty="0"/>
          </a:p>
        </p:txBody>
      </p:sp>
      <p:sp>
        <p:nvSpPr>
          <p:cNvPr id="4" name="Slide Number Placeholder 3"/>
          <p:cNvSpPr>
            <a:spLocks noGrp="1"/>
          </p:cNvSpPr>
          <p:nvPr>
            <p:ph type="sldNum" sz="quarter" idx="10"/>
          </p:nvPr>
        </p:nvSpPr>
        <p:spPr/>
        <p:txBody>
          <a:bodyPr/>
          <a:lstStyle/>
          <a:p>
            <a:fld id="{936D2365-E8B4-4FFD-A79F-A687B790A28E}" type="slidenum">
              <a:rPr lang="en-US" smtClean="0"/>
              <a:t>5</a:t>
            </a:fld>
            <a:endParaRPr lang="en-US"/>
          </a:p>
        </p:txBody>
      </p:sp>
    </p:spTree>
    <p:extLst>
      <p:ext uri="{BB962C8B-B14F-4D97-AF65-F5344CB8AC3E}">
        <p14:creationId xmlns:p14="http://schemas.microsoft.com/office/powerpoint/2010/main" val="17342266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No rule to handle packets in FPGA/NIC.</a:t>
            </a:r>
          </a:p>
          <a:p>
            <a:endParaRPr lang="en-IE" dirty="0" smtClean="0"/>
          </a:p>
          <a:p>
            <a:r>
              <a:rPr lang="en-IE" dirty="0" smtClean="0"/>
              <a:t>Packets with a metadata</a:t>
            </a:r>
            <a:r>
              <a:rPr lang="en-IE" baseline="0" dirty="0" smtClean="0"/>
              <a:t> send to software via exception handler.</a:t>
            </a:r>
          </a:p>
          <a:p>
            <a:endParaRPr lang="en-IE" baseline="0" dirty="0" smtClean="0"/>
          </a:p>
          <a:p>
            <a:r>
              <a:rPr lang="en-IE" baseline="0" dirty="0" smtClean="0"/>
              <a:t>Exception handler and port representor put the packet into right software port queue based on the metadata reported in packet.</a:t>
            </a:r>
          </a:p>
          <a:p>
            <a:endParaRPr lang="en-US" dirty="0"/>
          </a:p>
        </p:txBody>
      </p:sp>
      <p:sp>
        <p:nvSpPr>
          <p:cNvPr id="4" name="Slide Number Placeholder 3"/>
          <p:cNvSpPr>
            <a:spLocks noGrp="1"/>
          </p:cNvSpPr>
          <p:nvPr>
            <p:ph type="sldNum" sz="quarter" idx="10"/>
          </p:nvPr>
        </p:nvSpPr>
        <p:spPr/>
        <p:txBody>
          <a:bodyPr/>
          <a:lstStyle/>
          <a:p>
            <a:fld id="{936D2365-E8B4-4FFD-A79F-A687B790A28E}" type="slidenum">
              <a:rPr lang="en-US" smtClean="0"/>
              <a:t>24</a:t>
            </a:fld>
            <a:endParaRPr lang="en-US"/>
          </a:p>
        </p:txBody>
      </p:sp>
    </p:spTree>
    <p:extLst>
      <p:ext uri="{BB962C8B-B14F-4D97-AF65-F5344CB8AC3E}">
        <p14:creationId xmlns:p14="http://schemas.microsoft.com/office/powerpoint/2010/main" val="25163772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Packet receive</a:t>
            </a:r>
            <a:r>
              <a:rPr lang="en-IE" baseline="0" dirty="0" smtClean="0"/>
              <a:t> at SW </a:t>
            </a:r>
            <a:r>
              <a:rPr lang="en-IE" baseline="0" dirty="0" err="1" smtClean="0"/>
              <a:t>datapath</a:t>
            </a:r>
            <a:r>
              <a:rPr lang="en-IE" baseline="0" dirty="0" smtClean="0"/>
              <a:t>, No rule to handle it, </a:t>
            </a:r>
          </a:p>
          <a:p>
            <a:endParaRPr lang="en-IE" baseline="0" dirty="0" smtClean="0"/>
          </a:p>
          <a:p>
            <a:r>
              <a:rPr lang="en-IE" baseline="0" dirty="0" smtClean="0"/>
              <a:t>Send to control path.</a:t>
            </a:r>
          </a:p>
          <a:p>
            <a:endParaRPr lang="en-US" dirty="0"/>
          </a:p>
        </p:txBody>
      </p:sp>
      <p:sp>
        <p:nvSpPr>
          <p:cNvPr id="4" name="Slide Number Placeholder 3"/>
          <p:cNvSpPr>
            <a:spLocks noGrp="1"/>
          </p:cNvSpPr>
          <p:nvPr>
            <p:ph type="sldNum" sz="quarter" idx="10"/>
          </p:nvPr>
        </p:nvSpPr>
        <p:spPr/>
        <p:txBody>
          <a:bodyPr/>
          <a:lstStyle/>
          <a:p>
            <a:fld id="{936D2365-E8B4-4FFD-A79F-A687B790A28E}" type="slidenum">
              <a:rPr lang="en-US" smtClean="0"/>
              <a:t>25</a:t>
            </a:fld>
            <a:endParaRPr lang="en-US"/>
          </a:p>
        </p:txBody>
      </p:sp>
    </p:spTree>
    <p:extLst>
      <p:ext uri="{BB962C8B-B14F-4D97-AF65-F5344CB8AC3E}">
        <p14:creationId xmlns:p14="http://schemas.microsoft.com/office/powerpoint/2010/main" val="19753305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err="1" smtClean="0"/>
              <a:t>Vswitchd</a:t>
            </a:r>
            <a:r>
              <a:rPr lang="en-IE" dirty="0" smtClean="0"/>
              <a:t> program the rule in SW </a:t>
            </a:r>
            <a:r>
              <a:rPr lang="en-IE" dirty="0" err="1" smtClean="0"/>
              <a:t>datapath</a:t>
            </a:r>
            <a:endParaRPr lang="en-IE" dirty="0" smtClean="0"/>
          </a:p>
          <a:p>
            <a:endParaRPr lang="en-US" dirty="0"/>
          </a:p>
        </p:txBody>
      </p:sp>
      <p:sp>
        <p:nvSpPr>
          <p:cNvPr id="4" name="Slide Number Placeholder 3"/>
          <p:cNvSpPr>
            <a:spLocks noGrp="1"/>
          </p:cNvSpPr>
          <p:nvPr>
            <p:ph type="sldNum" sz="quarter" idx="10"/>
          </p:nvPr>
        </p:nvSpPr>
        <p:spPr/>
        <p:txBody>
          <a:bodyPr/>
          <a:lstStyle/>
          <a:p>
            <a:fld id="{936D2365-E8B4-4FFD-A79F-A687B790A28E}" type="slidenum">
              <a:rPr lang="en-US" smtClean="0"/>
              <a:t>26</a:t>
            </a:fld>
            <a:endParaRPr lang="en-US"/>
          </a:p>
        </p:txBody>
      </p:sp>
    </p:spTree>
    <p:extLst>
      <p:ext uri="{BB962C8B-B14F-4D97-AF65-F5344CB8AC3E}">
        <p14:creationId xmlns:p14="http://schemas.microsoft.com/office/powerpoint/2010/main" val="41730813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Flow get extended to HW via RTE_FLOW.</a:t>
            </a:r>
          </a:p>
          <a:p>
            <a:endParaRPr lang="en-IE" dirty="0" smtClean="0"/>
          </a:p>
          <a:p>
            <a:r>
              <a:rPr lang="en-IE" dirty="0" smtClean="0"/>
              <a:t>Also the exception packet forward back to hardware</a:t>
            </a:r>
            <a:r>
              <a:rPr lang="en-IE" baseline="0" dirty="0" smtClean="0"/>
              <a:t> via port representor.</a:t>
            </a:r>
            <a:endParaRPr lang="en-IE" dirty="0" smtClean="0"/>
          </a:p>
          <a:p>
            <a:endParaRPr lang="en-IE" dirty="0" smtClean="0"/>
          </a:p>
          <a:p>
            <a:endParaRPr lang="en-US" dirty="0"/>
          </a:p>
        </p:txBody>
      </p:sp>
      <p:sp>
        <p:nvSpPr>
          <p:cNvPr id="4" name="Slide Number Placeholder 3"/>
          <p:cNvSpPr>
            <a:spLocks noGrp="1"/>
          </p:cNvSpPr>
          <p:nvPr>
            <p:ph type="sldNum" sz="quarter" idx="10"/>
          </p:nvPr>
        </p:nvSpPr>
        <p:spPr/>
        <p:txBody>
          <a:bodyPr/>
          <a:lstStyle/>
          <a:p>
            <a:fld id="{936D2365-E8B4-4FFD-A79F-A687B790A28E}" type="slidenum">
              <a:rPr lang="en-US" smtClean="0"/>
              <a:t>27</a:t>
            </a:fld>
            <a:endParaRPr lang="en-US"/>
          </a:p>
        </p:txBody>
      </p:sp>
    </p:spTree>
    <p:extLst>
      <p:ext uri="{BB962C8B-B14F-4D97-AF65-F5344CB8AC3E}">
        <p14:creationId xmlns:p14="http://schemas.microsoft.com/office/powerpoint/2010/main" val="22980995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6D2365-E8B4-4FFD-A79F-A687B790A28E}" type="slidenum">
              <a:rPr lang="en-US" smtClean="0"/>
              <a:t>28</a:t>
            </a:fld>
            <a:endParaRPr lang="en-US"/>
          </a:p>
        </p:txBody>
      </p:sp>
    </p:spTree>
    <p:extLst>
      <p:ext uri="{BB962C8B-B14F-4D97-AF65-F5344CB8AC3E}">
        <p14:creationId xmlns:p14="http://schemas.microsoft.com/office/powerpoint/2010/main" val="17796455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Looking</a:t>
            </a:r>
            <a:r>
              <a:rPr lang="en-IE" baseline="0" dirty="0" smtClean="0"/>
              <a:t> for feedback to make it work for most of the hardware.</a:t>
            </a:r>
          </a:p>
          <a:p>
            <a:endParaRPr lang="en-IE" baseline="0" dirty="0" smtClean="0"/>
          </a:p>
          <a:p>
            <a:endParaRPr lang="en-US" dirty="0"/>
          </a:p>
        </p:txBody>
      </p:sp>
      <p:sp>
        <p:nvSpPr>
          <p:cNvPr id="4" name="Slide Number Placeholder 3"/>
          <p:cNvSpPr>
            <a:spLocks noGrp="1"/>
          </p:cNvSpPr>
          <p:nvPr>
            <p:ph type="sldNum" sz="quarter" idx="10"/>
          </p:nvPr>
        </p:nvSpPr>
        <p:spPr/>
        <p:txBody>
          <a:bodyPr/>
          <a:lstStyle/>
          <a:p>
            <a:fld id="{936D2365-E8B4-4FFD-A79F-A687B790A28E}" type="slidenum">
              <a:rPr lang="en-US" smtClean="0"/>
              <a:t>30</a:t>
            </a:fld>
            <a:endParaRPr lang="en-US"/>
          </a:p>
        </p:txBody>
      </p:sp>
    </p:spTree>
    <p:extLst>
      <p:ext uri="{BB962C8B-B14F-4D97-AF65-F5344CB8AC3E}">
        <p14:creationId xmlns:p14="http://schemas.microsoft.com/office/powerpoint/2010/main" val="40005454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6D2365-E8B4-4FFD-A79F-A687B790A28E}" type="slidenum">
              <a:rPr lang="en-US" smtClean="0"/>
              <a:t>31</a:t>
            </a:fld>
            <a:endParaRPr lang="en-US"/>
          </a:p>
        </p:txBody>
      </p:sp>
    </p:spTree>
    <p:extLst>
      <p:ext uri="{BB962C8B-B14F-4D97-AF65-F5344CB8AC3E}">
        <p14:creationId xmlns:p14="http://schemas.microsoft.com/office/powerpoint/2010/main" val="1406589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6D2365-E8B4-4FFD-A79F-A687B790A28E}" type="slidenum">
              <a:rPr lang="en-US" smtClean="0"/>
              <a:t>6</a:t>
            </a:fld>
            <a:endParaRPr lang="en-US"/>
          </a:p>
        </p:txBody>
      </p:sp>
    </p:spTree>
    <p:extLst>
      <p:ext uri="{BB962C8B-B14F-4D97-AF65-F5344CB8AC3E}">
        <p14:creationId xmlns:p14="http://schemas.microsoft.com/office/powerpoint/2010/main" val="4141439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HW has subset of software </a:t>
            </a:r>
            <a:r>
              <a:rPr lang="en-IE" dirty="0" err="1" smtClean="0"/>
              <a:t>datapath</a:t>
            </a:r>
            <a:r>
              <a:rPr lang="en-IE" dirty="0" smtClean="0"/>
              <a:t>. It</a:t>
            </a:r>
            <a:r>
              <a:rPr lang="en-IE" baseline="0" dirty="0" smtClean="0"/>
              <a:t> can do end to end packet processing.</a:t>
            </a:r>
          </a:p>
          <a:p>
            <a:endParaRPr lang="en-IE" baseline="0" dirty="0" smtClean="0"/>
          </a:p>
          <a:p>
            <a:r>
              <a:rPr lang="en-IE" baseline="0" dirty="0" smtClean="0"/>
              <a:t>HW has its own PHY and VMs are connected via VFs/</a:t>
            </a:r>
            <a:r>
              <a:rPr lang="en-IE" baseline="0" dirty="0" err="1" smtClean="0"/>
              <a:t>virtio</a:t>
            </a:r>
            <a:r>
              <a:rPr lang="en-IE" baseline="0" dirty="0" smtClean="0"/>
              <a:t>. Keep note of this part. Will talk in the later part of presentation.</a:t>
            </a:r>
            <a:endParaRPr lang="en-US" dirty="0"/>
          </a:p>
        </p:txBody>
      </p:sp>
      <p:sp>
        <p:nvSpPr>
          <p:cNvPr id="4" name="Slide Number Placeholder 3"/>
          <p:cNvSpPr>
            <a:spLocks noGrp="1"/>
          </p:cNvSpPr>
          <p:nvPr>
            <p:ph type="sldNum" sz="quarter" idx="10"/>
          </p:nvPr>
        </p:nvSpPr>
        <p:spPr/>
        <p:txBody>
          <a:bodyPr/>
          <a:lstStyle/>
          <a:p>
            <a:fld id="{936D2365-E8B4-4FFD-A79F-A687B790A28E}" type="slidenum">
              <a:rPr lang="en-US" smtClean="0"/>
              <a:t>7</a:t>
            </a:fld>
            <a:endParaRPr lang="en-US"/>
          </a:p>
        </p:txBody>
      </p:sp>
    </p:spTree>
    <p:extLst>
      <p:ext uri="{BB962C8B-B14F-4D97-AF65-F5344CB8AC3E}">
        <p14:creationId xmlns:p14="http://schemas.microsoft.com/office/powerpoint/2010/main" val="3328943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IE" dirty="0" smtClean="0"/>
              <a:t>Features</a:t>
            </a:r>
            <a:r>
              <a:rPr lang="en-IE" baseline="0" dirty="0" smtClean="0"/>
              <a:t> are not same between different vendors, different models.</a:t>
            </a:r>
          </a:p>
          <a:p>
            <a:pPr marL="228600" indent="-228600">
              <a:buAutoNum type="arabicParenR"/>
            </a:pPr>
            <a:r>
              <a:rPr lang="en-IE" baseline="0" dirty="0" smtClean="0"/>
              <a:t>Even features are same, capacity varies, Number of flows in flow offload.</a:t>
            </a:r>
          </a:p>
          <a:p>
            <a:pPr marL="228600" indent="-228600">
              <a:buAutoNum type="arabicParenR"/>
            </a:pPr>
            <a:r>
              <a:rPr lang="en-IE" baseline="0" dirty="0" smtClean="0"/>
              <a:t>Allocate the resources optimally to achieve best performance for the </a:t>
            </a:r>
            <a:r>
              <a:rPr lang="en-IE" baseline="0" dirty="0" err="1" smtClean="0"/>
              <a:t>usecase</a:t>
            </a:r>
            <a:r>
              <a:rPr lang="en-IE" baseline="0" dirty="0" smtClean="0"/>
              <a:t>.</a:t>
            </a:r>
          </a:p>
          <a:p>
            <a:pPr marL="228600" indent="-228600">
              <a:buAutoNum type="arabicParenR"/>
            </a:pPr>
            <a:r>
              <a:rPr lang="en-IE" baseline="0" dirty="0" smtClean="0"/>
              <a:t>Software dependency for the enablement., Bi-</a:t>
            </a:r>
            <a:r>
              <a:rPr lang="en-IE" baseline="0" dirty="0" err="1" smtClean="0"/>
              <a:t>furcated</a:t>
            </a:r>
            <a:r>
              <a:rPr lang="en-IE" baseline="0" dirty="0" smtClean="0"/>
              <a:t> driver need to have dependency on kernel. Why a </a:t>
            </a:r>
            <a:r>
              <a:rPr lang="en-IE" baseline="0" dirty="0" err="1" smtClean="0"/>
              <a:t>userspace</a:t>
            </a:r>
            <a:r>
              <a:rPr lang="en-IE" baseline="0" dirty="0" smtClean="0"/>
              <a:t> need a </a:t>
            </a:r>
            <a:r>
              <a:rPr lang="en-IE" baseline="0" smtClean="0"/>
              <a:t>kernel support?</a:t>
            </a:r>
            <a:endParaRPr lang="en-IE" baseline="0" dirty="0" smtClean="0"/>
          </a:p>
          <a:p>
            <a:pPr marL="228600" indent="-228600">
              <a:buAutoNum type="arabicParenR"/>
            </a:pPr>
            <a:r>
              <a:rPr lang="en-IE" baseline="0" dirty="0" smtClean="0"/>
              <a:t>Hardware acceleration doesn’t yield best performance all the time. Simple </a:t>
            </a:r>
            <a:r>
              <a:rPr lang="en-IE" baseline="0" dirty="0" err="1" smtClean="0"/>
              <a:t>eg</a:t>
            </a:r>
            <a:r>
              <a:rPr lang="en-IE" baseline="0" dirty="0" smtClean="0"/>
              <a:t>: </a:t>
            </a:r>
            <a:r>
              <a:rPr lang="en-IE" baseline="0" dirty="0" err="1" smtClean="0"/>
              <a:t>tx</a:t>
            </a:r>
            <a:r>
              <a:rPr lang="en-IE" baseline="0" dirty="0" smtClean="0"/>
              <a:t> checksum offload in OVS-DPDK</a:t>
            </a:r>
          </a:p>
          <a:p>
            <a:pPr marL="228600" indent="-228600">
              <a:buAutoNum type="arabicParenR"/>
            </a:pPr>
            <a:endParaRPr lang="en-US" dirty="0"/>
          </a:p>
        </p:txBody>
      </p:sp>
      <p:sp>
        <p:nvSpPr>
          <p:cNvPr id="4" name="Slide Number Placeholder 3"/>
          <p:cNvSpPr>
            <a:spLocks noGrp="1"/>
          </p:cNvSpPr>
          <p:nvPr>
            <p:ph type="sldNum" sz="quarter" idx="10"/>
          </p:nvPr>
        </p:nvSpPr>
        <p:spPr/>
        <p:txBody>
          <a:bodyPr/>
          <a:lstStyle/>
          <a:p>
            <a:fld id="{936D2365-E8B4-4FFD-A79F-A687B790A28E}" type="slidenum">
              <a:rPr lang="en-US" smtClean="0"/>
              <a:t>8</a:t>
            </a:fld>
            <a:endParaRPr lang="en-US"/>
          </a:p>
        </p:txBody>
      </p:sp>
    </p:spTree>
    <p:extLst>
      <p:ext uri="{BB962C8B-B14F-4D97-AF65-F5344CB8AC3E}">
        <p14:creationId xmlns:p14="http://schemas.microsoft.com/office/powerpoint/2010/main" val="858689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IE" dirty="0" smtClean="0"/>
              <a:t>Set of DPDK</a:t>
            </a:r>
            <a:r>
              <a:rPr lang="en-IE" baseline="0" dirty="0" smtClean="0"/>
              <a:t> libraries to interact with different </a:t>
            </a:r>
            <a:r>
              <a:rPr lang="en-IE" baseline="0" dirty="0" err="1" smtClean="0"/>
              <a:t>hardwares</a:t>
            </a:r>
            <a:endParaRPr lang="en-IE" baseline="0" dirty="0" smtClean="0"/>
          </a:p>
          <a:p>
            <a:pPr marL="228600" indent="-228600">
              <a:buAutoNum type="arabicParenR"/>
            </a:pPr>
            <a:r>
              <a:rPr lang="en-IE" baseline="0" dirty="0" smtClean="0"/>
              <a:t>Different Smart NICs, FPGAs in the platform.</a:t>
            </a:r>
          </a:p>
          <a:p>
            <a:pPr marL="228600" indent="-228600">
              <a:buAutoNum type="arabicParenR"/>
            </a:pPr>
            <a:r>
              <a:rPr lang="en-IE" baseline="0" dirty="0" smtClean="0"/>
              <a:t>Will go through each modules in brief in the next slides.</a:t>
            </a:r>
          </a:p>
          <a:p>
            <a:pPr marL="0" indent="0">
              <a:buNone/>
            </a:pPr>
            <a:endParaRPr lang="en-IE" baseline="0" dirty="0" smtClean="0"/>
          </a:p>
          <a:p>
            <a:pPr marL="228600" indent="-228600">
              <a:buAutoNum type="arabicParenR"/>
            </a:pPr>
            <a:endParaRPr lang="en-US" dirty="0"/>
          </a:p>
        </p:txBody>
      </p:sp>
      <p:sp>
        <p:nvSpPr>
          <p:cNvPr id="4" name="Slide Number Placeholder 3"/>
          <p:cNvSpPr>
            <a:spLocks noGrp="1"/>
          </p:cNvSpPr>
          <p:nvPr>
            <p:ph type="sldNum" sz="quarter" idx="10"/>
          </p:nvPr>
        </p:nvSpPr>
        <p:spPr/>
        <p:txBody>
          <a:bodyPr/>
          <a:lstStyle/>
          <a:p>
            <a:fld id="{936D2365-E8B4-4FFD-A79F-A687B790A28E}" type="slidenum">
              <a:rPr lang="en-US" smtClean="0"/>
              <a:t>10</a:t>
            </a:fld>
            <a:endParaRPr lang="en-US"/>
          </a:p>
        </p:txBody>
      </p:sp>
    </p:spTree>
    <p:extLst>
      <p:ext uri="{BB962C8B-B14F-4D97-AF65-F5344CB8AC3E}">
        <p14:creationId xmlns:p14="http://schemas.microsoft.com/office/powerpoint/2010/main" val="1061822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Expose</a:t>
            </a:r>
            <a:r>
              <a:rPr lang="en-IE" baseline="0" dirty="0" smtClean="0"/>
              <a:t> hardware capability matrix. </a:t>
            </a:r>
          </a:p>
          <a:p>
            <a:endParaRPr lang="en-IE" baseline="0" dirty="0" smtClean="0"/>
          </a:p>
          <a:p>
            <a:r>
              <a:rPr lang="en-IE" baseline="0" dirty="0" smtClean="0"/>
              <a:t>Device specific parameters, such as supported protocols for flow offload, number of flows  that can offload.</a:t>
            </a:r>
          </a:p>
          <a:p>
            <a:endParaRPr lang="en-IE" baseline="0" dirty="0" smtClean="0"/>
          </a:p>
          <a:p>
            <a:r>
              <a:rPr lang="en-IE" baseline="0" dirty="0" smtClean="0"/>
              <a:t>Will talk about </a:t>
            </a:r>
            <a:r>
              <a:rPr lang="en-IE" baseline="0" dirty="0" err="1" smtClean="0"/>
              <a:t>hows</a:t>
            </a:r>
            <a:r>
              <a:rPr lang="en-IE" baseline="0" dirty="0" smtClean="0"/>
              <a:t> its used in OVS-DPDK</a:t>
            </a:r>
            <a:endParaRPr lang="en-US" dirty="0"/>
          </a:p>
        </p:txBody>
      </p:sp>
      <p:sp>
        <p:nvSpPr>
          <p:cNvPr id="4" name="Slide Number Placeholder 3"/>
          <p:cNvSpPr>
            <a:spLocks noGrp="1"/>
          </p:cNvSpPr>
          <p:nvPr>
            <p:ph type="sldNum" sz="quarter" idx="10"/>
          </p:nvPr>
        </p:nvSpPr>
        <p:spPr/>
        <p:txBody>
          <a:bodyPr/>
          <a:lstStyle/>
          <a:p>
            <a:fld id="{936D2365-E8B4-4FFD-A79F-A687B790A28E}" type="slidenum">
              <a:rPr lang="en-US" smtClean="0"/>
              <a:t>11</a:t>
            </a:fld>
            <a:endParaRPr lang="en-US"/>
          </a:p>
        </p:txBody>
      </p:sp>
    </p:spTree>
    <p:extLst>
      <p:ext uri="{BB962C8B-B14F-4D97-AF65-F5344CB8AC3E}">
        <p14:creationId xmlns:p14="http://schemas.microsoft.com/office/powerpoint/2010/main" val="21480827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Software representation of hardware</a:t>
            </a:r>
            <a:r>
              <a:rPr lang="en-IE" baseline="0" dirty="0" smtClean="0"/>
              <a:t> ports.</a:t>
            </a:r>
          </a:p>
          <a:p>
            <a:endParaRPr lang="en-IE" dirty="0" smtClean="0"/>
          </a:p>
          <a:p>
            <a:r>
              <a:rPr lang="en-IE" dirty="0" smtClean="0"/>
              <a:t>Port</a:t>
            </a:r>
            <a:r>
              <a:rPr lang="en-IE" baseline="0" dirty="0" smtClean="0"/>
              <a:t> representor work along with </a:t>
            </a:r>
            <a:r>
              <a:rPr lang="en-IE" baseline="0" dirty="0" err="1" smtClean="0"/>
              <a:t>Exeception</a:t>
            </a:r>
            <a:r>
              <a:rPr lang="en-IE" baseline="0" dirty="0" smtClean="0"/>
              <a:t> port handler.</a:t>
            </a:r>
            <a:endParaRPr lang="en-US" dirty="0"/>
          </a:p>
        </p:txBody>
      </p:sp>
      <p:sp>
        <p:nvSpPr>
          <p:cNvPr id="4" name="Slide Number Placeholder 3"/>
          <p:cNvSpPr>
            <a:spLocks noGrp="1"/>
          </p:cNvSpPr>
          <p:nvPr>
            <p:ph type="sldNum" sz="quarter" idx="10"/>
          </p:nvPr>
        </p:nvSpPr>
        <p:spPr/>
        <p:txBody>
          <a:bodyPr/>
          <a:lstStyle/>
          <a:p>
            <a:fld id="{936D2365-E8B4-4FFD-A79F-A687B790A28E}" type="slidenum">
              <a:rPr lang="en-US" smtClean="0"/>
              <a:t>12</a:t>
            </a:fld>
            <a:endParaRPr lang="en-US"/>
          </a:p>
        </p:txBody>
      </p:sp>
    </p:spTree>
    <p:extLst>
      <p:ext uri="{BB962C8B-B14F-4D97-AF65-F5344CB8AC3E}">
        <p14:creationId xmlns:p14="http://schemas.microsoft.com/office/powerpoint/2010/main" val="22600381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Exception port handler to handle the exception packets.</a:t>
            </a:r>
          </a:p>
          <a:p>
            <a:endParaRPr lang="en-IE" dirty="0" smtClean="0"/>
          </a:p>
          <a:p>
            <a:r>
              <a:rPr lang="en-IE" dirty="0" smtClean="0"/>
              <a:t>Unhandled packets in FPGA reports to software</a:t>
            </a:r>
            <a:r>
              <a:rPr lang="en-IE" baseline="0" dirty="0" smtClean="0"/>
              <a:t> via exception port handler.</a:t>
            </a:r>
          </a:p>
          <a:p>
            <a:endParaRPr lang="en-IE" baseline="0" dirty="0" smtClean="0"/>
          </a:p>
          <a:p>
            <a:r>
              <a:rPr lang="en-IE" baseline="0" dirty="0" smtClean="0"/>
              <a:t>Exception port handler steer that packet to software representor port through port rep.</a:t>
            </a:r>
            <a:endParaRPr lang="en-US" dirty="0"/>
          </a:p>
        </p:txBody>
      </p:sp>
      <p:sp>
        <p:nvSpPr>
          <p:cNvPr id="4" name="Slide Number Placeholder 3"/>
          <p:cNvSpPr>
            <a:spLocks noGrp="1"/>
          </p:cNvSpPr>
          <p:nvPr>
            <p:ph type="sldNum" sz="quarter" idx="10"/>
          </p:nvPr>
        </p:nvSpPr>
        <p:spPr/>
        <p:txBody>
          <a:bodyPr/>
          <a:lstStyle/>
          <a:p>
            <a:fld id="{936D2365-E8B4-4FFD-A79F-A687B790A28E}" type="slidenum">
              <a:rPr lang="en-US" smtClean="0"/>
              <a:t>13</a:t>
            </a:fld>
            <a:endParaRPr lang="en-US"/>
          </a:p>
        </p:txBody>
      </p:sp>
    </p:spTree>
    <p:extLst>
      <p:ext uri="{BB962C8B-B14F-4D97-AF65-F5344CB8AC3E}">
        <p14:creationId xmlns:p14="http://schemas.microsoft.com/office/powerpoint/2010/main" val="7783791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OVS_PPT_16-9_Backg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8"/>
          <p:cNvSpPr/>
          <p:nvPr userDrawn="1"/>
        </p:nvSpPr>
        <p:spPr>
          <a:xfrm>
            <a:off x="0" y="4407211"/>
            <a:ext cx="12192000" cy="2450788"/>
          </a:xfrm>
          <a:prstGeom prst="rect">
            <a:avLst/>
          </a:prstGeom>
          <a:solidFill>
            <a:schemeClr val="dk1">
              <a:alpha val="63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2" name="Title 1"/>
          <p:cNvSpPr>
            <a:spLocks noGrp="1"/>
          </p:cNvSpPr>
          <p:nvPr>
            <p:ph type="ctrTitle"/>
          </p:nvPr>
        </p:nvSpPr>
        <p:spPr>
          <a:xfrm>
            <a:off x="0" y="4839794"/>
            <a:ext cx="12192000" cy="770705"/>
          </a:xfrm>
        </p:spPr>
        <p:txBody>
          <a:bodyPr/>
          <a:lstStyle>
            <a:lvl1pPr algn="ctr">
              <a:defRPr sz="4667">
                <a:solidFill>
                  <a:schemeClr val="bg1"/>
                </a:solidFill>
                <a:latin typeface="Arial"/>
                <a:cs typeface="Arial"/>
              </a:defRPr>
            </a:lvl1pPr>
          </a:lstStyle>
          <a:p>
            <a:r>
              <a:rPr lang="en-CA" dirty="0" smtClean="0"/>
              <a:t>Click to edit Master title style</a:t>
            </a:r>
            <a:endParaRPr lang="en-US" dirty="0"/>
          </a:p>
        </p:txBody>
      </p:sp>
      <p:sp>
        <p:nvSpPr>
          <p:cNvPr id="3" name="Subtitle 2"/>
          <p:cNvSpPr>
            <a:spLocks noGrp="1"/>
          </p:cNvSpPr>
          <p:nvPr>
            <p:ph type="subTitle" idx="1"/>
          </p:nvPr>
        </p:nvSpPr>
        <p:spPr>
          <a:xfrm>
            <a:off x="1" y="5760835"/>
            <a:ext cx="12191999" cy="661061"/>
          </a:xfrm>
        </p:spPr>
        <p:txBody>
          <a:bodyPr>
            <a:normAutofit/>
          </a:bodyPr>
          <a:lstStyle>
            <a:lvl1pPr marL="0" indent="0" algn="ctr">
              <a:buNone/>
              <a:defRPr sz="2667">
                <a:solidFill>
                  <a:srgbClr val="FFFFFF"/>
                </a:solidFill>
                <a:latin typeface="Arial"/>
                <a:cs typeface="Aria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CA" dirty="0" smtClean="0"/>
              <a:t>Click to edit Master subtitle style</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09568" y="1272146"/>
            <a:ext cx="3535587" cy="2304751"/>
          </a:xfrm>
          <a:prstGeom prst="rect">
            <a:avLst/>
          </a:prstGeom>
        </p:spPr>
      </p:pic>
    </p:spTree>
    <p:extLst>
      <p:ext uri="{BB962C8B-B14F-4D97-AF65-F5344CB8AC3E}">
        <p14:creationId xmlns:p14="http://schemas.microsoft.com/office/powerpoint/2010/main" val="2593026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descr="OVS_PPT_16-9_Backg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userDrawn="1"/>
        </p:nvSpPr>
        <p:spPr>
          <a:xfrm>
            <a:off x="0" y="2145097"/>
            <a:ext cx="12192000" cy="2908016"/>
          </a:xfrm>
          <a:prstGeom prst="rect">
            <a:avLst/>
          </a:prstGeom>
          <a:solidFill>
            <a:schemeClr val="dk1">
              <a:alpha val="63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5" name="Title 1"/>
          <p:cNvSpPr>
            <a:spLocks noGrp="1"/>
          </p:cNvSpPr>
          <p:nvPr>
            <p:ph type="ctrTitle"/>
          </p:nvPr>
        </p:nvSpPr>
        <p:spPr>
          <a:xfrm>
            <a:off x="5089287" y="2856917"/>
            <a:ext cx="7090315" cy="932553"/>
          </a:xfrm>
        </p:spPr>
        <p:txBody>
          <a:bodyPr/>
          <a:lstStyle>
            <a:lvl1pPr algn="l">
              <a:defRPr>
                <a:solidFill>
                  <a:schemeClr val="bg1"/>
                </a:solidFill>
                <a:latin typeface="Arial"/>
                <a:cs typeface="Arial"/>
              </a:defRPr>
            </a:lvl1pPr>
          </a:lstStyle>
          <a:p>
            <a:r>
              <a:rPr lang="en-CA" dirty="0" smtClean="0"/>
              <a:t>Click to edit Master title style</a:t>
            </a:r>
            <a:endParaRPr lang="en-US" dirty="0"/>
          </a:p>
        </p:txBody>
      </p:sp>
      <p:sp>
        <p:nvSpPr>
          <p:cNvPr id="6" name="Subtitle 2"/>
          <p:cNvSpPr>
            <a:spLocks noGrp="1"/>
          </p:cNvSpPr>
          <p:nvPr>
            <p:ph type="subTitle" idx="1"/>
          </p:nvPr>
        </p:nvSpPr>
        <p:spPr>
          <a:xfrm>
            <a:off x="5131356" y="3789469"/>
            <a:ext cx="7090315" cy="585528"/>
          </a:xfrm>
        </p:spPr>
        <p:txBody>
          <a:bodyPr>
            <a:normAutofit/>
          </a:bodyPr>
          <a:lstStyle>
            <a:lvl1pPr marL="0" indent="0" algn="l">
              <a:buNone/>
              <a:defRPr sz="2133">
                <a:solidFill>
                  <a:srgbClr val="FFFFFF"/>
                </a:solidFill>
                <a:latin typeface="Arial"/>
                <a:cs typeface="Aria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CA" dirty="0" smtClean="0"/>
              <a:t>Click to edit Master subtitle style</a:t>
            </a:r>
            <a:endParaRPr lang="en-US"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4968" y="2775801"/>
            <a:ext cx="2423640" cy="1579904"/>
          </a:xfrm>
          <a:prstGeom prst="rect">
            <a:avLst/>
          </a:prstGeom>
        </p:spPr>
      </p:pic>
    </p:spTree>
    <p:extLst>
      <p:ext uri="{BB962C8B-B14F-4D97-AF65-F5344CB8AC3E}">
        <p14:creationId xmlns:p14="http://schemas.microsoft.com/office/powerpoint/2010/main" val="3609438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extLst>
      <p:ext uri="{BB962C8B-B14F-4D97-AF65-F5344CB8AC3E}">
        <p14:creationId xmlns:p14="http://schemas.microsoft.com/office/powerpoint/2010/main" val="2553578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835152"/>
          </a:xfrm>
          <a:prstGeom prst="rect">
            <a:avLst/>
          </a:prstGeom>
        </p:spPr>
      </p:pic>
    </p:spTree>
    <p:extLst>
      <p:ext uri="{BB962C8B-B14F-4D97-AF65-F5344CB8AC3E}">
        <p14:creationId xmlns:p14="http://schemas.microsoft.com/office/powerpoint/2010/main" val="38929559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283433"/>
            <a:ext cx="10972800" cy="4842732"/>
          </a:xfrm>
          <a:prstGeom prst="rect">
            <a:avLst/>
          </a:prstGeom>
        </p:spPr>
        <p:txBody>
          <a:bodyPr vert="horz" lIns="91440" tIns="45720" rIns="91440" bIns="45720" rtlCol="0">
            <a:normAutofit/>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pic>
        <p:nvPicPr>
          <p:cNvPr id="7" name="Picture 6" descr="OVS_PPT_16-9_Background.jpg"/>
          <p:cNvPicPr>
            <a:picLocks noChangeAspect="1"/>
          </p:cNvPicPr>
          <p:nvPr userDrawn="1"/>
        </p:nvPicPr>
        <p:blipFill rotWithShape="1">
          <a:blip r:embed="rId6">
            <a:extLst>
              <a:ext uri="{28A0092B-C50C-407E-A947-70E740481C1C}">
                <a14:useLocalDpi xmlns:a14="http://schemas.microsoft.com/office/drawing/2010/main" val="0"/>
              </a:ext>
            </a:extLst>
          </a:blip>
          <a:srcRect t="40564" b="45440"/>
          <a:stretch/>
        </p:blipFill>
        <p:spPr>
          <a:xfrm>
            <a:off x="0" y="0"/>
            <a:ext cx="12192000" cy="959877"/>
          </a:xfrm>
          <a:prstGeom prst="rect">
            <a:avLst/>
          </a:prstGeom>
        </p:spPr>
      </p:pic>
      <p:sp>
        <p:nvSpPr>
          <p:cNvPr id="8" name="Rectangle 7"/>
          <p:cNvSpPr/>
          <p:nvPr userDrawn="1"/>
        </p:nvSpPr>
        <p:spPr>
          <a:xfrm>
            <a:off x="0" y="6363232"/>
            <a:ext cx="12192000" cy="505553"/>
          </a:xfrm>
          <a:prstGeom prst="rect">
            <a:avLst/>
          </a:prstGeom>
          <a:solidFill>
            <a:schemeClr val="dk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2" name="Title Placeholder 1"/>
          <p:cNvSpPr>
            <a:spLocks noGrp="1"/>
          </p:cNvSpPr>
          <p:nvPr>
            <p:ph type="title"/>
          </p:nvPr>
        </p:nvSpPr>
        <p:spPr>
          <a:xfrm>
            <a:off x="609600" y="274640"/>
            <a:ext cx="10972800" cy="480321"/>
          </a:xfrm>
          <a:prstGeom prst="rect">
            <a:avLst/>
          </a:prstGeom>
        </p:spPr>
        <p:txBody>
          <a:bodyPr vert="horz" lIns="91440" tIns="45720" rIns="91440" bIns="45720" rtlCol="0" anchor="ctr">
            <a:noAutofit/>
          </a:bodyPr>
          <a:lstStyle/>
          <a:p>
            <a:r>
              <a:rPr lang="en-CA" dirty="0" smtClean="0"/>
              <a:t>Click to edit Master title style</a:t>
            </a:r>
            <a:endParaRPr lang="en-US" dirty="0"/>
          </a:p>
        </p:txBody>
      </p:sp>
    </p:spTree>
    <p:extLst>
      <p:ext uri="{BB962C8B-B14F-4D97-AF65-F5344CB8AC3E}">
        <p14:creationId xmlns:p14="http://schemas.microsoft.com/office/powerpoint/2010/main" val="36831673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609585" rtl="0" eaLnBrk="1" latinLnBrk="0" hangingPunct="1">
        <a:spcBef>
          <a:spcPct val="0"/>
        </a:spcBef>
        <a:buNone/>
        <a:defRPr sz="3733" kern="1200">
          <a:solidFill>
            <a:srgbClr val="FFFFFF"/>
          </a:solidFill>
          <a:latin typeface="Arial"/>
          <a:ea typeface="+mj-ea"/>
          <a:cs typeface="Arial"/>
        </a:defRPr>
      </a:lvl1pPr>
    </p:titleStyle>
    <p:bodyStyle>
      <a:lvl1pPr marL="457189" indent="-457189" algn="l" defTabSz="609585" rtl="0" eaLnBrk="1" latinLnBrk="0" hangingPunct="1">
        <a:spcBef>
          <a:spcPct val="20000"/>
        </a:spcBef>
        <a:buFont typeface="Arial"/>
        <a:buChar char="•"/>
        <a:defRPr sz="3200" kern="1200">
          <a:solidFill>
            <a:schemeClr val="tx1"/>
          </a:solidFill>
          <a:latin typeface="Arial"/>
          <a:ea typeface="+mn-ea"/>
          <a:cs typeface="Arial"/>
        </a:defRPr>
      </a:lvl1pPr>
      <a:lvl2pPr marL="990575" indent="-380990" algn="l" defTabSz="609585" rtl="0" eaLnBrk="1" latinLnBrk="0" hangingPunct="1">
        <a:spcBef>
          <a:spcPct val="20000"/>
        </a:spcBef>
        <a:buFont typeface="Arial"/>
        <a:buChar char="–"/>
        <a:defRPr sz="2667" kern="1200">
          <a:solidFill>
            <a:schemeClr val="tx1"/>
          </a:solidFill>
          <a:latin typeface="Arial"/>
          <a:ea typeface="+mn-ea"/>
          <a:cs typeface="Arial"/>
        </a:defRPr>
      </a:lvl2pPr>
      <a:lvl3pPr marL="1523962" indent="-304792" algn="l" defTabSz="609585" rtl="0" eaLnBrk="1" latinLnBrk="0" hangingPunct="1">
        <a:spcBef>
          <a:spcPct val="20000"/>
        </a:spcBef>
        <a:buFont typeface="Arial"/>
        <a:buChar char="•"/>
        <a:defRPr sz="2667" kern="1200">
          <a:solidFill>
            <a:schemeClr val="tx1"/>
          </a:solidFill>
          <a:latin typeface="Arial"/>
          <a:ea typeface="+mn-ea"/>
          <a:cs typeface="Arial"/>
        </a:defRPr>
      </a:lvl3pPr>
      <a:lvl4pPr marL="2133547" indent="-304792" algn="l" defTabSz="609585" rtl="0" eaLnBrk="1" latinLnBrk="0" hangingPunct="1">
        <a:spcBef>
          <a:spcPct val="20000"/>
        </a:spcBef>
        <a:buFont typeface="Arial"/>
        <a:buChar char="–"/>
        <a:defRPr sz="2133" kern="1200">
          <a:solidFill>
            <a:schemeClr val="tx1"/>
          </a:solidFill>
          <a:latin typeface="Arial"/>
          <a:ea typeface="+mn-ea"/>
          <a:cs typeface="Arial"/>
        </a:defRPr>
      </a:lvl4pPr>
      <a:lvl5pPr marL="2743131" indent="-304792" algn="l" defTabSz="609585" rtl="0" eaLnBrk="1" latinLnBrk="0" hangingPunct="1">
        <a:spcBef>
          <a:spcPct val="20000"/>
        </a:spcBef>
        <a:buFont typeface="Arial"/>
        <a:buChar char="»"/>
        <a:defRPr sz="2133"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www.intel.com/" TargetMode="External"/><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IE" sz="3200" dirty="0"/>
              <a:t>Enabling hardware acceleration </a:t>
            </a:r>
            <a:r>
              <a:rPr lang="en-IE" sz="3200" dirty="0" smtClean="0"/>
              <a:t>in</a:t>
            </a:r>
            <a:br>
              <a:rPr lang="en-IE" sz="3200" dirty="0" smtClean="0"/>
            </a:br>
            <a:r>
              <a:rPr lang="en-IE" sz="3200" dirty="0" smtClean="0"/>
              <a:t>OVS-DPDK </a:t>
            </a:r>
            <a:r>
              <a:rPr lang="en-IE" sz="3200" dirty="0"/>
              <a:t>using DPDK ‘Framework’</a:t>
            </a:r>
            <a:endParaRPr lang="en-US" sz="3200" dirty="0"/>
          </a:p>
        </p:txBody>
      </p:sp>
      <p:sp>
        <p:nvSpPr>
          <p:cNvPr id="5" name="Subtitle 4"/>
          <p:cNvSpPr>
            <a:spLocks noGrp="1"/>
          </p:cNvSpPr>
          <p:nvPr>
            <p:ph type="subTitle" idx="1"/>
          </p:nvPr>
        </p:nvSpPr>
        <p:spPr/>
        <p:txBody>
          <a:bodyPr/>
          <a:lstStyle/>
          <a:p>
            <a:r>
              <a:rPr lang="en-IE" dirty="0" smtClean="0"/>
              <a:t>Sugesh Chandran</a:t>
            </a:r>
            <a:endParaRPr lang="en-US" dirty="0"/>
          </a:p>
        </p:txBody>
      </p:sp>
    </p:spTree>
    <p:extLst>
      <p:ext uri="{BB962C8B-B14F-4D97-AF65-F5344CB8AC3E}">
        <p14:creationId xmlns:p14="http://schemas.microsoft.com/office/powerpoint/2010/main" val="14970254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DPDK Framework</a:t>
            </a:r>
            <a:endParaRPr lang="en-US" dirty="0"/>
          </a:p>
        </p:txBody>
      </p:sp>
      <p:pic>
        <p:nvPicPr>
          <p:cNvPr id="94" name="Picture 93"/>
          <p:cNvPicPr>
            <a:picLocks noChangeAspect="1"/>
          </p:cNvPicPr>
          <p:nvPr/>
        </p:nvPicPr>
        <p:blipFill>
          <a:blip r:embed="rId3"/>
          <a:stretch>
            <a:fillRect/>
          </a:stretch>
        </p:blipFill>
        <p:spPr>
          <a:xfrm>
            <a:off x="612857" y="1846906"/>
            <a:ext cx="10969543" cy="3775771"/>
          </a:xfrm>
          <a:prstGeom prst="rect">
            <a:avLst/>
          </a:prstGeom>
        </p:spPr>
      </p:pic>
    </p:spTree>
    <p:extLst>
      <p:ext uri="{BB962C8B-B14F-4D97-AF65-F5344CB8AC3E}">
        <p14:creationId xmlns:p14="http://schemas.microsoft.com/office/powerpoint/2010/main" val="24592117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DPDK Framework</a:t>
            </a:r>
            <a:endParaRPr lang="en-US" dirty="0"/>
          </a:p>
        </p:txBody>
      </p:sp>
      <p:pic>
        <p:nvPicPr>
          <p:cNvPr id="30" name="Picture 29"/>
          <p:cNvPicPr>
            <a:picLocks noChangeAspect="1"/>
          </p:cNvPicPr>
          <p:nvPr/>
        </p:nvPicPr>
        <p:blipFill>
          <a:blip r:embed="rId3"/>
          <a:stretch>
            <a:fillRect/>
          </a:stretch>
        </p:blipFill>
        <p:spPr>
          <a:xfrm>
            <a:off x="616439" y="1848783"/>
            <a:ext cx="10965962" cy="3774539"/>
          </a:xfrm>
          <a:prstGeom prst="rect">
            <a:avLst/>
          </a:prstGeom>
        </p:spPr>
      </p:pic>
    </p:spTree>
    <p:extLst>
      <p:ext uri="{BB962C8B-B14F-4D97-AF65-F5344CB8AC3E}">
        <p14:creationId xmlns:p14="http://schemas.microsoft.com/office/powerpoint/2010/main" val="38233756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DPDK Framework</a:t>
            </a:r>
            <a:endParaRPr lang="en-US" dirty="0"/>
          </a:p>
        </p:txBody>
      </p:sp>
      <p:pic>
        <p:nvPicPr>
          <p:cNvPr id="30" name="Picture 29"/>
          <p:cNvPicPr>
            <a:picLocks noChangeAspect="1"/>
          </p:cNvPicPr>
          <p:nvPr/>
        </p:nvPicPr>
        <p:blipFill>
          <a:blip r:embed="rId3"/>
          <a:stretch>
            <a:fillRect/>
          </a:stretch>
        </p:blipFill>
        <p:spPr>
          <a:xfrm>
            <a:off x="616423" y="1845212"/>
            <a:ext cx="10965977" cy="3774544"/>
          </a:xfrm>
          <a:prstGeom prst="rect">
            <a:avLst/>
          </a:prstGeom>
        </p:spPr>
      </p:pic>
    </p:spTree>
    <p:extLst>
      <p:ext uri="{BB962C8B-B14F-4D97-AF65-F5344CB8AC3E}">
        <p14:creationId xmlns:p14="http://schemas.microsoft.com/office/powerpoint/2010/main" val="19770599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DPDK Framework</a:t>
            </a:r>
            <a:endParaRPr lang="en-US" dirty="0"/>
          </a:p>
        </p:txBody>
      </p:sp>
      <p:pic>
        <p:nvPicPr>
          <p:cNvPr id="30" name="Picture 29"/>
          <p:cNvPicPr>
            <a:picLocks noChangeAspect="1"/>
          </p:cNvPicPr>
          <p:nvPr/>
        </p:nvPicPr>
        <p:blipFill>
          <a:blip r:embed="rId3"/>
          <a:stretch>
            <a:fillRect/>
          </a:stretch>
        </p:blipFill>
        <p:spPr>
          <a:xfrm>
            <a:off x="615083" y="1843260"/>
            <a:ext cx="10967317" cy="3775005"/>
          </a:xfrm>
          <a:prstGeom prst="rect">
            <a:avLst/>
          </a:prstGeom>
        </p:spPr>
      </p:pic>
    </p:spTree>
    <p:extLst>
      <p:ext uri="{BB962C8B-B14F-4D97-AF65-F5344CB8AC3E}">
        <p14:creationId xmlns:p14="http://schemas.microsoft.com/office/powerpoint/2010/main" val="22555348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DPDK Framework</a:t>
            </a:r>
            <a:endParaRPr lang="en-US" dirty="0"/>
          </a:p>
        </p:txBody>
      </p:sp>
      <p:pic>
        <p:nvPicPr>
          <p:cNvPr id="30" name="Picture 29"/>
          <p:cNvPicPr>
            <a:picLocks noChangeAspect="1"/>
          </p:cNvPicPr>
          <p:nvPr/>
        </p:nvPicPr>
        <p:blipFill>
          <a:blip r:embed="rId3"/>
          <a:stretch>
            <a:fillRect/>
          </a:stretch>
        </p:blipFill>
        <p:spPr>
          <a:xfrm>
            <a:off x="615859" y="1842186"/>
            <a:ext cx="10966542" cy="3774738"/>
          </a:xfrm>
          <a:prstGeom prst="rect">
            <a:avLst/>
          </a:prstGeom>
        </p:spPr>
      </p:pic>
    </p:spTree>
    <p:extLst>
      <p:ext uri="{BB962C8B-B14F-4D97-AF65-F5344CB8AC3E}">
        <p14:creationId xmlns:p14="http://schemas.microsoft.com/office/powerpoint/2010/main" val="33723813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DPDK Framework</a:t>
            </a:r>
            <a:endParaRPr lang="en-US" dirty="0"/>
          </a:p>
        </p:txBody>
      </p:sp>
      <p:pic>
        <p:nvPicPr>
          <p:cNvPr id="57" name="Picture 56"/>
          <p:cNvPicPr>
            <a:picLocks noChangeAspect="1"/>
          </p:cNvPicPr>
          <p:nvPr/>
        </p:nvPicPr>
        <p:blipFill>
          <a:blip r:embed="rId3"/>
          <a:stretch>
            <a:fillRect/>
          </a:stretch>
        </p:blipFill>
        <p:spPr>
          <a:xfrm>
            <a:off x="616425" y="1842381"/>
            <a:ext cx="10965976" cy="3774543"/>
          </a:xfrm>
          <a:prstGeom prst="rect">
            <a:avLst/>
          </a:prstGeom>
        </p:spPr>
      </p:pic>
    </p:spTree>
    <p:extLst>
      <p:ext uri="{BB962C8B-B14F-4D97-AF65-F5344CB8AC3E}">
        <p14:creationId xmlns:p14="http://schemas.microsoft.com/office/powerpoint/2010/main" val="12307594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DPDK Framework</a:t>
            </a:r>
            <a:endParaRPr lang="en-US" dirty="0"/>
          </a:p>
        </p:txBody>
      </p:sp>
      <p:pic>
        <p:nvPicPr>
          <p:cNvPr id="30" name="Picture 29"/>
          <p:cNvPicPr>
            <a:picLocks noChangeAspect="1"/>
          </p:cNvPicPr>
          <p:nvPr/>
        </p:nvPicPr>
        <p:blipFill>
          <a:blip r:embed="rId3"/>
          <a:stretch>
            <a:fillRect/>
          </a:stretch>
        </p:blipFill>
        <p:spPr>
          <a:xfrm>
            <a:off x="615295" y="1841992"/>
            <a:ext cx="10967105" cy="3774932"/>
          </a:xfrm>
          <a:prstGeom prst="rect">
            <a:avLst/>
          </a:prstGeom>
        </p:spPr>
      </p:pic>
    </p:spTree>
    <p:extLst>
      <p:ext uri="{BB962C8B-B14F-4D97-AF65-F5344CB8AC3E}">
        <p14:creationId xmlns:p14="http://schemas.microsoft.com/office/powerpoint/2010/main" val="39619339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DPDK Framework</a:t>
            </a:r>
            <a:endParaRPr lang="en-US" dirty="0"/>
          </a:p>
        </p:txBody>
      </p:sp>
      <p:pic>
        <p:nvPicPr>
          <p:cNvPr id="30" name="Picture 29"/>
          <p:cNvPicPr>
            <a:picLocks noChangeAspect="1"/>
          </p:cNvPicPr>
          <p:nvPr/>
        </p:nvPicPr>
        <p:blipFill>
          <a:blip r:embed="rId3"/>
          <a:stretch>
            <a:fillRect/>
          </a:stretch>
        </p:blipFill>
        <p:spPr>
          <a:xfrm>
            <a:off x="616424" y="1842378"/>
            <a:ext cx="10965976" cy="3774544"/>
          </a:xfrm>
          <a:prstGeom prst="rect">
            <a:avLst/>
          </a:prstGeom>
        </p:spPr>
      </p:pic>
    </p:spTree>
    <p:extLst>
      <p:ext uri="{BB962C8B-B14F-4D97-AF65-F5344CB8AC3E}">
        <p14:creationId xmlns:p14="http://schemas.microsoft.com/office/powerpoint/2010/main" val="9373050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DPDK ‘Framework’ in OVS-DPDK</a:t>
            </a:r>
            <a:endParaRPr lang="en-US" dirty="0"/>
          </a:p>
        </p:txBody>
      </p:sp>
      <p:sp>
        <p:nvSpPr>
          <p:cNvPr id="44" name="Content Placeholder 2"/>
          <p:cNvSpPr txBox="1">
            <a:spLocks/>
          </p:cNvSpPr>
          <p:nvPr/>
        </p:nvSpPr>
        <p:spPr>
          <a:xfrm>
            <a:off x="471950" y="1558456"/>
            <a:ext cx="5005822" cy="4280248"/>
          </a:xfrm>
          <a:prstGeom prst="rect">
            <a:avLst/>
          </a:prstGeom>
        </p:spPr>
        <p:txBody>
          <a:bodyPr vert="horz" lIns="91440" tIns="45720" rIns="91440" bIns="45720" rtlCol="0">
            <a:noAutofit/>
          </a:bodyPr>
          <a:lstStyle>
            <a:lvl1pPr marL="0" indent="0" algn="l" defTabSz="1219170" rtl="0" eaLnBrk="1" latinLnBrk="0" hangingPunct="1">
              <a:spcBef>
                <a:spcPts val="800"/>
              </a:spcBef>
              <a:buClr>
                <a:schemeClr val="accent1"/>
              </a:buClr>
              <a:buFont typeface="Wingdings" panose="05000000000000000000" pitchFamily="2" charset="2"/>
              <a:buNone/>
              <a:defRPr sz="2400" kern="1200">
                <a:solidFill>
                  <a:schemeClr val="accent1"/>
                </a:solidFill>
                <a:latin typeface="+mn-lt"/>
                <a:ea typeface="+mn-ea"/>
                <a:cs typeface="+mn-cs"/>
              </a:defRPr>
            </a:lvl1pPr>
            <a:lvl2pPr marL="228594" indent="-228594" algn="l" defTabSz="1219170" rtl="0" eaLnBrk="1" latinLnBrk="0" hangingPunct="1">
              <a:spcBef>
                <a:spcPts val="800"/>
              </a:spcBef>
              <a:buClr>
                <a:schemeClr val="tx2"/>
              </a:buClr>
              <a:buFont typeface="Wingdings" panose="05000000000000000000" pitchFamily="2" charset="2"/>
              <a:buChar char="§"/>
              <a:defRPr sz="2400" kern="1200">
                <a:solidFill>
                  <a:schemeClr val="tx2"/>
                </a:solidFill>
                <a:latin typeface="+mn-lt"/>
                <a:ea typeface="+mn-ea"/>
                <a:cs typeface="+mn-cs"/>
              </a:defRPr>
            </a:lvl2pPr>
            <a:lvl3pPr marL="463539" indent="-228594" algn="l" defTabSz="1219170" rtl="0" eaLnBrk="1" latinLnBrk="0" hangingPunct="1">
              <a:spcBef>
                <a:spcPts val="800"/>
              </a:spcBef>
              <a:buClr>
                <a:schemeClr val="tx2"/>
              </a:buClr>
              <a:buFont typeface="Intel Clear" panose="020B0604020203020204" pitchFamily="34" charset="0"/>
              <a:buChar char="–"/>
              <a:defRPr sz="2400" kern="1200">
                <a:solidFill>
                  <a:schemeClr val="tx2"/>
                </a:solidFill>
                <a:latin typeface="+mn-lt"/>
                <a:ea typeface="+mn-ea"/>
                <a:cs typeface="+mn-cs"/>
              </a:defRPr>
            </a:lvl3pPr>
            <a:lvl4pPr marL="681550" indent="-228594" algn="l" defTabSz="1219170" rtl="0" eaLnBrk="1" latinLnBrk="0" hangingPunct="1">
              <a:spcBef>
                <a:spcPts val="800"/>
              </a:spcBef>
              <a:buClr>
                <a:schemeClr val="tx2"/>
              </a:buClr>
              <a:buFont typeface="Intel Clear" panose="020B0604020203020204" pitchFamily="34" charset="0"/>
              <a:buChar char="–"/>
              <a:defRPr sz="2133" kern="1200">
                <a:solidFill>
                  <a:schemeClr val="tx2"/>
                </a:solidFill>
                <a:latin typeface="+mn-lt"/>
                <a:ea typeface="+mn-ea"/>
                <a:cs typeface="+mn-cs"/>
              </a:defRPr>
            </a:lvl4pPr>
            <a:lvl5pPr marL="918610" indent="-224361" algn="l" defTabSz="1219170" rtl="0" eaLnBrk="1" latinLnBrk="0" hangingPunct="1">
              <a:spcBef>
                <a:spcPts val="800"/>
              </a:spcBef>
              <a:buClr>
                <a:schemeClr val="tx2"/>
              </a:buClr>
              <a:buFont typeface="Intel Clear" panose="020B0604020203020204" pitchFamily="34" charset="0"/>
              <a:buChar char="–"/>
              <a:defRPr sz="1867" kern="1200">
                <a:solidFill>
                  <a:schemeClr val="tx2"/>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514350" marR="0" lvl="0" indent="-514350" algn="l" defTabSz="1219170" rtl="0" eaLnBrk="1" fontAlgn="auto" latinLnBrk="0" hangingPunct="1">
              <a:lnSpc>
                <a:spcPct val="100000"/>
              </a:lnSpc>
              <a:spcBef>
                <a:spcPts val="800"/>
              </a:spcBef>
              <a:spcAft>
                <a:spcPts val="0"/>
              </a:spcAft>
              <a:buClr>
                <a:srgbClr val="0071C5"/>
              </a:buClr>
              <a:buSzTx/>
              <a:buFont typeface="+mj-lt"/>
              <a:buAutoNum type="arabicPeriod"/>
              <a:tabLst/>
              <a:defRPr/>
            </a:pPr>
            <a:r>
              <a:rPr kumimoji="0" lang="en-IE" sz="2600" b="1" i="0" u="none" strike="noStrike" kern="1200" cap="none" spc="0" normalizeH="0" baseline="0" noProof="0" smtClean="0">
                <a:ln>
                  <a:noFill/>
                </a:ln>
                <a:solidFill>
                  <a:srgbClr val="0071C5">
                    <a:lumMod val="75000"/>
                  </a:srgbClr>
                </a:solidFill>
                <a:effectLst/>
                <a:uLnTx/>
                <a:uFillTx/>
                <a:latin typeface="Intel Clear"/>
                <a:ea typeface="+mn-ea"/>
                <a:cs typeface="+mn-cs"/>
              </a:rPr>
              <a:t>OVS-DPDK init with hardware acceleration.</a:t>
            </a:r>
            <a:endParaRPr kumimoji="0" lang="en-US" sz="2600" b="1" i="0" u="none" strike="noStrike" kern="1200" cap="none" spc="0" normalizeH="0" baseline="0" noProof="0" smtClean="0">
              <a:ln>
                <a:noFill/>
              </a:ln>
              <a:solidFill>
                <a:srgbClr val="0071C5">
                  <a:lumMod val="75000"/>
                </a:srgbClr>
              </a:solidFill>
              <a:effectLst/>
              <a:uLnTx/>
              <a:uFillTx/>
              <a:latin typeface="Intel Clear"/>
              <a:ea typeface="+mn-ea"/>
              <a:cs typeface="+mn-cs"/>
            </a:endParaRPr>
          </a:p>
          <a:p>
            <a:pPr marL="228594" marR="0" lvl="1" indent="0" algn="l" defTabSz="1219170" rtl="0" eaLnBrk="1" fontAlgn="auto" latinLnBrk="0" hangingPunct="1">
              <a:lnSpc>
                <a:spcPct val="100000"/>
              </a:lnSpc>
              <a:spcBef>
                <a:spcPts val="800"/>
              </a:spcBef>
              <a:spcAft>
                <a:spcPts val="0"/>
              </a:spcAft>
              <a:buClr>
                <a:srgbClr val="003C71"/>
              </a:buClr>
              <a:buSzTx/>
              <a:buFont typeface="Wingdings" panose="05000000000000000000" pitchFamily="2" charset="2"/>
              <a:buNone/>
              <a:tabLst/>
              <a:defRPr/>
            </a:pPr>
            <a:endParaRPr kumimoji="0" lang="en-IE" sz="1600" b="1" i="1" u="none" strike="noStrike" kern="1200" cap="none" spc="0" normalizeH="0" baseline="0" noProof="0" smtClean="0">
              <a:ln>
                <a:noFill/>
              </a:ln>
              <a:solidFill>
                <a:sysClr val="windowText" lastClr="000000">
                  <a:lumMod val="95000"/>
                  <a:lumOff val="5000"/>
                </a:sysClr>
              </a:solidFill>
              <a:effectLst/>
              <a:uLnTx/>
              <a:uFillTx/>
              <a:latin typeface="Intel Clear"/>
              <a:ea typeface="+mn-ea"/>
              <a:cs typeface="+mn-cs"/>
            </a:endParaRPr>
          </a:p>
          <a:p>
            <a:pPr marL="342900" marR="0" lvl="0" indent="-342900" algn="l" defTabSz="1219170" rtl="0" eaLnBrk="1" fontAlgn="auto" latinLnBrk="0" hangingPunct="1">
              <a:lnSpc>
                <a:spcPct val="100000"/>
              </a:lnSpc>
              <a:spcBef>
                <a:spcPts val="800"/>
              </a:spcBef>
              <a:spcAft>
                <a:spcPts val="0"/>
              </a:spcAft>
              <a:buClr>
                <a:srgbClr val="0071C5"/>
              </a:buClr>
              <a:buSzTx/>
              <a:buFont typeface="Arial" panose="020B0604020202020204" pitchFamily="34" charset="0"/>
              <a:buChar char="•"/>
              <a:tabLst/>
              <a:defRPr/>
            </a:pPr>
            <a:endParaRPr kumimoji="0" lang="en-IE" sz="2400" b="1" i="1" u="none" strike="noStrike" kern="1200" cap="none" spc="0" normalizeH="0" baseline="0" noProof="0" smtClean="0">
              <a:ln>
                <a:noFill/>
              </a:ln>
              <a:solidFill>
                <a:sysClr val="windowText" lastClr="000000">
                  <a:lumMod val="95000"/>
                  <a:lumOff val="5000"/>
                </a:sysClr>
              </a:solidFill>
              <a:effectLst/>
              <a:uLnTx/>
              <a:uFillTx/>
              <a:latin typeface="Intel Clear"/>
              <a:ea typeface="+mn-ea"/>
              <a:cs typeface="+mn-cs"/>
            </a:endParaRPr>
          </a:p>
          <a:p>
            <a:pPr marL="342900" marR="0" lvl="0" indent="-342900" algn="l" defTabSz="1219170" rtl="0" eaLnBrk="1" fontAlgn="auto" latinLnBrk="0" hangingPunct="1">
              <a:lnSpc>
                <a:spcPct val="100000"/>
              </a:lnSpc>
              <a:spcBef>
                <a:spcPts val="800"/>
              </a:spcBef>
              <a:spcAft>
                <a:spcPts val="0"/>
              </a:spcAft>
              <a:buClr>
                <a:srgbClr val="0071C5"/>
              </a:buClr>
              <a:buSzTx/>
              <a:buFont typeface="Arial" panose="020B0604020202020204" pitchFamily="34" charset="0"/>
              <a:buChar char="•"/>
              <a:tabLst/>
              <a:defRPr/>
            </a:pPr>
            <a:endParaRPr kumimoji="0" lang="en-US" sz="2400" b="1" i="1" u="none" strike="noStrike" kern="1200" cap="none" spc="0" normalizeH="0" baseline="0" noProof="0" dirty="0">
              <a:ln>
                <a:noFill/>
              </a:ln>
              <a:solidFill>
                <a:sysClr val="windowText" lastClr="000000">
                  <a:lumMod val="95000"/>
                  <a:lumOff val="5000"/>
                </a:sysClr>
              </a:solidFill>
              <a:effectLst/>
              <a:uLnTx/>
              <a:uFillTx/>
              <a:latin typeface="Intel Clear"/>
              <a:ea typeface="+mn-ea"/>
              <a:cs typeface="+mn-cs"/>
            </a:endParaRPr>
          </a:p>
        </p:txBody>
      </p:sp>
      <p:sp>
        <p:nvSpPr>
          <p:cNvPr id="45" name="Slide Number Placeholder 4"/>
          <p:cNvSpPr txBox="1">
            <a:spLocks/>
          </p:cNvSpPr>
          <p:nvPr/>
        </p:nvSpPr>
        <p:spPr>
          <a:xfrm>
            <a:off x="11797792" y="6553153"/>
            <a:ext cx="158698" cy="164212"/>
          </a:xfrm>
          <a:prstGeom prst="rect">
            <a:avLst/>
          </a:prstGeom>
          <a:noFill/>
          <a:ln w="50800" algn="ctr">
            <a:noFill/>
            <a:miter lim="800000"/>
            <a:headEnd type="none" w="sm" len="sm"/>
            <a:tailEnd type="none" w="sm" len="sm"/>
          </a:ln>
          <a:effectLst/>
        </p:spPr>
        <p:txBody>
          <a:bodyPr wrap="none" lIns="0" tIns="0" rIns="0" bIns="0" anchor="ctr" anchorCtr="0">
            <a:spAutoFit/>
          </a:bodyPr>
          <a:lstStyle>
            <a:defPPr>
              <a:defRPr lang="en-US"/>
            </a:defPPr>
            <a:lvl1pPr marL="0" algn="l" defTabSz="914400" rtl="0" eaLnBrk="1" latinLnBrk="0" hangingPunct="1">
              <a:defRPr lang="en-US" sz="1067" kern="1200" smtClean="0">
                <a:solidFill>
                  <a:srgbClr val="FFFFFF"/>
                </a:solidFill>
                <a:latin typeface="+mn-lt"/>
                <a:ea typeface="+mn-ea"/>
                <a:cs typeface="Intel Clear" panose="020B0604020203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50000"/>
              </a:spcBef>
              <a:spcAft>
                <a:spcPct val="0"/>
              </a:spcAft>
            </a:pPr>
            <a:fld id="{7223BB55-0929-9B43-8F4C-43B29FF19511}" type="slidenum">
              <a:rPr lang="en-US" smtClean="0">
                <a:latin typeface="Intel Clear"/>
              </a:rPr>
              <a:pPr eaLnBrk="0" fontAlgn="base" hangingPunct="0">
                <a:spcBef>
                  <a:spcPct val="50000"/>
                </a:spcBef>
                <a:spcAft>
                  <a:spcPct val="0"/>
                </a:spcAft>
              </a:pPr>
              <a:t>18</a:t>
            </a:fld>
            <a:endParaRPr lang="en-US" dirty="0">
              <a:latin typeface="Intel Clear"/>
            </a:endParaRPr>
          </a:p>
        </p:txBody>
      </p:sp>
      <p:grpSp>
        <p:nvGrpSpPr>
          <p:cNvPr id="46" name="Group 45"/>
          <p:cNvGrpSpPr/>
          <p:nvPr/>
        </p:nvGrpSpPr>
        <p:grpSpPr>
          <a:xfrm>
            <a:off x="5661157" y="1150449"/>
            <a:ext cx="6402106" cy="4984880"/>
            <a:chOff x="5661157" y="1150449"/>
            <a:chExt cx="6402106" cy="4984880"/>
          </a:xfrm>
        </p:grpSpPr>
        <p:grpSp>
          <p:nvGrpSpPr>
            <p:cNvPr id="47" name="Group 46"/>
            <p:cNvGrpSpPr/>
            <p:nvPr/>
          </p:nvGrpSpPr>
          <p:grpSpPr>
            <a:xfrm>
              <a:off x="5798762" y="1150449"/>
              <a:ext cx="6264501" cy="4984880"/>
              <a:chOff x="5798762" y="1150449"/>
              <a:chExt cx="6264501" cy="4984880"/>
            </a:xfrm>
          </p:grpSpPr>
          <p:sp>
            <p:nvSpPr>
              <p:cNvPr id="52" name="Rectangle 51"/>
              <p:cNvSpPr/>
              <p:nvPr/>
            </p:nvSpPr>
            <p:spPr>
              <a:xfrm>
                <a:off x="5798762" y="1150449"/>
                <a:ext cx="6264501" cy="4984880"/>
              </a:xfrm>
              <a:prstGeom prst="rect">
                <a:avLst/>
              </a:prstGeom>
              <a:solidFill>
                <a:sysClr val="window" lastClr="FFFFFF"/>
              </a:solidFill>
              <a:ln w="26425" cap="flat" cmpd="sng" algn="ctr">
                <a:solidFill>
                  <a:srgbClr val="C3D6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Intel Clear"/>
                  <a:ea typeface="+mn-ea"/>
                  <a:cs typeface="+mn-cs"/>
                </a:endParaRPr>
              </a:p>
            </p:txBody>
          </p:sp>
          <p:sp>
            <p:nvSpPr>
              <p:cNvPr id="53" name="Rectangle 52"/>
              <p:cNvSpPr/>
              <p:nvPr/>
            </p:nvSpPr>
            <p:spPr>
              <a:xfrm>
                <a:off x="7143407" y="4785729"/>
                <a:ext cx="3632662" cy="355805"/>
              </a:xfrm>
              <a:prstGeom prst="rect">
                <a:avLst/>
              </a:prstGeom>
              <a:noFill/>
              <a:ln w="25400" cap="flat" cmpd="sng" algn="ctr">
                <a:solidFill>
                  <a:srgbClr val="3F7FAE"/>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500" b="1" i="0" u="none" strike="noStrike" kern="0" cap="none" spc="0" normalizeH="0" baseline="0" noProof="0" dirty="0" smtClean="0">
                    <a:ln>
                      <a:noFill/>
                    </a:ln>
                    <a:solidFill>
                      <a:prstClr val="black">
                        <a:lumMod val="95000"/>
                        <a:lumOff val="5000"/>
                      </a:prstClr>
                    </a:solidFill>
                    <a:effectLst/>
                    <a:uLnTx/>
                    <a:uFillTx/>
                    <a:latin typeface="Intel Clear"/>
                    <a:ea typeface="+mn-ea"/>
                    <a:cs typeface="+mn-cs"/>
                  </a:rPr>
                  <a:t>FPGA Driver</a:t>
                </a:r>
                <a:endParaRPr kumimoji="0" lang="en-US" sz="1500" b="1" i="0" u="none" strike="noStrike" kern="0" cap="none" spc="0" normalizeH="0" baseline="0" noProof="0" dirty="0" smtClean="0">
                  <a:ln>
                    <a:noFill/>
                  </a:ln>
                  <a:solidFill>
                    <a:prstClr val="black">
                      <a:lumMod val="95000"/>
                      <a:lumOff val="5000"/>
                    </a:prstClr>
                  </a:solidFill>
                  <a:effectLst/>
                  <a:uLnTx/>
                  <a:uFillTx/>
                  <a:latin typeface="Intel Clear"/>
                  <a:ea typeface="+mn-ea"/>
                  <a:cs typeface="+mn-cs"/>
                </a:endParaRPr>
              </a:p>
            </p:txBody>
          </p:sp>
          <p:grpSp>
            <p:nvGrpSpPr>
              <p:cNvPr id="54" name="Group 53"/>
              <p:cNvGrpSpPr/>
              <p:nvPr/>
            </p:nvGrpSpPr>
            <p:grpSpPr>
              <a:xfrm>
                <a:off x="6197600" y="3094815"/>
                <a:ext cx="5522451" cy="1369032"/>
                <a:chOff x="939994" y="2355469"/>
                <a:chExt cx="8666461" cy="1587211"/>
              </a:xfrm>
              <a:noFill/>
              <a:effectLst>
                <a:outerShdw blurRad="50800" dist="38100" dir="2700000" algn="tl" rotWithShape="0">
                  <a:prstClr val="black">
                    <a:alpha val="40000"/>
                  </a:prstClr>
                </a:outerShdw>
              </a:effectLst>
            </p:grpSpPr>
            <p:sp>
              <p:nvSpPr>
                <p:cNvPr id="73" name="Rectangle 72"/>
                <p:cNvSpPr/>
                <p:nvPr/>
              </p:nvSpPr>
              <p:spPr>
                <a:xfrm>
                  <a:off x="939994" y="2355469"/>
                  <a:ext cx="8666461" cy="1587211"/>
                </a:xfrm>
                <a:prstGeom prst="rect">
                  <a:avLst/>
                </a:prstGeom>
                <a:solidFill>
                  <a:srgbClr val="F3D54E">
                    <a:lumMod val="60000"/>
                    <a:lumOff val="40000"/>
                  </a:srgbClr>
                </a:solidFill>
                <a:ln w="25400" cap="flat" cmpd="sng" algn="ctr">
                  <a:solidFill>
                    <a:srgbClr val="003C71"/>
                  </a:solidFill>
                  <a:prstDash val="solid"/>
                </a:ln>
                <a:effectLst/>
              </p:spPr>
              <p:txBody>
                <a:bodyPr rtlCol="0" anchor="b"/>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IE" sz="1400" b="1" i="1" u="none" strike="noStrike" kern="0" cap="none" spc="0" normalizeH="0" baseline="0" noProof="0" dirty="0" smtClean="0">
                      <a:ln>
                        <a:noFill/>
                      </a:ln>
                      <a:solidFill>
                        <a:srgbClr val="0070C0"/>
                      </a:solidFill>
                      <a:effectLst/>
                      <a:uLnTx/>
                      <a:uFillTx/>
                      <a:latin typeface="Intel Clear"/>
                      <a:ea typeface="+mn-ea"/>
                      <a:cs typeface="+mn-cs"/>
                    </a:rPr>
                    <a:t>DPDK Framework</a:t>
                  </a:r>
                  <a:endParaRPr kumimoji="0" lang="en-US" sz="1400" b="1" i="1" u="none" strike="noStrike" kern="0" cap="none" spc="0" normalizeH="0" baseline="0" noProof="0" dirty="0" smtClean="0">
                    <a:ln>
                      <a:noFill/>
                    </a:ln>
                    <a:solidFill>
                      <a:srgbClr val="0070C0"/>
                    </a:solidFill>
                    <a:effectLst/>
                    <a:uLnTx/>
                    <a:uFillTx/>
                    <a:latin typeface="Intel Clear"/>
                    <a:ea typeface="+mn-ea"/>
                    <a:cs typeface="+mn-cs"/>
                  </a:endParaRPr>
                </a:p>
              </p:txBody>
            </p:sp>
            <p:sp>
              <p:nvSpPr>
                <p:cNvPr id="74" name="Rounded Rectangle 73"/>
                <p:cNvSpPr/>
                <p:nvPr/>
              </p:nvSpPr>
              <p:spPr>
                <a:xfrm>
                  <a:off x="1325819" y="2514209"/>
                  <a:ext cx="1483360" cy="548640"/>
                </a:xfrm>
                <a:prstGeom prst="roundRect">
                  <a:avLst/>
                </a:prstGeom>
                <a:grpFill/>
                <a:ln w="25400" cap="flat" cmpd="sng" algn="ctr">
                  <a:solidFill>
                    <a:srgbClr val="FC4C0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200" b="1" i="0" u="none" strike="noStrike" kern="0" cap="none" spc="0" normalizeH="0" baseline="0" noProof="0" dirty="0">
                      <a:ln>
                        <a:noFill/>
                      </a:ln>
                      <a:solidFill>
                        <a:prstClr val="black"/>
                      </a:solidFill>
                      <a:effectLst/>
                      <a:uLnTx/>
                      <a:uFillTx/>
                      <a:latin typeface="Intel Clear"/>
                      <a:ea typeface="+mn-ea"/>
                      <a:cs typeface="+mn-cs"/>
                    </a:rPr>
                    <a:t>SWITCH APIs</a:t>
                  </a:r>
                  <a:endParaRPr kumimoji="0" lang="en-US" sz="1200" b="1" i="0" u="none" strike="noStrike" kern="0" cap="none" spc="0" normalizeH="0" baseline="0" noProof="0" dirty="0">
                    <a:ln>
                      <a:noFill/>
                    </a:ln>
                    <a:solidFill>
                      <a:prstClr val="black"/>
                    </a:solidFill>
                    <a:effectLst/>
                    <a:uLnTx/>
                    <a:uFillTx/>
                    <a:latin typeface="Intel Clear"/>
                    <a:ea typeface="+mn-ea"/>
                    <a:cs typeface="+mn-cs"/>
                  </a:endParaRPr>
                </a:p>
              </p:txBody>
            </p:sp>
            <p:sp>
              <p:nvSpPr>
                <p:cNvPr id="75" name="Rounded Rectangle 74"/>
                <p:cNvSpPr/>
                <p:nvPr/>
              </p:nvSpPr>
              <p:spPr>
                <a:xfrm>
                  <a:off x="2942408" y="2514209"/>
                  <a:ext cx="1483360" cy="548640"/>
                </a:xfrm>
                <a:prstGeom prst="roundRect">
                  <a:avLst/>
                </a:prstGeom>
                <a:grpFill/>
                <a:ln w="25400" cap="flat" cmpd="sng" algn="ctr">
                  <a:solidFill>
                    <a:srgbClr val="FC4C0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200" b="1" i="0" u="none" strike="noStrike" kern="0" cap="none" spc="0" normalizeH="0" baseline="0" noProof="0" dirty="0">
                      <a:ln>
                        <a:noFill/>
                      </a:ln>
                      <a:solidFill>
                        <a:prstClr val="black"/>
                      </a:solidFill>
                      <a:effectLst/>
                      <a:uLnTx/>
                      <a:uFillTx/>
                      <a:latin typeface="Intel Clear"/>
                      <a:ea typeface="+mn-ea"/>
                      <a:cs typeface="+mn-cs"/>
                    </a:rPr>
                    <a:t>PORT REP.</a:t>
                  </a:r>
                  <a:endParaRPr kumimoji="0" lang="en-US" sz="1200" b="1" i="0" u="none" strike="noStrike" kern="0" cap="none" spc="0" normalizeH="0" baseline="0" noProof="0" dirty="0">
                    <a:ln>
                      <a:noFill/>
                    </a:ln>
                    <a:solidFill>
                      <a:prstClr val="black"/>
                    </a:solidFill>
                    <a:effectLst/>
                    <a:uLnTx/>
                    <a:uFillTx/>
                    <a:latin typeface="Intel Clear"/>
                    <a:ea typeface="+mn-ea"/>
                    <a:cs typeface="+mn-cs"/>
                  </a:endParaRPr>
                </a:p>
              </p:txBody>
            </p:sp>
            <p:sp>
              <p:nvSpPr>
                <p:cNvPr id="76" name="Rounded Rectangle 75"/>
                <p:cNvSpPr/>
                <p:nvPr/>
              </p:nvSpPr>
              <p:spPr>
                <a:xfrm>
                  <a:off x="4549272" y="2514209"/>
                  <a:ext cx="1483360" cy="548640"/>
                </a:xfrm>
                <a:prstGeom prst="roundRect">
                  <a:avLst/>
                </a:prstGeom>
                <a:grpFill/>
                <a:ln w="25400" cap="flat" cmpd="sng" algn="ctr">
                  <a:solidFill>
                    <a:srgbClr val="FC4C0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200" b="1" i="0" u="none" strike="noStrike" kern="0" cap="none" spc="0" normalizeH="0" baseline="0" noProof="0" dirty="0" smtClean="0">
                      <a:ln>
                        <a:noFill/>
                      </a:ln>
                      <a:solidFill>
                        <a:prstClr val="black"/>
                      </a:solidFill>
                      <a:effectLst/>
                      <a:uLnTx/>
                      <a:uFillTx/>
                      <a:latin typeface="Intel Clear"/>
                      <a:ea typeface="+mn-ea"/>
                      <a:cs typeface="+mn-cs"/>
                    </a:rPr>
                    <a:t>EXPT- </a:t>
                  </a:r>
                  <a:r>
                    <a:rPr kumimoji="0" lang="en-IE" sz="1200" b="1" i="0" u="none" strike="noStrike" kern="0" cap="none" spc="0" normalizeH="0" baseline="0" noProof="0" dirty="0">
                      <a:ln>
                        <a:noFill/>
                      </a:ln>
                      <a:solidFill>
                        <a:prstClr val="black"/>
                      </a:solidFill>
                      <a:effectLst/>
                      <a:uLnTx/>
                      <a:uFillTx/>
                      <a:latin typeface="Intel Clear"/>
                      <a:ea typeface="+mn-ea"/>
                      <a:cs typeface="+mn-cs"/>
                    </a:rPr>
                    <a:t>HANDLER</a:t>
                  </a:r>
                  <a:endParaRPr kumimoji="0" lang="en-US" sz="1200" b="1" i="0" u="none" strike="noStrike" kern="0" cap="none" spc="0" normalizeH="0" baseline="0" noProof="0" dirty="0">
                    <a:ln>
                      <a:noFill/>
                    </a:ln>
                    <a:solidFill>
                      <a:prstClr val="black"/>
                    </a:solidFill>
                    <a:effectLst/>
                    <a:uLnTx/>
                    <a:uFillTx/>
                    <a:latin typeface="Intel Clear"/>
                    <a:ea typeface="+mn-ea"/>
                    <a:cs typeface="+mn-cs"/>
                  </a:endParaRPr>
                </a:p>
              </p:txBody>
            </p:sp>
            <p:sp>
              <p:nvSpPr>
                <p:cNvPr id="77" name="Rounded Rectangle 76"/>
                <p:cNvSpPr/>
                <p:nvPr/>
              </p:nvSpPr>
              <p:spPr>
                <a:xfrm>
                  <a:off x="6143270" y="2514209"/>
                  <a:ext cx="1483360" cy="548640"/>
                </a:xfrm>
                <a:prstGeom prst="roundRect">
                  <a:avLst/>
                </a:prstGeom>
                <a:grpFill/>
                <a:ln w="25400" cap="flat" cmpd="sng" algn="ctr">
                  <a:solidFill>
                    <a:srgbClr val="FC4C0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200" b="1" i="0" u="none" strike="noStrike" kern="0" cap="none" spc="0" normalizeH="0" baseline="0" noProof="0" dirty="0">
                      <a:ln>
                        <a:noFill/>
                      </a:ln>
                      <a:solidFill>
                        <a:prstClr val="black"/>
                      </a:solidFill>
                      <a:effectLst/>
                      <a:uLnTx/>
                      <a:uFillTx/>
                      <a:latin typeface="Intel Clear"/>
                      <a:ea typeface="+mn-ea"/>
                      <a:cs typeface="+mn-cs"/>
                    </a:rPr>
                    <a:t>VDPA</a:t>
                  </a:r>
                  <a:endParaRPr kumimoji="0" lang="en-US" sz="1200" b="1" i="0" u="none" strike="noStrike" kern="0" cap="none" spc="0" normalizeH="0" baseline="0" noProof="0" dirty="0">
                    <a:ln>
                      <a:noFill/>
                    </a:ln>
                    <a:solidFill>
                      <a:prstClr val="black"/>
                    </a:solidFill>
                    <a:effectLst/>
                    <a:uLnTx/>
                    <a:uFillTx/>
                    <a:latin typeface="Intel Clear"/>
                    <a:ea typeface="+mn-ea"/>
                    <a:cs typeface="+mn-cs"/>
                  </a:endParaRPr>
                </a:p>
              </p:txBody>
            </p:sp>
            <p:sp>
              <p:nvSpPr>
                <p:cNvPr id="78" name="Rounded Rectangle 77"/>
                <p:cNvSpPr/>
                <p:nvPr/>
              </p:nvSpPr>
              <p:spPr>
                <a:xfrm>
                  <a:off x="7737268" y="2514209"/>
                  <a:ext cx="1483360" cy="548640"/>
                </a:xfrm>
                <a:prstGeom prst="roundRect">
                  <a:avLst/>
                </a:prstGeom>
                <a:grpFill/>
                <a:ln w="25400" cap="flat" cmpd="sng" algn="ctr">
                  <a:solidFill>
                    <a:srgbClr val="FC4C0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200" b="1" i="0" u="none" strike="noStrike" kern="0" cap="none" spc="0" normalizeH="0" baseline="0" noProof="0" dirty="0">
                      <a:ln>
                        <a:noFill/>
                      </a:ln>
                      <a:solidFill>
                        <a:prstClr val="black"/>
                      </a:solidFill>
                      <a:effectLst/>
                      <a:uLnTx/>
                      <a:uFillTx/>
                      <a:latin typeface="Intel Clear"/>
                      <a:ea typeface="+mn-ea"/>
                      <a:cs typeface="+mn-cs"/>
                    </a:rPr>
                    <a:t>RTE-FLOW</a:t>
                  </a:r>
                  <a:endParaRPr kumimoji="0" lang="en-US" sz="1200" b="1" i="0" u="none" strike="noStrike" kern="0" cap="none" spc="0" normalizeH="0" baseline="0" noProof="0" dirty="0">
                    <a:ln>
                      <a:noFill/>
                    </a:ln>
                    <a:solidFill>
                      <a:prstClr val="black"/>
                    </a:solidFill>
                    <a:effectLst/>
                    <a:uLnTx/>
                    <a:uFillTx/>
                    <a:latin typeface="Intel Clear"/>
                    <a:ea typeface="+mn-ea"/>
                    <a:cs typeface="+mn-cs"/>
                  </a:endParaRPr>
                </a:p>
              </p:txBody>
            </p:sp>
            <p:sp>
              <p:nvSpPr>
                <p:cNvPr id="79" name="Rounded Rectangle 78"/>
                <p:cNvSpPr/>
                <p:nvPr/>
              </p:nvSpPr>
              <p:spPr>
                <a:xfrm>
                  <a:off x="3509219" y="3250274"/>
                  <a:ext cx="1483360" cy="548640"/>
                </a:xfrm>
                <a:prstGeom prst="roundRect">
                  <a:avLst/>
                </a:prstGeom>
                <a:grpFill/>
                <a:ln w="25400" cap="flat" cmpd="sng" algn="ctr">
                  <a:solidFill>
                    <a:srgbClr val="FC4C0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200" b="1" i="0" u="none" strike="noStrike" kern="0" cap="none" spc="0" normalizeH="0" baseline="0" noProof="0" dirty="0">
                      <a:ln>
                        <a:noFill/>
                      </a:ln>
                      <a:solidFill>
                        <a:prstClr val="black"/>
                      </a:solidFill>
                      <a:effectLst/>
                      <a:uLnTx/>
                      <a:uFillTx/>
                      <a:latin typeface="Intel Clear"/>
                      <a:ea typeface="+mn-ea"/>
                      <a:cs typeface="+mn-cs"/>
                    </a:rPr>
                    <a:t>QOS</a:t>
                  </a:r>
                </a:p>
              </p:txBody>
            </p:sp>
            <p:sp>
              <p:nvSpPr>
                <p:cNvPr id="80" name="Rounded Rectangle 79"/>
                <p:cNvSpPr/>
                <p:nvPr/>
              </p:nvSpPr>
              <p:spPr>
                <a:xfrm>
                  <a:off x="5401590" y="3250274"/>
                  <a:ext cx="1483360" cy="548640"/>
                </a:xfrm>
                <a:prstGeom prst="roundRect">
                  <a:avLst/>
                </a:prstGeom>
                <a:grpFill/>
                <a:ln w="25400" cap="flat" cmpd="sng" algn="ctr">
                  <a:solidFill>
                    <a:srgbClr val="FC4C0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200" b="1" i="0" u="none" strike="noStrike" kern="0" cap="none" spc="0" normalizeH="0" baseline="0" noProof="0" dirty="0">
                      <a:ln>
                        <a:noFill/>
                      </a:ln>
                      <a:solidFill>
                        <a:prstClr val="black"/>
                      </a:solidFill>
                      <a:effectLst/>
                      <a:uLnTx/>
                      <a:uFillTx/>
                      <a:latin typeface="Intel Clear"/>
                      <a:ea typeface="+mn-ea"/>
                      <a:cs typeface="+mn-cs"/>
                    </a:rPr>
                    <a:t>TUNNEL APIs</a:t>
                  </a:r>
                  <a:endParaRPr kumimoji="0" lang="en-US" sz="1200" b="1" i="0" u="none" strike="noStrike" kern="0" cap="none" spc="0" normalizeH="0" baseline="0" noProof="0" dirty="0">
                    <a:ln>
                      <a:noFill/>
                    </a:ln>
                    <a:solidFill>
                      <a:prstClr val="black"/>
                    </a:solidFill>
                    <a:effectLst/>
                    <a:uLnTx/>
                    <a:uFillTx/>
                    <a:latin typeface="Intel Clear"/>
                    <a:ea typeface="+mn-ea"/>
                    <a:cs typeface="+mn-cs"/>
                  </a:endParaRPr>
                </a:p>
              </p:txBody>
            </p:sp>
          </p:grpSp>
          <p:sp>
            <p:nvSpPr>
              <p:cNvPr id="55" name="Rounded Rectangle 54"/>
              <p:cNvSpPr/>
              <p:nvPr/>
            </p:nvSpPr>
            <p:spPr>
              <a:xfrm>
                <a:off x="8779991" y="2199100"/>
                <a:ext cx="2940059" cy="537663"/>
              </a:xfrm>
              <a:prstGeom prst="roundRect">
                <a:avLst/>
              </a:prstGeom>
              <a:solidFill>
                <a:sysClr val="window" lastClr="FFFFFF"/>
              </a:solidFill>
              <a:ln w="28575" cap="flat" cmpd="sng" algn="ctr">
                <a:solidFill>
                  <a:sysClr val="windowText" lastClr="000000"/>
                </a:solidFill>
                <a:prstDash val="solid"/>
              </a:ln>
              <a:effectLst/>
            </p:spPr>
            <p:txBody>
              <a:bodyPr rtlCol="0" anchor="b"/>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IE" sz="1200" b="1" i="1" u="none" strike="noStrike" kern="0" cap="none" spc="0" normalizeH="0" baseline="0" noProof="0" dirty="0" smtClean="0">
                    <a:ln>
                      <a:noFill/>
                    </a:ln>
                    <a:solidFill>
                      <a:prstClr val="black"/>
                    </a:solidFill>
                    <a:effectLst/>
                    <a:uLnTx/>
                    <a:uFillTx/>
                    <a:latin typeface="Intel Clear"/>
                    <a:ea typeface="+mn-ea"/>
                    <a:cs typeface="+mn-cs"/>
                  </a:rPr>
                  <a:t>SW </a:t>
                </a:r>
                <a:r>
                  <a:rPr kumimoji="0" lang="en-IE" sz="1200" b="1" i="1" u="none" strike="noStrike" kern="0" cap="none" spc="0" normalizeH="0" baseline="0" noProof="0" dirty="0" err="1" smtClean="0">
                    <a:ln>
                      <a:noFill/>
                    </a:ln>
                    <a:solidFill>
                      <a:prstClr val="black"/>
                    </a:solidFill>
                    <a:effectLst/>
                    <a:uLnTx/>
                    <a:uFillTx/>
                    <a:latin typeface="Intel Clear"/>
                    <a:ea typeface="+mn-ea"/>
                    <a:cs typeface="+mn-cs"/>
                  </a:rPr>
                  <a:t>Datapath</a:t>
                </a:r>
                <a:endParaRPr kumimoji="0" lang="en-US" sz="1200" b="1" i="1" u="none" strike="noStrike" kern="0" cap="none" spc="0" normalizeH="0" baseline="0" noProof="0" dirty="0" smtClean="0">
                  <a:ln>
                    <a:noFill/>
                  </a:ln>
                  <a:solidFill>
                    <a:prstClr val="black"/>
                  </a:solidFill>
                  <a:effectLst/>
                  <a:uLnTx/>
                  <a:uFillTx/>
                  <a:latin typeface="Intel Clear"/>
                  <a:ea typeface="+mn-ea"/>
                  <a:cs typeface="+mn-cs"/>
                </a:endParaRPr>
              </a:p>
            </p:txBody>
          </p:sp>
          <p:grpSp>
            <p:nvGrpSpPr>
              <p:cNvPr id="56" name="Group 55"/>
              <p:cNvGrpSpPr/>
              <p:nvPr/>
            </p:nvGrpSpPr>
            <p:grpSpPr>
              <a:xfrm>
                <a:off x="8060702" y="5451110"/>
                <a:ext cx="1805354" cy="558202"/>
                <a:chOff x="7936523" y="5767085"/>
                <a:chExt cx="1805354" cy="558202"/>
              </a:xfrm>
            </p:grpSpPr>
            <p:sp>
              <p:nvSpPr>
                <p:cNvPr id="66" name="Rectangle 65"/>
                <p:cNvSpPr/>
                <p:nvPr/>
              </p:nvSpPr>
              <p:spPr>
                <a:xfrm>
                  <a:off x="7936523" y="5767085"/>
                  <a:ext cx="1805354" cy="265199"/>
                </a:xfrm>
                <a:prstGeom prst="rect">
                  <a:avLst/>
                </a:prstGeom>
                <a:solidFill>
                  <a:srgbClr val="0071C5">
                    <a:lumMod val="75000"/>
                    <a:alpha val="50000"/>
                  </a:srgbClr>
                </a:solidFill>
                <a:ln w="25400" cap="flat" cmpd="sng" algn="ctr">
                  <a:solidFill>
                    <a:sysClr val="windowText" lastClr="000000"/>
                  </a:solidFill>
                  <a:prstDash val="solid"/>
                </a:ln>
                <a:effectLst/>
              </p:spPr>
              <p:txBody>
                <a:bodyPr rtlCol="0" anchor="b"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400" b="1" i="0" u="none" strike="noStrike" kern="0" cap="none" spc="0" normalizeH="0" baseline="0" noProof="0" dirty="0">
                      <a:ln>
                        <a:noFill/>
                      </a:ln>
                      <a:solidFill>
                        <a:prstClr val="black">
                          <a:lumMod val="95000"/>
                          <a:lumOff val="5000"/>
                        </a:prstClr>
                      </a:solidFill>
                      <a:effectLst/>
                      <a:uLnTx/>
                      <a:uFillTx/>
                      <a:latin typeface="Intel Clear"/>
                      <a:ea typeface="+mn-ea"/>
                      <a:cs typeface="+mn-cs"/>
                    </a:rPr>
                    <a:t>FPGA</a:t>
                  </a:r>
                  <a:endParaRPr kumimoji="0" lang="en-US" sz="1400" b="1" i="0" u="none" strike="noStrike" kern="0" cap="none" spc="0" normalizeH="0" baseline="0" noProof="0" dirty="0">
                    <a:ln>
                      <a:noFill/>
                    </a:ln>
                    <a:solidFill>
                      <a:prstClr val="black">
                        <a:lumMod val="95000"/>
                        <a:lumOff val="5000"/>
                      </a:prstClr>
                    </a:solidFill>
                    <a:effectLst/>
                    <a:uLnTx/>
                    <a:uFillTx/>
                    <a:latin typeface="Intel Clear"/>
                    <a:ea typeface="+mn-ea"/>
                    <a:cs typeface="+mn-cs"/>
                  </a:endParaRPr>
                </a:p>
              </p:txBody>
            </p:sp>
            <p:sp>
              <p:nvSpPr>
                <p:cNvPr id="67" name="Rectangle 66"/>
                <p:cNvSpPr/>
                <p:nvPr/>
              </p:nvSpPr>
              <p:spPr>
                <a:xfrm>
                  <a:off x="8373105" y="6035796"/>
                  <a:ext cx="95299" cy="281641"/>
                </a:xfrm>
                <a:prstGeom prst="rect">
                  <a:avLst/>
                </a:prstGeom>
                <a:solidFill>
                  <a:sysClr val="windowText" lastClr="000000"/>
                </a:solidFill>
                <a:ln w="264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Intel Clear"/>
                    <a:ea typeface="+mn-ea"/>
                    <a:cs typeface="+mn-cs"/>
                  </a:endParaRPr>
                </a:p>
              </p:txBody>
            </p:sp>
            <p:sp>
              <p:nvSpPr>
                <p:cNvPr id="68" name="Rectangle 67"/>
                <p:cNvSpPr/>
                <p:nvPr/>
              </p:nvSpPr>
              <p:spPr>
                <a:xfrm>
                  <a:off x="9236863" y="6035796"/>
                  <a:ext cx="95299" cy="281641"/>
                </a:xfrm>
                <a:prstGeom prst="rect">
                  <a:avLst/>
                </a:prstGeom>
                <a:solidFill>
                  <a:sysClr val="windowText" lastClr="000000"/>
                </a:solidFill>
                <a:ln w="264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Intel Clear"/>
                    <a:ea typeface="+mn-ea"/>
                    <a:cs typeface="+mn-cs"/>
                  </a:endParaRPr>
                </a:p>
              </p:txBody>
            </p:sp>
            <p:grpSp>
              <p:nvGrpSpPr>
                <p:cNvPr id="69" name="Group 68"/>
                <p:cNvGrpSpPr/>
                <p:nvPr/>
              </p:nvGrpSpPr>
              <p:grpSpPr>
                <a:xfrm>
                  <a:off x="8419869" y="6099030"/>
                  <a:ext cx="867263" cy="226257"/>
                  <a:chOff x="6718935" y="2340541"/>
                  <a:chExt cx="1252557" cy="276999"/>
                </a:xfrm>
              </p:grpSpPr>
              <p:sp>
                <p:nvSpPr>
                  <p:cNvPr id="70" name="TextBox 69"/>
                  <p:cNvSpPr txBox="1"/>
                  <p:nvPr/>
                </p:nvSpPr>
                <p:spPr>
                  <a:xfrm>
                    <a:off x="6947799" y="2340541"/>
                    <a:ext cx="738972"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200" b="0" i="0" u="none" strike="noStrike" kern="0" cap="none" spc="0" normalizeH="0" baseline="0" noProof="0" dirty="0" smtClean="0">
                        <a:ln>
                          <a:noFill/>
                        </a:ln>
                        <a:solidFill>
                          <a:prstClr val="black"/>
                        </a:solidFill>
                        <a:effectLst/>
                        <a:uLnTx/>
                        <a:uFillTx/>
                        <a:latin typeface="Intel Clear"/>
                      </a:rPr>
                      <a:t>PHY</a:t>
                    </a:r>
                    <a:endParaRPr kumimoji="0" lang="en-US" sz="1200" b="0" i="0" u="none" strike="noStrike" kern="0" cap="none" spc="0" normalizeH="0" baseline="0" noProof="0" dirty="0" err="1" smtClean="0">
                      <a:ln>
                        <a:noFill/>
                      </a:ln>
                      <a:solidFill>
                        <a:prstClr val="black"/>
                      </a:solidFill>
                      <a:effectLst/>
                      <a:uLnTx/>
                      <a:uFillTx/>
                      <a:latin typeface="Intel Clear"/>
                    </a:endParaRPr>
                  </a:p>
                </p:txBody>
              </p:sp>
              <p:cxnSp>
                <p:nvCxnSpPr>
                  <p:cNvPr id="71" name="Straight Arrow Connector 70"/>
                  <p:cNvCxnSpPr/>
                  <p:nvPr/>
                </p:nvCxnSpPr>
                <p:spPr>
                  <a:xfrm flipH="1">
                    <a:off x="6718935" y="2496828"/>
                    <a:ext cx="248206" cy="0"/>
                  </a:xfrm>
                  <a:prstGeom prst="straightConnector1">
                    <a:avLst/>
                  </a:prstGeom>
                  <a:noFill/>
                  <a:ln w="9525" cap="rnd" cmpd="sng" algn="ctr">
                    <a:solidFill>
                      <a:sysClr val="windowText" lastClr="000000"/>
                    </a:solidFill>
                    <a:prstDash val="solid"/>
                    <a:tailEnd type="triangle"/>
                  </a:ln>
                  <a:effectLst/>
                </p:spPr>
              </p:cxnSp>
              <p:cxnSp>
                <p:nvCxnSpPr>
                  <p:cNvPr id="72" name="Straight Arrow Connector 71"/>
                  <p:cNvCxnSpPr/>
                  <p:nvPr/>
                </p:nvCxnSpPr>
                <p:spPr>
                  <a:xfrm>
                    <a:off x="7706113" y="2496828"/>
                    <a:ext cx="265379" cy="0"/>
                  </a:xfrm>
                  <a:prstGeom prst="straightConnector1">
                    <a:avLst/>
                  </a:prstGeom>
                  <a:noFill/>
                  <a:ln w="9525" cap="rnd" cmpd="sng" algn="ctr">
                    <a:solidFill>
                      <a:sysClr val="windowText" lastClr="000000"/>
                    </a:solidFill>
                    <a:prstDash val="solid"/>
                    <a:tailEnd type="triangle"/>
                  </a:ln>
                  <a:effectLst/>
                </p:spPr>
              </p:cxnSp>
            </p:grpSp>
          </p:grpSp>
          <p:grpSp>
            <p:nvGrpSpPr>
              <p:cNvPr id="57" name="Group 56"/>
              <p:cNvGrpSpPr/>
              <p:nvPr/>
            </p:nvGrpSpPr>
            <p:grpSpPr>
              <a:xfrm>
                <a:off x="6197600" y="1504240"/>
                <a:ext cx="2694364" cy="579719"/>
                <a:chOff x="2188326" y="2078181"/>
                <a:chExt cx="2694364" cy="268830"/>
              </a:xfrm>
            </p:grpSpPr>
            <p:sp>
              <p:nvSpPr>
                <p:cNvPr id="63" name="Rectangle 62"/>
                <p:cNvSpPr/>
                <p:nvPr/>
              </p:nvSpPr>
              <p:spPr>
                <a:xfrm>
                  <a:off x="2188326" y="2088572"/>
                  <a:ext cx="1086889" cy="255777"/>
                </a:xfrm>
                <a:prstGeom prst="rect">
                  <a:avLst/>
                </a:prstGeom>
                <a:solidFill>
                  <a:sysClr val="window" lastClr="FFFFFF"/>
                </a:solidFill>
                <a:ln w="264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200" b="1" i="0" u="none" strike="noStrike" kern="0" cap="none" spc="0" normalizeH="0" baseline="0" noProof="0" dirty="0" smtClean="0">
                      <a:ln>
                        <a:noFill/>
                      </a:ln>
                      <a:solidFill>
                        <a:prstClr val="black"/>
                      </a:solidFill>
                      <a:effectLst/>
                      <a:uLnTx/>
                      <a:uFillTx/>
                      <a:latin typeface="Intel Clear"/>
                      <a:ea typeface="+mn-ea"/>
                      <a:cs typeface="+mn-cs"/>
                    </a:rPr>
                    <a:t>OVSDB</a:t>
                  </a:r>
                  <a:endParaRPr kumimoji="0" lang="en-US" sz="1200" b="1" i="0" u="none" strike="noStrike" kern="0" cap="none" spc="0" normalizeH="0" baseline="0" noProof="0" dirty="0" smtClean="0">
                    <a:ln>
                      <a:noFill/>
                    </a:ln>
                    <a:solidFill>
                      <a:prstClr val="black"/>
                    </a:solidFill>
                    <a:effectLst/>
                    <a:uLnTx/>
                    <a:uFillTx/>
                    <a:latin typeface="Intel Clear"/>
                    <a:ea typeface="+mn-ea"/>
                    <a:cs typeface="+mn-cs"/>
                  </a:endParaRPr>
                </a:p>
              </p:txBody>
            </p:sp>
            <p:sp>
              <p:nvSpPr>
                <p:cNvPr id="64" name="Rectangle 63"/>
                <p:cNvSpPr/>
                <p:nvPr/>
              </p:nvSpPr>
              <p:spPr>
                <a:xfrm>
                  <a:off x="3709557" y="2078181"/>
                  <a:ext cx="1173133" cy="268830"/>
                </a:xfrm>
                <a:prstGeom prst="rect">
                  <a:avLst/>
                </a:prstGeom>
                <a:solidFill>
                  <a:sysClr val="window" lastClr="FFFFFF"/>
                </a:solidFill>
                <a:ln w="264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200" b="1" i="0" u="none" strike="noStrike" kern="0" cap="none" spc="0" normalizeH="0" baseline="0" noProof="0" dirty="0" err="1" smtClean="0">
                      <a:ln>
                        <a:noFill/>
                      </a:ln>
                      <a:solidFill>
                        <a:prstClr val="black"/>
                      </a:solidFill>
                      <a:effectLst/>
                      <a:uLnTx/>
                      <a:uFillTx/>
                      <a:latin typeface="Intel Clear"/>
                      <a:ea typeface="+mn-ea"/>
                      <a:cs typeface="+mn-cs"/>
                    </a:rPr>
                    <a:t>vswitchd</a:t>
                  </a:r>
                  <a:endParaRPr kumimoji="0" lang="en-US" sz="1200" b="1" i="0" u="none" strike="noStrike" kern="0" cap="none" spc="0" normalizeH="0" baseline="0" noProof="0" dirty="0" smtClean="0">
                    <a:ln>
                      <a:noFill/>
                    </a:ln>
                    <a:solidFill>
                      <a:prstClr val="black"/>
                    </a:solidFill>
                    <a:effectLst/>
                    <a:uLnTx/>
                    <a:uFillTx/>
                    <a:latin typeface="Intel Clear"/>
                    <a:ea typeface="+mn-ea"/>
                    <a:cs typeface="+mn-cs"/>
                  </a:endParaRPr>
                </a:p>
              </p:txBody>
            </p:sp>
            <p:cxnSp>
              <p:nvCxnSpPr>
                <p:cNvPr id="65" name="Straight Connector 64"/>
                <p:cNvCxnSpPr>
                  <a:stCxn id="63" idx="3"/>
                  <a:endCxn id="64" idx="1"/>
                </p:cNvCxnSpPr>
                <p:nvPr/>
              </p:nvCxnSpPr>
              <p:spPr>
                <a:xfrm flipV="1">
                  <a:off x="3275215" y="2212596"/>
                  <a:ext cx="434342" cy="3865"/>
                </a:xfrm>
                <a:prstGeom prst="line">
                  <a:avLst/>
                </a:prstGeom>
                <a:noFill/>
                <a:ln w="25400" cap="rnd" cmpd="sng" algn="ctr">
                  <a:solidFill>
                    <a:srgbClr val="003C71"/>
                  </a:solidFill>
                  <a:prstDash val="sysDash"/>
                </a:ln>
                <a:effectLst/>
              </p:spPr>
            </p:cxnSp>
          </p:grpSp>
          <p:cxnSp>
            <p:nvCxnSpPr>
              <p:cNvPr id="58" name="Straight Arrow Connector 39"/>
              <p:cNvCxnSpPr>
                <a:stCxn id="64" idx="3"/>
                <a:endCxn id="55" idx="0"/>
              </p:cNvCxnSpPr>
              <p:nvPr/>
            </p:nvCxnSpPr>
            <p:spPr>
              <a:xfrm>
                <a:off x="8891964" y="1794100"/>
                <a:ext cx="1358057" cy="405000"/>
              </a:xfrm>
              <a:prstGeom prst="bentConnector2">
                <a:avLst/>
              </a:prstGeom>
              <a:noFill/>
              <a:ln w="25400" cap="rnd" cmpd="sng" algn="ctr">
                <a:solidFill>
                  <a:sysClr val="windowText" lastClr="000000">
                    <a:lumMod val="85000"/>
                    <a:lumOff val="15000"/>
                  </a:sysClr>
                </a:solidFill>
                <a:prstDash val="sysDash"/>
                <a:headEnd type="triangle"/>
                <a:tailEnd type="triangle"/>
              </a:ln>
              <a:effectLst/>
            </p:spPr>
          </p:cxnSp>
          <p:cxnSp>
            <p:nvCxnSpPr>
              <p:cNvPr id="59" name="Straight Arrow Connector 39"/>
              <p:cNvCxnSpPr/>
              <p:nvPr/>
            </p:nvCxnSpPr>
            <p:spPr>
              <a:xfrm rot="5400000">
                <a:off x="7793512" y="2595845"/>
                <a:ext cx="1023775" cy="3"/>
              </a:xfrm>
              <a:prstGeom prst="bentConnector3">
                <a:avLst>
                  <a:gd name="adj1" fmla="val 50000"/>
                </a:avLst>
              </a:prstGeom>
              <a:noFill/>
              <a:ln w="25400" cap="rnd" cmpd="sng" algn="ctr">
                <a:solidFill>
                  <a:sysClr val="windowText" lastClr="000000">
                    <a:lumMod val="85000"/>
                    <a:lumOff val="15000"/>
                  </a:sysClr>
                </a:solidFill>
                <a:prstDash val="sysDash"/>
                <a:headEnd type="triangle"/>
                <a:tailEnd type="triangle"/>
              </a:ln>
              <a:effectLst/>
            </p:spPr>
          </p:cxnSp>
          <p:cxnSp>
            <p:nvCxnSpPr>
              <p:cNvPr id="60" name="Straight Arrow Connector 39"/>
              <p:cNvCxnSpPr>
                <a:endCxn id="55" idx="2"/>
              </p:cNvCxnSpPr>
              <p:nvPr/>
            </p:nvCxnSpPr>
            <p:spPr>
              <a:xfrm rot="16200000" flipV="1">
                <a:off x="10070997" y="2915788"/>
                <a:ext cx="358051" cy="1"/>
              </a:xfrm>
              <a:prstGeom prst="bentConnector3">
                <a:avLst>
                  <a:gd name="adj1" fmla="val 50000"/>
                </a:avLst>
              </a:prstGeom>
              <a:noFill/>
              <a:ln w="25400" cap="rnd" cmpd="sng" algn="ctr">
                <a:solidFill>
                  <a:sysClr val="windowText" lastClr="000000">
                    <a:lumMod val="85000"/>
                    <a:lumOff val="15000"/>
                  </a:sysClr>
                </a:solidFill>
                <a:prstDash val="sysDash"/>
                <a:headEnd type="triangle"/>
                <a:tailEnd type="triangle"/>
              </a:ln>
              <a:effectLst/>
            </p:spPr>
          </p:cxnSp>
          <p:cxnSp>
            <p:nvCxnSpPr>
              <p:cNvPr id="61" name="Straight Arrow Connector 39"/>
              <p:cNvCxnSpPr>
                <a:stCxn id="53" idx="0"/>
                <a:endCxn id="73" idx="2"/>
              </p:cNvCxnSpPr>
              <p:nvPr/>
            </p:nvCxnSpPr>
            <p:spPr>
              <a:xfrm rot="16200000" flipV="1">
                <a:off x="8798341" y="4624332"/>
                <a:ext cx="321882" cy="912"/>
              </a:xfrm>
              <a:prstGeom prst="bentConnector3">
                <a:avLst>
                  <a:gd name="adj1" fmla="val 50000"/>
                </a:avLst>
              </a:prstGeom>
              <a:noFill/>
              <a:ln w="25400" cap="rnd" cmpd="sng" algn="ctr">
                <a:solidFill>
                  <a:sysClr val="windowText" lastClr="000000">
                    <a:lumMod val="85000"/>
                    <a:lumOff val="15000"/>
                  </a:sysClr>
                </a:solidFill>
                <a:prstDash val="sysDash"/>
                <a:headEnd type="triangle"/>
                <a:tailEnd type="triangle"/>
              </a:ln>
              <a:effectLst/>
            </p:spPr>
          </p:cxnSp>
          <p:cxnSp>
            <p:nvCxnSpPr>
              <p:cNvPr id="62" name="Straight Arrow Connector 39"/>
              <p:cNvCxnSpPr>
                <a:stCxn id="66" idx="0"/>
                <a:endCxn id="53" idx="2"/>
              </p:cNvCxnSpPr>
              <p:nvPr/>
            </p:nvCxnSpPr>
            <p:spPr>
              <a:xfrm rot="16200000" flipV="1">
                <a:off x="8806771" y="5294501"/>
                <a:ext cx="309576" cy="3641"/>
              </a:xfrm>
              <a:prstGeom prst="bentConnector3">
                <a:avLst>
                  <a:gd name="adj1" fmla="val 50000"/>
                </a:avLst>
              </a:prstGeom>
              <a:noFill/>
              <a:ln w="25400" cap="rnd" cmpd="sng" algn="ctr">
                <a:solidFill>
                  <a:sysClr val="windowText" lastClr="000000">
                    <a:lumMod val="85000"/>
                    <a:lumOff val="15000"/>
                  </a:sysClr>
                </a:solidFill>
                <a:prstDash val="sysDash"/>
                <a:headEnd type="triangle"/>
                <a:tailEnd type="triangle"/>
              </a:ln>
              <a:effectLst/>
            </p:spPr>
          </p:cxnSp>
        </p:grpSp>
        <p:grpSp>
          <p:nvGrpSpPr>
            <p:cNvPr id="48" name="Group 47"/>
            <p:cNvGrpSpPr/>
            <p:nvPr/>
          </p:nvGrpSpPr>
          <p:grpSpPr>
            <a:xfrm>
              <a:off x="5661157" y="4899991"/>
              <a:ext cx="6392274" cy="750387"/>
              <a:chOff x="5405518" y="5199132"/>
              <a:chExt cx="6392274" cy="750387"/>
            </a:xfrm>
          </p:grpSpPr>
          <p:cxnSp>
            <p:nvCxnSpPr>
              <p:cNvPr id="49" name="Straight Connector 48"/>
              <p:cNvCxnSpPr/>
              <p:nvPr/>
            </p:nvCxnSpPr>
            <p:spPr>
              <a:xfrm>
                <a:off x="5533292" y="5568455"/>
                <a:ext cx="6264500" cy="11723"/>
              </a:xfrm>
              <a:prstGeom prst="line">
                <a:avLst/>
              </a:prstGeom>
              <a:noFill/>
              <a:ln w="31750" cap="rnd" cmpd="sng" algn="ctr">
                <a:solidFill>
                  <a:srgbClr val="C3D600"/>
                </a:solidFill>
                <a:prstDash val="lgDash"/>
              </a:ln>
              <a:effectLst/>
            </p:spPr>
          </p:cxnSp>
          <p:sp>
            <p:nvSpPr>
              <p:cNvPr id="50" name="TextBox 49"/>
              <p:cNvSpPr txBox="1"/>
              <p:nvPr/>
            </p:nvSpPr>
            <p:spPr>
              <a:xfrm>
                <a:off x="5477772" y="5199132"/>
                <a:ext cx="965684" cy="29238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IE" sz="1300" b="0" i="0" u="none" strike="noStrike" kern="0" cap="none" spc="0" normalizeH="0" baseline="0" noProof="0" dirty="0" smtClean="0">
                    <a:ln>
                      <a:noFill/>
                    </a:ln>
                    <a:solidFill>
                      <a:prstClr val="black"/>
                    </a:solidFill>
                    <a:effectLst/>
                    <a:uLnTx/>
                    <a:uFillTx/>
                    <a:latin typeface="Intel Clear"/>
                  </a:rPr>
                  <a:t>Host</a:t>
                </a:r>
                <a:endParaRPr kumimoji="0" lang="en-US" sz="1300" b="0" i="0" u="none" strike="noStrike" kern="0" cap="none" spc="0" normalizeH="0" baseline="0" noProof="0" dirty="0" err="1" smtClean="0">
                  <a:ln>
                    <a:noFill/>
                  </a:ln>
                  <a:solidFill>
                    <a:prstClr val="black"/>
                  </a:solidFill>
                  <a:effectLst/>
                  <a:uLnTx/>
                  <a:uFillTx/>
                  <a:latin typeface="Intel Clear"/>
                </a:endParaRPr>
              </a:p>
            </p:txBody>
          </p:sp>
          <p:sp>
            <p:nvSpPr>
              <p:cNvPr id="51" name="TextBox 50"/>
              <p:cNvSpPr txBox="1"/>
              <p:nvPr/>
            </p:nvSpPr>
            <p:spPr>
              <a:xfrm>
                <a:off x="5405518" y="5657131"/>
                <a:ext cx="655312" cy="29238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300" b="0" i="0" u="none" strike="noStrike" kern="0" cap="none" spc="0" normalizeH="0" baseline="0" noProof="0" dirty="0" smtClean="0">
                    <a:ln>
                      <a:noFill/>
                    </a:ln>
                    <a:solidFill>
                      <a:prstClr val="black"/>
                    </a:solidFill>
                    <a:effectLst/>
                    <a:uLnTx/>
                    <a:uFillTx/>
                    <a:latin typeface="Intel Clear"/>
                  </a:rPr>
                  <a:t>HW</a:t>
                </a:r>
                <a:endParaRPr kumimoji="0" lang="en-US" sz="1300" b="0" i="0" u="none" strike="noStrike" kern="0" cap="none" spc="0" normalizeH="0" baseline="0" noProof="0" dirty="0" err="1" smtClean="0">
                  <a:ln>
                    <a:noFill/>
                  </a:ln>
                  <a:solidFill>
                    <a:prstClr val="black"/>
                  </a:solidFill>
                  <a:effectLst/>
                  <a:uLnTx/>
                  <a:uFillTx/>
                  <a:latin typeface="Intel Clear"/>
                </a:endParaRPr>
              </a:p>
            </p:txBody>
          </p:sp>
        </p:grpSp>
      </p:grpSp>
      <p:grpSp>
        <p:nvGrpSpPr>
          <p:cNvPr id="81" name="Group 80"/>
          <p:cNvGrpSpPr/>
          <p:nvPr/>
        </p:nvGrpSpPr>
        <p:grpSpPr>
          <a:xfrm>
            <a:off x="9866056" y="1320165"/>
            <a:ext cx="1715349" cy="4263545"/>
            <a:chOff x="9866056" y="1320165"/>
            <a:chExt cx="1715349" cy="4263545"/>
          </a:xfrm>
        </p:grpSpPr>
        <p:pic>
          <p:nvPicPr>
            <p:cNvPr id="82" name="Picture 8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0522" y="1320165"/>
              <a:ext cx="520883" cy="520883"/>
            </a:xfrm>
            <a:prstGeom prst="rect">
              <a:avLst/>
            </a:prstGeom>
            <a:ln w="25400">
              <a:solidFill>
                <a:sysClr val="windowText" lastClr="000000"/>
              </a:solidFill>
            </a:ln>
          </p:spPr>
        </p:pic>
        <p:cxnSp>
          <p:nvCxnSpPr>
            <p:cNvPr id="83" name="Straight Connector 73"/>
            <p:cNvCxnSpPr>
              <a:stCxn id="82" idx="3"/>
              <a:endCxn id="66" idx="3"/>
            </p:cNvCxnSpPr>
            <p:nvPr/>
          </p:nvCxnSpPr>
          <p:spPr>
            <a:xfrm flipH="1">
              <a:off x="9866056" y="1580607"/>
              <a:ext cx="1715349" cy="4003103"/>
            </a:xfrm>
            <a:prstGeom prst="bentConnector3">
              <a:avLst>
                <a:gd name="adj1" fmla="val -22401"/>
              </a:avLst>
            </a:prstGeom>
            <a:noFill/>
            <a:ln w="31750" cap="rnd" cmpd="sng" algn="ctr">
              <a:solidFill>
                <a:sysClr val="windowText" lastClr="000000"/>
              </a:solidFill>
              <a:prstDash val="solid"/>
            </a:ln>
            <a:effectLst/>
          </p:spPr>
        </p:cxnSp>
      </p:grpSp>
    </p:spTree>
    <p:extLst>
      <p:ext uri="{BB962C8B-B14F-4D97-AF65-F5344CB8AC3E}">
        <p14:creationId xmlns:p14="http://schemas.microsoft.com/office/powerpoint/2010/main" val="2986745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DPDK ‘Framework’ in OVS-DPDK</a:t>
            </a:r>
            <a:endParaRPr lang="en-US" dirty="0"/>
          </a:p>
        </p:txBody>
      </p:sp>
      <p:sp>
        <p:nvSpPr>
          <p:cNvPr id="44" name="Content Placeholder 2"/>
          <p:cNvSpPr txBox="1">
            <a:spLocks/>
          </p:cNvSpPr>
          <p:nvPr/>
        </p:nvSpPr>
        <p:spPr>
          <a:xfrm>
            <a:off x="471950" y="1558456"/>
            <a:ext cx="5005822" cy="4280248"/>
          </a:xfrm>
          <a:prstGeom prst="rect">
            <a:avLst/>
          </a:prstGeom>
        </p:spPr>
        <p:txBody>
          <a:bodyPr vert="horz" lIns="91440" tIns="45720" rIns="91440" bIns="45720" rtlCol="0">
            <a:noAutofit/>
          </a:bodyPr>
          <a:lstStyle>
            <a:lvl1pPr marL="0" indent="0" algn="l" defTabSz="1219170" rtl="0" eaLnBrk="1" latinLnBrk="0" hangingPunct="1">
              <a:spcBef>
                <a:spcPts val="800"/>
              </a:spcBef>
              <a:buClr>
                <a:schemeClr val="accent1"/>
              </a:buClr>
              <a:buFont typeface="Wingdings" panose="05000000000000000000" pitchFamily="2" charset="2"/>
              <a:buNone/>
              <a:defRPr sz="2400" kern="1200">
                <a:solidFill>
                  <a:schemeClr val="accent1"/>
                </a:solidFill>
                <a:latin typeface="+mn-lt"/>
                <a:ea typeface="+mn-ea"/>
                <a:cs typeface="+mn-cs"/>
              </a:defRPr>
            </a:lvl1pPr>
            <a:lvl2pPr marL="228594" indent="-228594" algn="l" defTabSz="1219170" rtl="0" eaLnBrk="1" latinLnBrk="0" hangingPunct="1">
              <a:spcBef>
                <a:spcPts val="800"/>
              </a:spcBef>
              <a:buClr>
                <a:schemeClr val="tx2"/>
              </a:buClr>
              <a:buFont typeface="Wingdings" panose="05000000000000000000" pitchFamily="2" charset="2"/>
              <a:buChar char="§"/>
              <a:defRPr sz="2400" kern="1200">
                <a:solidFill>
                  <a:schemeClr val="tx2"/>
                </a:solidFill>
                <a:latin typeface="+mn-lt"/>
                <a:ea typeface="+mn-ea"/>
                <a:cs typeface="+mn-cs"/>
              </a:defRPr>
            </a:lvl2pPr>
            <a:lvl3pPr marL="463539" indent="-228594" algn="l" defTabSz="1219170" rtl="0" eaLnBrk="1" latinLnBrk="0" hangingPunct="1">
              <a:spcBef>
                <a:spcPts val="800"/>
              </a:spcBef>
              <a:buClr>
                <a:schemeClr val="tx2"/>
              </a:buClr>
              <a:buFont typeface="Intel Clear" panose="020B0604020203020204" pitchFamily="34" charset="0"/>
              <a:buChar char="–"/>
              <a:defRPr sz="2400" kern="1200">
                <a:solidFill>
                  <a:schemeClr val="tx2"/>
                </a:solidFill>
                <a:latin typeface="+mn-lt"/>
                <a:ea typeface="+mn-ea"/>
                <a:cs typeface="+mn-cs"/>
              </a:defRPr>
            </a:lvl3pPr>
            <a:lvl4pPr marL="681550" indent="-228594" algn="l" defTabSz="1219170" rtl="0" eaLnBrk="1" latinLnBrk="0" hangingPunct="1">
              <a:spcBef>
                <a:spcPts val="800"/>
              </a:spcBef>
              <a:buClr>
                <a:schemeClr val="tx2"/>
              </a:buClr>
              <a:buFont typeface="Intel Clear" panose="020B0604020203020204" pitchFamily="34" charset="0"/>
              <a:buChar char="–"/>
              <a:defRPr sz="2133" kern="1200">
                <a:solidFill>
                  <a:schemeClr val="tx2"/>
                </a:solidFill>
                <a:latin typeface="+mn-lt"/>
                <a:ea typeface="+mn-ea"/>
                <a:cs typeface="+mn-cs"/>
              </a:defRPr>
            </a:lvl4pPr>
            <a:lvl5pPr marL="918610" indent="-224361" algn="l" defTabSz="1219170" rtl="0" eaLnBrk="1" latinLnBrk="0" hangingPunct="1">
              <a:spcBef>
                <a:spcPts val="800"/>
              </a:spcBef>
              <a:buClr>
                <a:schemeClr val="tx2"/>
              </a:buClr>
              <a:buFont typeface="Intel Clear" panose="020B0604020203020204" pitchFamily="34" charset="0"/>
              <a:buChar char="–"/>
              <a:defRPr sz="1867" kern="1200">
                <a:solidFill>
                  <a:schemeClr val="tx2"/>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514350" marR="0" lvl="0" indent="-514350" algn="l" defTabSz="1219170" rtl="0" eaLnBrk="1" fontAlgn="auto" latinLnBrk="0" hangingPunct="1">
              <a:lnSpc>
                <a:spcPct val="100000"/>
              </a:lnSpc>
              <a:spcBef>
                <a:spcPts val="800"/>
              </a:spcBef>
              <a:spcAft>
                <a:spcPts val="0"/>
              </a:spcAft>
              <a:buClr>
                <a:srgbClr val="0071C5"/>
              </a:buClr>
              <a:buSzTx/>
              <a:buFont typeface="+mj-lt"/>
              <a:buAutoNum type="arabicPeriod"/>
              <a:tabLst/>
              <a:defRPr/>
            </a:pPr>
            <a:r>
              <a:rPr kumimoji="0" lang="en-IE" sz="2600" b="1" i="0" u="none" strike="noStrike" kern="1200" cap="none" spc="0" normalizeH="0" baseline="0" noProof="0" smtClean="0">
                <a:ln>
                  <a:noFill/>
                </a:ln>
                <a:solidFill>
                  <a:srgbClr val="0071C5">
                    <a:lumMod val="75000"/>
                  </a:srgbClr>
                </a:solidFill>
                <a:effectLst/>
                <a:uLnTx/>
                <a:uFillTx/>
                <a:latin typeface="Intel Clear"/>
                <a:ea typeface="+mn-ea"/>
                <a:cs typeface="+mn-cs"/>
              </a:rPr>
              <a:t>OVS-DPDK init with hardware acceleration.</a:t>
            </a:r>
            <a:endParaRPr kumimoji="0" lang="en-US" sz="2600" b="1" i="0" u="none" strike="noStrike" kern="1200" cap="none" spc="0" normalizeH="0" baseline="0" noProof="0" smtClean="0">
              <a:ln>
                <a:noFill/>
              </a:ln>
              <a:solidFill>
                <a:srgbClr val="0071C5">
                  <a:lumMod val="75000"/>
                </a:srgbClr>
              </a:solidFill>
              <a:effectLst/>
              <a:uLnTx/>
              <a:uFillTx/>
              <a:latin typeface="Intel Clear"/>
              <a:ea typeface="+mn-ea"/>
              <a:cs typeface="+mn-cs"/>
            </a:endParaRPr>
          </a:p>
          <a:p>
            <a:pPr marL="571494" marR="0" lvl="1" indent="-342900" algn="l" defTabSz="1219170" rtl="0" eaLnBrk="1" fontAlgn="auto" latinLnBrk="0" hangingPunct="1">
              <a:lnSpc>
                <a:spcPct val="100000"/>
              </a:lnSpc>
              <a:spcBef>
                <a:spcPts val="800"/>
              </a:spcBef>
              <a:spcAft>
                <a:spcPts val="0"/>
              </a:spcAft>
              <a:buClr>
                <a:srgbClr val="003C71"/>
              </a:buClr>
              <a:buSzTx/>
              <a:buFont typeface="Arial" panose="020B0604020202020204" pitchFamily="34" charset="0"/>
              <a:buChar char="•"/>
              <a:tabLst/>
              <a:defRPr/>
            </a:pPr>
            <a:r>
              <a:rPr kumimoji="0" lang="en-US" sz="1600" b="1" i="0" u="none" strike="noStrike" kern="1200" cap="none" spc="0" normalizeH="0" baseline="0" noProof="0" smtClean="0">
                <a:ln>
                  <a:noFill/>
                </a:ln>
                <a:solidFill>
                  <a:sysClr val="windowText" lastClr="000000">
                    <a:lumMod val="95000"/>
                    <a:lumOff val="5000"/>
                  </a:sysClr>
                </a:solidFill>
                <a:effectLst/>
                <a:uLnTx/>
                <a:uFillTx/>
                <a:latin typeface="Intel Clear"/>
                <a:ea typeface="+mn-ea"/>
                <a:cs typeface="+mn-cs"/>
              </a:rPr>
              <a:t>$ </a:t>
            </a:r>
            <a:r>
              <a:rPr kumimoji="0" lang="en-US" sz="1600" b="1" i="1" u="none" strike="noStrike" kern="1200" cap="none" spc="0" normalizeH="0" baseline="0" noProof="0" smtClean="0">
                <a:ln>
                  <a:noFill/>
                </a:ln>
                <a:solidFill>
                  <a:sysClr val="windowText" lastClr="000000">
                    <a:lumMod val="95000"/>
                    <a:lumOff val="5000"/>
                  </a:sysClr>
                </a:solidFill>
                <a:effectLst/>
                <a:uLnTx/>
                <a:uFillTx/>
                <a:latin typeface="Intel Clear"/>
                <a:ea typeface="+mn-ea"/>
                <a:cs typeface="+mn-cs"/>
              </a:rPr>
              <a:t>ovs-vsctl set Open_vSwitch . other_config:dpdk-hw-offload-init=true</a:t>
            </a:r>
          </a:p>
          <a:p>
            <a:pPr marL="0" marR="0" lvl="1" indent="0" algn="l" defTabSz="1219170" rtl="0" eaLnBrk="1" fontAlgn="auto" latinLnBrk="0" hangingPunct="1">
              <a:lnSpc>
                <a:spcPct val="100000"/>
              </a:lnSpc>
              <a:spcBef>
                <a:spcPts val="800"/>
              </a:spcBef>
              <a:spcAft>
                <a:spcPts val="0"/>
              </a:spcAft>
              <a:buClr>
                <a:srgbClr val="003C71"/>
              </a:buClr>
              <a:buSzTx/>
              <a:buFont typeface="Wingdings" panose="05000000000000000000" pitchFamily="2" charset="2"/>
              <a:buNone/>
              <a:tabLst/>
              <a:defRPr/>
            </a:pPr>
            <a:endParaRPr kumimoji="0" lang="en-US" sz="2400" b="1" i="1" u="none" strike="noStrike" kern="1200" cap="none" spc="0" normalizeH="0" baseline="0" noProof="0" smtClean="0">
              <a:ln>
                <a:noFill/>
              </a:ln>
              <a:solidFill>
                <a:sysClr val="windowText" lastClr="000000">
                  <a:lumMod val="95000"/>
                  <a:lumOff val="5000"/>
                </a:sysClr>
              </a:solidFill>
              <a:effectLst/>
              <a:uLnTx/>
              <a:uFillTx/>
              <a:latin typeface="Intel Clear"/>
              <a:ea typeface="+mn-ea"/>
              <a:cs typeface="+mn-cs"/>
            </a:endParaRPr>
          </a:p>
          <a:p>
            <a:pPr marL="571494" marR="0" lvl="1" indent="-342900" algn="l" defTabSz="1219170" rtl="0" eaLnBrk="1" fontAlgn="auto" latinLnBrk="0" hangingPunct="1">
              <a:lnSpc>
                <a:spcPct val="100000"/>
              </a:lnSpc>
              <a:spcBef>
                <a:spcPts val="800"/>
              </a:spcBef>
              <a:spcAft>
                <a:spcPts val="0"/>
              </a:spcAft>
              <a:buClr>
                <a:srgbClr val="003C71"/>
              </a:buClr>
              <a:buSzTx/>
              <a:buFont typeface="Arial" panose="020B0604020202020204" pitchFamily="34" charset="0"/>
              <a:buChar char="•"/>
              <a:tabLst/>
              <a:defRPr/>
            </a:pPr>
            <a:r>
              <a:rPr kumimoji="0" lang="en-IE" sz="1600" b="1" i="1" u="none" strike="noStrike" kern="1200" cap="none" spc="0" normalizeH="0" baseline="0" noProof="0" smtClean="0">
                <a:ln>
                  <a:noFill/>
                </a:ln>
                <a:solidFill>
                  <a:sysClr val="windowText" lastClr="000000">
                    <a:lumMod val="95000"/>
                    <a:lumOff val="5000"/>
                  </a:sysClr>
                </a:solidFill>
                <a:effectLst/>
                <a:uLnTx/>
                <a:uFillTx/>
                <a:latin typeface="Intel Clear"/>
                <a:ea typeface="+mn-ea"/>
                <a:cs typeface="+mn-cs"/>
              </a:rPr>
              <a:t>$ ovs-vsctl set Open_vSwitch . other_config:dpdk-hw-offload-ids="0000:5e:00.0“</a:t>
            </a:r>
          </a:p>
          <a:p>
            <a:pPr marL="342900" marR="0" lvl="0" indent="-342900" algn="l" defTabSz="1219170" rtl="0" eaLnBrk="1" fontAlgn="auto" latinLnBrk="0" hangingPunct="1">
              <a:lnSpc>
                <a:spcPct val="100000"/>
              </a:lnSpc>
              <a:spcBef>
                <a:spcPts val="800"/>
              </a:spcBef>
              <a:spcAft>
                <a:spcPts val="0"/>
              </a:spcAft>
              <a:buClr>
                <a:srgbClr val="0071C5"/>
              </a:buClr>
              <a:buSzTx/>
              <a:buFont typeface="Arial" panose="020B0604020202020204" pitchFamily="34" charset="0"/>
              <a:buChar char="•"/>
              <a:tabLst/>
              <a:defRPr/>
            </a:pPr>
            <a:endParaRPr kumimoji="0" lang="en-IE" sz="2400" b="1" i="1" u="none" strike="noStrike" kern="1200" cap="none" spc="0" normalizeH="0" baseline="0" noProof="0" smtClean="0">
              <a:ln>
                <a:noFill/>
              </a:ln>
              <a:solidFill>
                <a:sysClr val="windowText" lastClr="000000">
                  <a:lumMod val="95000"/>
                  <a:lumOff val="5000"/>
                </a:sysClr>
              </a:solidFill>
              <a:effectLst/>
              <a:uLnTx/>
              <a:uFillTx/>
              <a:latin typeface="Intel Clear"/>
              <a:ea typeface="+mn-ea"/>
              <a:cs typeface="+mn-cs"/>
            </a:endParaRPr>
          </a:p>
          <a:p>
            <a:pPr marL="342900" marR="0" lvl="0" indent="-342900" algn="l" defTabSz="1219170" rtl="0" eaLnBrk="1" fontAlgn="auto" latinLnBrk="0" hangingPunct="1">
              <a:lnSpc>
                <a:spcPct val="100000"/>
              </a:lnSpc>
              <a:spcBef>
                <a:spcPts val="800"/>
              </a:spcBef>
              <a:spcAft>
                <a:spcPts val="0"/>
              </a:spcAft>
              <a:buClr>
                <a:srgbClr val="0071C5"/>
              </a:buClr>
              <a:buSzTx/>
              <a:buFont typeface="Arial" panose="020B0604020202020204" pitchFamily="34" charset="0"/>
              <a:buChar char="•"/>
              <a:tabLst/>
              <a:defRPr/>
            </a:pPr>
            <a:endParaRPr kumimoji="0" lang="en-US" sz="2400" b="1" i="1" u="none" strike="noStrike" kern="1200" cap="none" spc="0" normalizeH="0" baseline="0" noProof="0" dirty="0">
              <a:ln>
                <a:noFill/>
              </a:ln>
              <a:solidFill>
                <a:sysClr val="windowText" lastClr="000000">
                  <a:lumMod val="95000"/>
                  <a:lumOff val="5000"/>
                </a:sysClr>
              </a:solidFill>
              <a:effectLst/>
              <a:uLnTx/>
              <a:uFillTx/>
              <a:latin typeface="Intel Clear"/>
              <a:ea typeface="+mn-ea"/>
              <a:cs typeface="+mn-cs"/>
            </a:endParaRPr>
          </a:p>
        </p:txBody>
      </p:sp>
      <p:grpSp>
        <p:nvGrpSpPr>
          <p:cNvPr id="45" name="Group 44"/>
          <p:cNvGrpSpPr/>
          <p:nvPr/>
        </p:nvGrpSpPr>
        <p:grpSpPr>
          <a:xfrm>
            <a:off x="5661157" y="1150449"/>
            <a:ext cx="6402106" cy="4984880"/>
            <a:chOff x="5661157" y="1150449"/>
            <a:chExt cx="6402106" cy="4984880"/>
          </a:xfrm>
        </p:grpSpPr>
        <p:grpSp>
          <p:nvGrpSpPr>
            <p:cNvPr id="46" name="Group 45"/>
            <p:cNvGrpSpPr/>
            <p:nvPr/>
          </p:nvGrpSpPr>
          <p:grpSpPr>
            <a:xfrm>
              <a:off x="5798762" y="1150449"/>
              <a:ext cx="6264501" cy="4984880"/>
              <a:chOff x="5798762" y="1150449"/>
              <a:chExt cx="6264501" cy="4984880"/>
            </a:xfrm>
          </p:grpSpPr>
          <p:sp>
            <p:nvSpPr>
              <p:cNvPr id="51" name="Rectangle 50"/>
              <p:cNvSpPr/>
              <p:nvPr/>
            </p:nvSpPr>
            <p:spPr>
              <a:xfrm>
                <a:off x="5798762" y="1150449"/>
                <a:ext cx="6264501" cy="4984880"/>
              </a:xfrm>
              <a:prstGeom prst="rect">
                <a:avLst/>
              </a:prstGeom>
              <a:solidFill>
                <a:sysClr val="window" lastClr="FFFFFF"/>
              </a:solidFill>
              <a:ln w="26425" cap="flat" cmpd="sng" algn="ctr">
                <a:solidFill>
                  <a:srgbClr val="C3D6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Intel Clear"/>
                  <a:ea typeface="+mn-ea"/>
                  <a:cs typeface="+mn-cs"/>
                </a:endParaRPr>
              </a:p>
            </p:txBody>
          </p:sp>
          <p:sp>
            <p:nvSpPr>
              <p:cNvPr id="52" name="Rectangle 51"/>
              <p:cNvSpPr/>
              <p:nvPr/>
            </p:nvSpPr>
            <p:spPr>
              <a:xfrm>
                <a:off x="7143407" y="4785729"/>
                <a:ext cx="3632662" cy="355805"/>
              </a:xfrm>
              <a:prstGeom prst="rect">
                <a:avLst/>
              </a:prstGeom>
              <a:noFill/>
              <a:ln w="25400" cap="flat" cmpd="sng" algn="ctr">
                <a:solidFill>
                  <a:srgbClr val="3F7FAE"/>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500" b="1" i="0" u="none" strike="noStrike" kern="0" cap="none" spc="0" normalizeH="0" baseline="0" noProof="0" dirty="0" smtClean="0">
                    <a:ln>
                      <a:noFill/>
                    </a:ln>
                    <a:solidFill>
                      <a:prstClr val="black">
                        <a:lumMod val="95000"/>
                        <a:lumOff val="5000"/>
                      </a:prstClr>
                    </a:solidFill>
                    <a:effectLst/>
                    <a:uLnTx/>
                    <a:uFillTx/>
                    <a:latin typeface="Intel Clear"/>
                    <a:ea typeface="+mn-ea"/>
                    <a:cs typeface="+mn-cs"/>
                  </a:rPr>
                  <a:t>FPGA Driver</a:t>
                </a:r>
                <a:endParaRPr kumimoji="0" lang="en-US" sz="1500" b="1" i="0" u="none" strike="noStrike" kern="0" cap="none" spc="0" normalizeH="0" baseline="0" noProof="0" dirty="0" smtClean="0">
                  <a:ln>
                    <a:noFill/>
                  </a:ln>
                  <a:solidFill>
                    <a:prstClr val="black">
                      <a:lumMod val="95000"/>
                      <a:lumOff val="5000"/>
                    </a:prstClr>
                  </a:solidFill>
                  <a:effectLst/>
                  <a:uLnTx/>
                  <a:uFillTx/>
                  <a:latin typeface="Intel Clear"/>
                  <a:ea typeface="+mn-ea"/>
                  <a:cs typeface="+mn-cs"/>
                </a:endParaRPr>
              </a:p>
            </p:txBody>
          </p:sp>
          <p:grpSp>
            <p:nvGrpSpPr>
              <p:cNvPr id="53" name="Group 52"/>
              <p:cNvGrpSpPr/>
              <p:nvPr/>
            </p:nvGrpSpPr>
            <p:grpSpPr>
              <a:xfrm>
                <a:off x="6197600" y="3094815"/>
                <a:ext cx="5522451" cy="1369032"/>
                <a:chOff x="939994" y="2355469"/>
                <a:chExt cx="8666461" cy="1587211"/>
              </a:xfrm>
              <a:noFill/>
              <a:effectLst>
                <a:outerShdw blurRad="50800" dist="38100" dir="2700000" algn="tl" rotWithShape="0">
                  <a:prstClr val="black">
                    <a:alpha val="40000"/>
                  </a:prstClr>
                </a:outerShdw>
              </a:effectLst>
            </p:grpSpPr>
            <p:sp>
              <p:nvSpPr>
                <p:cNvPr id="72" name="Rectangle 71"/>
                <p:cNvSpPr/>
                <p:nvPr/>
              </p:nvSpPr>
              <p:spPr>
                <a:xfrm>
                  <a:off x="939994" y="2355469"/>
                  <a:ext cx="8666461" cy="1587211"/>
                </a:xfrm>
                <a:prstGeom prst="rect">
                  <a:avLst/>
                </a:prstGeom>
                <a:solidFill>
                  <a:srgbClr val="F3D54E">
                    <a:lumMod val="60000"/>
                    <a:lumOff val="40000"/>
                  </a:srgbClr>
                </a:solidFill>
                <a:ln w="25400" cap="flat" cmpd="sng" algn="ctr">
                  <a:solidFill>
                    <a:srgbClr val="003C71"/>
                  </a:solidFill>
                  <a:prstDash val="solid"/>
                </a:ln>
                <a:effectLst/>
              </p:spPr>
              <p:txBody>
                <a:bodyPr rtlCol="0" anchor="b"/>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IE" sz="1400" b="1" i="1" u="none" strike="noStrike" kern="0" cap="none" spc="0" normalizeH="0" baseline="0" noProof="0" dirty="0" smtClean="0">
                      <a:ln>
                        <a:noFill/>
                      </a:ln>
                      <a:solidFill>
                        <a:srgbClr val="0070C0"/>
                      </a:solidFill>
                      <a:effectLst/>
                      <a:uLnTx/>
                      <a:uFillTx/>
                      <a:latin typeface="Intel Clear"/>
                      <a:ea typeface="+mn-ea"/>
                      <a:cs typeface="+mn-cs"/>
                    </a:rPr>
                    <a:t>DPDK Framework</a:t>
                  </a:r>
                  <a:endParaRPr kumimoji="0" lang="en-US" sz="1400" b="1" i="1" u="none" strike="noStrike" kern="0" cap="none" spc="0" normalizeH="0" baseline="0" noProof="0" dirty="0" smtClean="0">
                    <a:ln>
                      <a:noFill/>
                    </a:ln>
                    <a:solidFill>
                      <a:srgbClr val="0070C0"/>
                    </a:solidFill>
                    <a:effectLst/>
                    <a:uLnTx/>
                    <a:uFillTx/>
                    <a:latin typeface="Intel Clear"/>
                    <a:ea typeface="+mn-ea"/>
                    <a:cs typeface="+mn-cs"/>
                  </a:endParaRPr>
                </a:p>
              </p:txBody>
            </p:sp>
            <p:sp>
              <p:nvSpPr>
                <p:cNvPr id="73" name="Rounded Rectangle 72"/>
                <p:cNvSpPr/>
                <p:nvPr/>
              </p:nvSpPr>
              <p:spPr>
                <a:xfrm>
                  <a:off x="1325819" y="2514209"/>
                  <a:ext cx="1483360" cy="548640"/>
                </a:xfrm>
                <a:prstGeom prst="roundRect">
                  <a:avLst/>
                </a:prstGeom>
                <a:grpFill/>
                <a:ln w="25400" cap="flat" cmpd="sng" algn="ctr">
                  <a:solidFill>
                    <a:srgbClr val="FC4C0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200" b="1" i="0" u="none" strike="noStrike" kern="0" cap="none" spc="0" normalizeH="0" baseline="0" noProof="0" dirty="0">
                      <a:ln>
                        <a:noFill/>
                      </a:ln>
                      <a:solidFill>
                        <a:prstClr val="black"/>
                      </a:solidFill>
                      <a:effectLst/>
                      <a:uLnTx/>
                      <a:uFillTx/>
                      <a:latin typeface="Intel Clear"/>
                      <a:ea typeface="+mn-ea"/>
                      <a:cs typeface="+mn-cs"/>
                    </a:rPr>
                    <a:t>SWITCH APIs</a:t>
                  </a:r>
                  <a:endParaRPr kumimoji="0" lang="en-US" sz="1200" b="1" i="0" u="none" strike="noStrike" kern="0" cap="none" spc="0" normalizeH="0" baseline="0" noProof="0" dirty="0">
                    <a:ln>
                      <a:noFill/>
                    </a:ln>
                    <a:solidFill>
                      <a:prstClr val="black"/>
                    </a:solidFill>
                    <a:effectLst/>
                    <a:uLnTx/>
                    <a:uFillTx/>
                    <a:latin typeface="Intel Clear"/>
                    <a:ea typeface="+mn-ea"/>
                    <a:cs typeface="+mn-cs"/>
                  </a:endParaRPr>
                </a:p>
              </p:txBody>
            </p:sp>
            <p:sp>
              <p:nvSpPr>
                <p:cNvPr id="74" name="Rounded Rectangle 73"/>
                <p:cNvSpPr/>
                <p:nvPr/>
              </p:nvSpPr>
              <p:spPr>
                <a:xfrm>
                  <a:off x="2942408" y="2514209"/>
                  <a:ext cx="1483360" cy="548640"/>
                </a:xfrm>
                <a:prstGeom prst="roundRect">
                  <a:avLst/>
                </a:prstGeom>
                <a:grpFill/>
                <a:ln w="25400" cap="flat" cmpd="sng" algn="ctr">
                  <a:solidFill>
                    <a:srgbClr val="FC4C0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200" b="1" i="0" u="none" strike="noStrike" kern="0" cap="none" spc="0" normalizeH="0" baseline="0" noProof="0" dirty="0">
                      <a:ln>
                        <a:noFill/>
                      </a:ln>
                      <a:solidFill>
                        <a:prstClr val="black"/>
                      </a:solidFill>
                      <a:effectLst/>
                      <a:uLnTx/>
                      <a:uFillTx/>
                      <a:latin typeface="Intel Clear"/>
                      <a:ea typeface="+mn-ea"/>
                      <a:cs typeface="+mn-cs"/>
                    </a:rPr>
                    <a:t>PORT REP.</a:t>
                  </a:r>
                  <a:endParaRPr kumimoji="0" lang="en-US" sz="1200" b="1" i="0" u="none" strike="noStrike" kern="0" cap="none" spc="0" normalizeH="0" baseline="0" noProof="0" dirty="0">
                    <a:ln>
                      <a:noFill/>
                    </a:ln>
                    <a:solidFill>
                      <a:prstClr val="black"/>
                    </a:solidFill>
                    <a:effectLst/>
                    <a:uLnTx/>
                    <a:uFillTx/>
                    <a:latin typeface="Intel Clear"/>
                    <a:ea typeface="+mn-ea"/>
                    <a:cs typeface="+mn-cs"/>
                  </a:endParaRPr>
                </a:p>
              </p:txBody>
            </p:sp>
            <p:sp>
              <p:nvSpPr>
                <p:cNvPr id="75" name="Rounded Rectangle 74"/>
                <p:cNvSpPr/>
                <p:nvPr/>
              </p:nvSpPr>
              <p:spPr>
                <a:xfrm>
                  <a:off x="4549272" y="2514209"/>
                  <a:ext cx="1483360" cy="548640"/>
                </a:xfrm>
                <a:prstGeom prst="roundRect">
                  <a:avLst/>
                </a:prstGeom>
                <a:grpFill/>
                <a:ln w="25400" cap="flat" cmpd="sng" algn="ctr">
                  <a:solidFill>
                    <a:srgbClr val="FC4C0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200" b="1" i="0" u="none" strike="noStrike" kern="0" cap="none" spc="0" normalizeH="0" baseline="0" noProof="0" dirty="0" smtClean="0">
                      <a:ln>
                        <a:noFill/>
                      </a:ln>
                      <a:solidFill>
                        <a:prstClr val="black"/>
                      </a:solidFill>
                      <a:effectLst/>
                      <a:uLnTx/>
                      <a:uFillTx/>
                      <a:latin typeface="Intel Clear"/>
                      <a:ea typeface="+mn-ea"/>
                      <a:cs typeface="+mn-cs"/>
                    </a:rPr>
                    <a:t>EXPT- </a:t>
                  </a:r>
                  <a:r>
                    <a:rPr kumimoji="0" lang="en-IE" sz="1200" b="1" i="0" u="none" strike="noStrike" kern="0" cap="none" spc="0" normalizeH="0" baseline="0" noProof="0" dirty="0">
                      <a:ln>
                        <a:noFill/>
                      </a:ln>
                      <a:solidFill>
                        <a:prstClr val="black"/>
                      </a:solidFill>
                      <a:effectLst/>
                      <a:uLnTx/>
                      <a:uFillTx/>
                      <a:latin typeface="Intel Clear"/>
                      <a:ea typeface="+mn-ea"/>
                      <a:cs typeface="+mn-cs"/>
                    </a:rPr>
                    <a:t>HANDLER</a:t>
                  </a:r>
                  <a:endParaRPr kumimoji="0" lang="en-US" sz="1200" b="1" i="0" u="none" strike="noStrike" kern="0" cap="none" spc="0" normalizeH="0" baseline="0" noProof="0" dirty="0">
                    <a:ln>
                      <a:noFill/>
                    </a:ln>
                    <a:solidFill>
                      <a:prstClr val="black"/>
                    </a:solidFill>
                    <a:effectLst/>
                    <a:uLnTx/>
                    <a:uFillTx/>
                    <a:latin typeface="Intel Clear"/>
                    <a:ea typeface="+mn-ea"/>
                    <a:cs typeface="+mn-cs"/>
                  </a:endParaRPr>
                </a:p>
              </p:txBody>
            </p:sp>
            <p:sp>
              <p:nvSpPr>
                <p:cNvPr id="76" name="Rounded Rectangle 75"/>
                <p:cNvSpPr/>
                <p:nvPr/>
              </p:nvSpPr>
              <p:spPr>
                <a:xfrm>
                  <a:off x="6143270" y="2514209"/>
                  <a:ext cx="1483360" cy="548640"/>
                </a:xfrm>
                <a:prstGeom prst="roundRect">
                  <a:avLst/>
                </a:prstGeom>
                <a:grpFill/>
                <a:ln w="25400" cap="flat" cmpd="sng" algn="ctr">
                  <a:solidFill>
                    <a:srgbClr val="FC4C0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200" b="1" i="0" u="none" strike="noStrike" kern="0" cap="none" spc="0" normalizeH="0" baseline="0" noProof="0" dirty="0">
                      <a:ln>
                        <a:noFill/>
                      </a:ln>
                      <a:solidFill>
                        <a:prstClr val="black"/>
                      </a:solidFill>
                      <a:effectLst/>
                      <a:uLnTx/>
                      <a:uFillTx/>
                      <a:latin typeface="Intel Clear"/>
                      <a:ea typeface="+mn-ea"/>
                      <a:cs typeface="+mn-cs"/>
                    </a:rPr>
                    <a:t>VDPA</a:t>
                  </a:r>
                  <a:endParaRPr kumimoji="0" lang="en-US" sz="1200" b="1" i="0" u="none" strike="noStrike" kern="0" cap="none" spc="0" normalizeH="0" baseline="0" noProof="0" dirty="0">
                    <a:ln>
                      <a:noFill/>
                    </a:ln>
                    <a:solidFill>
                      <a:prstClr val="black"/>
                    </a:solidFill>
                    <a:effectLst/>
                    <a:uLnTx/>
                    <a:uFillTx/>
                    <a:latin typeface="Intel Clear"/>
                    <a:ea typeface="+mn-ea"/>
                    <a:cs typeface="+mn-cs"/>
                  </a:endParaRPr>
                </a:p>
              </p:txBody>
            </p:sp>
            <p:sp>
              <p:nvSpPr>
                <p:cNvPr id="77" name="Rounded Rectangle 76"/>
                <p:cNvSpPr/>
                <p:nvPr/>
              </p:nvSpPr>
              <p:spPr>
                <a:xfrm>
                  <a:off x="7737268" y="2514209"/>
                  <a:ext cx="1483360" cy="548640"/>
                </a:xfrm>
                <a:prstGeom prst="roundRect">
                  <a:avLst/>
                </a:prstGeom>
                <a:grpFill/>
                <a:ln w="25400" cap="flat" cmpd="sng" algn="ctr">
                  <a:solidFill>
                    <a:srgbClr val="FC4C0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200" b="1" i="0" u="none" strike="noStrike" kern="0" cap="none" spc="0" normalizeH="0" baseline="0" noProof="0" dirty="0">
                      <a:ln>
                        <a:noFill/>
                      </a:ln>
                      <a:solidFill>
                        <a:prstClr val="black"/>
                      </a:solidFill>
                      <a:effectLst/>
                      <a:uLnTx/>
                      <a:uFillTx/>
                      <a:latin typeface="Intel Clear"/>
                      <a:ea typeface="+mn-ea"/>
                      <a:cs typeface="+mn-cs"/>
                    </a:rPr>
                    <a:t>RTE-FLOW</a:t>
                  </a:r>
                  <a:endParaRPr kumimoji="0" lang="en-US" sz="1200" b="1" i="0" u="none" strike="noStrike" kern="0" cap="none" spc="0" normalizeH="0" baseline="0" noProof="0" dirty="0">
                    <a:ln>
                      <a:noFill/>
                    </a:ln>
                    <a:solidFill>
                      <a:prstClr val="black"/>
                    </a:solidFill>
                    <a:effectLst/>
                    <a:uLnTx/>
                    <a:uFillTx/>
                    <a:latin typeface="Intel Clear"/>
                    <a:ea typeface="+mn-ea"/>
                    <a:cs typeface="+mn-cs"/>
                  </a:endParaRPr>
                </a:p>
              </p:txBody>
            </p:sp>
            <p:sp>
              <p:nvSpPr>
                <p:cNvPr id="78" name="Rounded Rectangle 77"/>
                <p:cNvSpPr/>
                <p:nvPr/>
              </p:nvSpPr>
              <p:spPr>
                <a:xfrm>
                  <a:off x="3509219" y="3250274"/>
                  <a:ext cx="1483360" cy="548640"/>
                </a:xfrm>
                <a:prstGeom prst="roundRect">
                  <a:avLst/>
                </a:prstGeom>
                <a:grpFill/>
                <a:ln w="25400" cap="flat" cmpd="sng" algn="ctr">
                  <a:solidFill>
                    <a:srgbClr val="FC4C0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200" b="1" i="0" u="none" strike="noStrike" kern="0" cap="none" spc="0" normalizeH="0" baseline="0" noProof="0" dirty="0">
                      <a:ln>
                        <a:noFill/>
                      </a:ln>
                      <a:solidFill>
                        <a:prstClr val="black"/>
                      </a:solidFill>
                      <a:effectLst/>
                      <a:uLnTx/>
                      <a:uFillTx/>
                      <a:latin typeface="Intel Clear"/>
                      <a:ea typeface="+mn-ea"/>
                      <a:cs typeface="+mn-cs"/>
                    </a:rPr>
                    <a:t>QOS</a:t>
                  </a:r>
                </a:p>
              </p:txBody>
            </p:sp>
            <p:sp>
              <p:nvSpPr>
                <p:cNvPr id="79" name="Rounded Rectangle 78"/>
                <p:cNvSpPr/>
                <p:nvPr/>
              </p:nvSpPr>
              <p:spPr>
                <a:xfrm>
                  <a:off x="5401590" y="3250274"/>
                  <a:ext cx="1483360" cy="548640"/>
                </a:xfrm>
                <a:prstGeom prst="roundRect">
                  <a:avLst/>
                </a:prstGeom>
                <a:grpFill/>
                <a:ln w="25400" cap="flat" cmpd="sng" algn="ctr">
                  <a:solidFill>
                    <a:srgbClr val="FC4C0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200" b="1" i="0" u="none" strike="noStrike" kern="0" cap="none" spc="0" normalizeH="0" baseline="0" noProof="0" dirty="0">
                      <a:ln>
                        <a:noFill/>
                      </a:ln>
                      <a:solidFill>
                        <a:prstClr val="black"/>
                      </a:solidFill>
                      <a:effectLst/>
                      <a:uLnTx/>
                      <a:uFillTx/>
                      <a:latin typeface="Intel Clear"/>
                      <a:ea typeface="+mn-ea"/>
                      <a:cs typeface="+mn-cs"/>
                    </a:rPr>
                    <a:t>TUNNEL APIs</a:t>
                  </a:r>
                  <a:endParaRPr kumimoji="0" lang="en-US" sz="1200" b="1" i="0" u="none" strike="noStrike" kern="0" cap="none" spc="0" normalizeH="0" baseline="0" noProof="0" dirty="0">
                    <a:ln>
                      <a:noFill/>
                    </a:ln>
                    <a:solidFill>
                      <a:prstClr val="black"/>
                    </a:solidFill>
                    <a:effectLst/>
                    <a:uLnTx/>
                    <a:uFillTx/>
                    <a:latin typeface="Intel Clear"/>
                    <a:ea typeface="+mn-ea"/>
                    <a:cs typeface="+mn-cs"/>
                  </a:endParaRPr>
                </a:p>
              </p:txBody>
            </p:sp>
          </p:grpSp>
          <p:sp>
            <p:nvSpPr>
              <p:cNvPr id="54" name="Rounded Rectangle 53"/>
              <p:cNvSpPr/>
              <p:nvPr/>
            </p:nvSpPr>
            <p:spPr>
              <a:xfrm>
                <a:off x="8779991" y="2199100"/>
                <a:ext cx="2940059" cy="537663"/>
              </a:xfrm>
              <a:prstGeom prst="roundRect">
                <a:avLst/>
              </a:prstGeom>
              <a:solidFill>
                <a:sysClr val="window" lastClr="FFFFFF"/>
              </a:solidFill>
              <a:ln w="28575" cap="flat" cmpd="sng" algn="ctr">
                <a:solidFill>
                  <a:sysClr val="windowText" lastClr="000000"/>
                </a:solidFill>
                <a:prstDash val="solid"/>
              </a:ln>
              <a:effectLst/>
            </p:spPr>
            <p:txBody>
              <a:bodyPr rtlCol="0" anchor="b"/>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IE" sz="1200" b="1" i="1" u="none" strike="noStrike" kern="0" cap="none" spc="0" normalizeH="0" baseline="0" noProof="0" dirty="0" smtClean="0">
                    <a:ln>
                      <a:noFill/>
                    </a:ln>
                    <a:solidFill>
                      <a:prstClr val="black"/>
                    </a:solidFill>
                    <a:effectLst/>
                    <a:uLnTx/>
                    <a:uFillTx/>
                    <a:latin typeface="Intel Clear"/>
                    <a:ea typeface="+mn-ea"/>
                    <a:cs typeface="+mn-cs"/>
                  </a:rPr>
                  <a:t>SW </a:t>
                </a:r>
                <a:r>
                  <a:rPr kumimoji="0" lang="en-IE" sz="1200" b="1" i="1" u="none" strike="noStrike" kern="0" cap="none" spc="0" normalizeH="0" baseline="0" noProof="0" dirty="0" err="1" smtClean="0">
                    <a:ln>
                      <a:noFill/>
                    </a:ln>
                    <a:solidFill>
                      <a:prstClr val="black"/>
                    </a:solidFill>
                    <a:effectLst/>
                    <a:uLnTx/>
                    <a:uFillTx/>
                    <a:latin typeface="Intel Clear"/>
                    <a:ea typeface="+mn-ea"/>
                    <a:cs typeface="+mn-cs"/>
                  </a:rPr>
                  <a:t>Datapath</a:t>
                </a:r>
                <a:endParaRPr kumimoji="0" lang="en-US" sz="1200" b="1" i="1" u="none" strike="noStrike" kern="0" cap="none" spc="0" normalizeH="0" baseline="0" noProof="0" dirty="0" smtClean="0">
                  <a:ln>
                    <a:noFill/>
                  </a:ln>
                  <a:solidFill>
                    <a:prstClr val="black"/>
                  </a:solidFill>
                  <a:effectLst/>
                  <a:uLnTx/>
                  <a:uFillTx/>
                  <a:latin typeface="Intel Clear"/>
                  <a:ea typeface="+mn-ea"/>
                  <a:cs typeface="+mn-cs"/>
                </a:endParaRPr>
              </a:p>
            </p:txBody>
          </p:sp>
          <p:grpSp>
            <p:nvGrpSpPr>
              <p:cNvPr id="55" name="Group 54"/>
              <p:cNvGrpSpPr/>
              <p:nvPr/>
            </p:nvGrpSpPr>
            <p:grpSpPr>
              <a:xfrm>
                <a:off x="8060702" y="5451110"/>
                <a:ext cx="1805354" cy="558202"/>
                <a:chOff x="7936523" y="5767085"/>
                <a:chExt cx="1805354" cy="558202"/>
              </a:xfrm>
            </p:grpSpPr>
            <p:sp>
              <p:nvSpPr>
                <p:cNvPr id="65" name="Rectangle 64"/>
                <p:cNvSpPr/>
                <p:nvPr/>
              </p:nvSpPr>
              <p:spPr>
                <a:xfrm>
                  <a:off x="7936523" y="5767085"/>
                  <a:ext cx="1805354" cy="265199"/>
                </a:xfrm>
                <a:prstGeom prst="rect">
                  <a:avLst/>
                </a:prstGeom>
                <a:solidFill>
                  <a:srgbClr val="0071C5">
                    <a:lumMod val="75000"/>
                    <a:alpha val="50000"/>
                  </a:srgbClr>
                </a:solidFill>
                <a:ln w="25400" cap="flat" cmpd="sng" algn="ctr">
                  <a:solidFill>
                    <a:sysClr val="windowText" lastClr="000000"/>
                  </a:solidFill>
                  <a:prstDash val="solid"/>
                </a:ln>
                <a:effectLst/>
              </p:spPr>
              <p:txBody>
                <a:bodyPr rtlCol="0" anchor="b"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400" b="1" i="0" u="none" strike="noStrike" kern="0" cap="none" spc="0" normalizeH="0" baseline="0" noProof="0" dirty="0">
                      <a:ln>
                        <a:noFill/>
                      </a:ln>
                      <a:solidFill>
                        <a:prstClr val="black">
                          <a:lumMod val="95000"/>
                          <a:lumOff val="5000"/>
                        </a:prstClr>
                      </a:solidFill>
                      <a:effectLst/>
                      <a:uLnTx/>
                      <a:uFillTx/>
                      <a:latin typeface="Intel Clear"/>
                      <a:ea typeface="+mn-ea"/>
                      <a:cs typeface="+mn-cs"/>
                    </a:rPr>
                    <a:t>FPGA</a:t>
                  </a:r>
                  <a:endParaRPr kumimoji="0" lang="en-US" sz="1400" b="1" i="0" u="none" strike="noStrike" kern="0" cap="none" spc="0" normalizeH="0" baseline="0" noProof="0" dirty="0">
                    <a:ln>
                      <a:noFill/>
                    </a:ln>
                    <a:solidFill>
                      <a:prstClr val="black">
                        <a:lumMod val="95000"/>
                        <a:lumOff val="5000"/>
                      </a:prstClr>
                    </a:solidFill>
                    <a:effectLst/>
                    <a:uLnTx/>
                    <a:uFillTx/>
                    <a:latin typeface="Intel Clear"/>
                    <a:ea typeface="+mn-ea"/>
                    <a:cs typeface="+mn-cs"/>
                  </a:endParaRPr>
                </a:p>
              </p:txBody>
            </p:sp>
            <p:sp>
              <p:nvSpPr>
                <p:cNvPr id="66" name="Rectangle 65"/>
                <p:cNvSpPr/>
                <p:nvPr/>
              </p:nvSpPr>
              <p:spPr>
                <a:xfrm>
                  <a:off x="8373105" y="6035796"/>
                  <a:ext cx="95299" cy="281641"/>
                </a:xfrm>
                <a:prstGeom prst="rect">
                  <a:avLst/>
                </a:prstGeom>
                <a:solidFill>
                  <a:sysClr val="windowText" lastClr="000000"/>
                </a:solidFill>
                <a:ln w="264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Intel Clear"/>
                    <a:ea typeface="+mn-ea"/>
                    <a:cs typeface="+mn-cs"/>
                  </a:endParaRPr>
                </a:p>
              </p:txBody>
            </p:sp>
            <p:sp>
              <p:nvSpPr>
                <p:cNvPr id="67" name="Rectangle 66"/>
                <p:cNvSpPr/>
                <p:nvPr/>
              </p:nvSpPr>
              <p:spPr>
                <a:xfrm>
                  <a:off x="9236863" y="6035796"/>
                  <a:ext cx="95299" cy="281641"/>
                </a:xfrm>
                <a:prstGeom prst="rect">
                  <a:avLst/>
                </a:prstGeom>
                <a:solidFill>
                  <a:sysClr val="windowText" lastClr="000000"/>
                </a:solidFill>
                <a:ln w="264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Intel Clear"/>
                    <a:ea typeface="+mn-ea"/>
                    <a:cs typeface="+mn-cs"/>
                  </a:endParaRPr>
                </a:p>
              </p:txBody>
            </p:sp>
            <p:grpSp>
              <p:nvGrpSpPr>
                <p:cNvPr id="68" name="Group 67"/>
                <p:cNvGrpSpPr/>
                <p:nvPr/>
              </p:nvGrpSpPr>
              <p:grpSpPr>
                <a:xfrm>
                  <a:off x="8419869" y="6099030"/>
                  <a:ext cx="867263" cy="226257"/>
                  <a:chOff x="6718935" y="2340541"/>
                  <a:chExt cx="1252557" cy="276999"/>
                </a:xfrm>
              </p:grpSpPr>
              <p:sp>
                <p:nvSpPr>
                  <p:cNvPr id="69" name="TextBox 68"/>
                  <p:cNvSpPr txBox="1"/>
                  <p:nvPr/>
                </p:nvSpPr>
                <p:spPr>
                  <a:xfrm>
                    <a:off x="6947799" y="2340541"/>
                    <a:ext cx="738972"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200" b="0" i="0" u="none" strike="noStrike" kern="0" cap="none" spc="0" normalizeH="0" baseline="0" noProof="0" dirty="0" smtClean="0">
                        <a:ln>
                          <a:noFill/>
                        </a:ln>
                        <a:solidFill>
                          <a:prstClr val="black"/>
                        </a:solidFill>
                        <a:effectLst/>
                        <a:uLnTx/>
                        <a:uFillTx/>
                        <a:latin typeface="Intel Clear"/>
                      </a:rPr>
                      <a:t>PHY</a:t>
                    </a:r>
                    <a:endParaRPr kumimoji="0" lang="en-US" sz="1200" b="0" i="0" u="none" strike="noStrike" kern="0" cap="none" spc="0" normalizeH="0" baseline="0" noProof="0" dirty="0" err="1" smtClean="0">
                      <a:ln>
                        <a:noFill/>
                      </a:ln>
                      <a:solidFill>
                        <a:prstClr val="black"/>
                      </a:solidFill>
                      <a:effectLst/>
                      <a:uLnTx/>
                      <a:uFillTx/>
                      <a:latin typeface="Intel Clear"/>
                    </a:endParaRPr>
                  </a:p>
                </p:txBody>
              </p:sp>
              <p:cxnSp>
                <p:nvCxnSpPr>
                  <p:cNvPr id="70" name="Straight Arrow Connector 69"/>
                  <p:cNvCxnSpPr/>
                  <p:nvPr/>
                </p:nvCxnSpPr>
                <p:spPr>
                  <a:xfrm flipH="1">
                    <a:off x="6718935" y="2496828"/>
                    <a:ext cx="248206" cy="0"/>
                  </a:xfrm>
                  <a:prstGeom prst="straightConnector1">
                    <a:avLst/>
                  </a:prstGeom>
                  <a:noFill/>
                  <a:ln w="9525" cap="rnd" cmpd="sng" algn="ctr">
                    <a:solidFill>
                      <a:sysClr val="windowText" lastClr="000000"/>
                    </a:solidFill>
                    <a:prstDash val="solid"/>
                    <a:tailEnd type="triangle"/>
                  </a:ln>
                  <a:effectLst/>
                </p:spPr>
              </p:cxnSp>
              <p:cxnSp>
                <p:nvCxnSpPr>
                  <p:cNvPr id="71" name="Straight Arrow Connector 70"/>
                  <p:cNvCxnSpPr/>
                  <p:nvPr/>
                </p:nvCxnSpPr>
                <p:spPr>
                  <a:xfrm>
                    <a:off x="7706113" y="2496828"/>
                    <a:ext cx="265379" cy="0"/>
                  </a:xfrm>
                  <a:prstGeom prst="straightConnector1">
                    <a:avLst/>
                  </a:prstGeom>
                  <a:noFill/>
                  <a:ln w="9525" cap="rnd" cmpd="sng" algn="ctr">
                    <a:solidFill>
                      <a:sysClr val="windowText" lastClr="000000"/>
                    </a:solidFill>
                    <a:prstDash val="solid"/>
                    <a:tailEnd type="triangle"/>
                  </a:ln>
                  <a:effectLst/>
                </p:spPr>
              </p:cxnSp>
            </p:grpSp>
          </p:grpSp>
          <p:grpSp>
            <p:nvGrpSpPr>
              <p:cNvPr id="56" name="Group 55"/>
              <p:cNvGrpSpPr/>
              <p:nvPr/>
            </p:nvGrpSpPr>
            <p:grpSpPr>
              <a:xfrm>
                <a:off x="6197600" y="1504240"/>
                <a:ext cx="2694364" cy="579719"/>
                <a:chOff x="2188326" y="2078181"/>
                <a:chExt cx="2694364" cy="268830"/>
              </a:xfrm>
            </p:grpSpPr>
            <p:sp>
              <p:nvSpPr>
                <p:cNvPr id="62" name="Rectangle 61"/>
                <p:cNvSpPr/>
                <p:nvPr/>
              </p:nvSpPr>
              <p:spPr>
                <a:xfrm>
                  <a:off x="2188326" y="2088572"/>
                  <a:ext cx="1086889" cy="255777"/>
                </a:xfrm>
                <a:prstGeom prst="rect">
                  <a:avLst/>
                </a:prstGeom>
                <a:solidFill>
                  <a:sysClr val="window" lastClr="FFFFFF"/>
                </a:solidFill>
                <a:ln w="264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200" b="1" i="0" u="none" strike="noStrike" kern="0" cap="none" spc="0" normalizeH="0" baseline="0" noProof="0" dirty="0" smtClean="0">
                      <a:ln>
                        <a:noFill/>
                      </a:ln>
                      <a:solidFill>
                        <a:prstClr val="black"/>
                      </a:solidFill>
                      <a:effectLst/>
                      <a:uLnTx/>
                      <a:uFillTx/>
                      <a:latin typeface="Intel Clear"/>
                      <a:ea typeface="+mn-ea"/>
                      <a:cs typeface="+mn-cs"/>
                    </a:rPr>
                    <a:t>OVSDB</a:t>
                  </a:r>
                  <a:endParaRPr kumimoji="0" lang="en-US" sz="1200" b="1" i="0" u="none" strike="noStrike" kern="0" cap="none" spc="0" normalizeH="0" baseline="0" noProof="0" dirty="0" smtClean="0">
                    <a:ln>
                      <a:noFill/>
                    </a:ln>
                    <a:solidFill>
                      <a:prstClr val="black"/>
                    </a:solidFill>
                    <a:effectLst/>
                    <a:uLnTx/>
                    <a:uFillTx/>
                    <a:latin typeface="Intel Clear"/>
                    <a:ea typeface="+mn-ea"/>
                    <a:cs typeface="+mn-cs"/>
                  </a:endParaRPr>
                </a:p>
              </p:txBody>
            </p:sp>
            <p:sp>
              <p:nvSpPr>
                <p:cNvPr id="63" name="Rectangle 62"/>
                <p:cNvSpPr/>
                <p:nvPr/>
              </p:nvSpPr>
              <p:spPr>
                <a:xfrm>
                  <a:off x="3709557" y="2078181"/>
                  <a:ext cx="1173133" cy="268830"/>
                </a:xfrm>
                <a:prstGeom prst="rect">
                  <a:avLst/>
                </a:prstGeom>
                <a:solidFill>
                  <a:sysClr val="window" lastClr="FFFFFF"/>
                </a:solidFill>
                <a:ln w="264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200" b="1" i="0" u="none" strike="noStrike" kern="0" cap="none" spc="0" normalizeH="0" baseline="0" noProof="0" dirty="0" err="1" smtClean="0">
                      <a:ln>
                        <a:noFill/>
                      </a:ln>
                      <a:solidFill>
                        <a:prstClr val="black"/>
                      </a:solidFill>
                      <a:effectLst/>
                      <a:uLnTx/>
                      <a:uFillTx/>
                      <a:latin typeface="Intel Clear"/>
                      <a:ea typeface="+mn-ea"/>
                      <a:cs typeface="+mn-cs"/>
                    </a:rPr>
                    <a:t>vswitchd</a:t>
                  </a:r>
                  <a:endParaRPr kumimoji="0" lang="en-US" sz="1200" b="1" i="0" u="none" strike="noStrike" kern="0" cap="none" spc="0" normalizeH="0" baseline="0" noProof="0" dirty="0" smtClean="0">
                    <a:ln>
                      <a:noFill/>
                    </a:ln>
                    <a:solidFill>
                      <a:prstClr val="black"/>
                    </a:solidFill>
                    <a:effectLst/>
                    <a:uLnTx/>
                    <a:uFillTx/>
                    <a:latin typeface="Intel Clear"/>
                    <a:ea typeface="+mn-ea"/>
                    <a:cs typeface="+mn-cs"/>
                  </a:endParaRPr>
                </a:p>
              </p:txBody>
            </p:sp>
            <p:cxnSp>
              <p:nvCxnSpPr>
                <p:cNvPr id="64" name="Straight Connector 63"/>
                <p:cNvCxnSpPr>
                  <a:stCxn id="62" idx="3"/>
                  <a:endCxn id="63" idx="1"/>
                </p:cNvCxnSpPr>
                <p:nvPr/>
              </p:nvCxnSpPr>
              <p:spPr>
                <a:xfrm flipV="1">
                  <a:off x="3275215" y="2212596"/>
                  <a:ext cx="434342" cy="3865"/>
                </a:xfrm>
                <a:prstGeom prst="line">
                  <a:avLst/>
                </a:prstGeom>
                <a:noFill/>
                <a:ln w="25400" cap="rnd" cmpd="sng" algn="ctr">
                  <a:solidFill>
                    <a:srgbClr val="003C71"/>
                  </a:solidFill>
                  <a:prstDash val="sysDash"/>
                </a:ln>
                <a:effectLst/>
              </p:spPr>
            </p:cxnSp>
          </p:grpSp>
          <p:cxnSp>
            <p:nvCxnSpPr>
              <p:cNvPr id="57" name="Straight Arrow Connector 39"/>
              <p:cNvCxnSpPr>
                <a:stCxn id="63" idx="3"/>
                <a:endCxn id="54" idx="0"/>
              </p:cNvCxnSpPr>
              <p:nvPr/>
            </p:nvCxnSpPr>
            <p:spPr>
              <a:xfrm>
                <a:off x="8891964" y="1794100"/>
                <a:ext cx="1358057" cy="405000"/>
              </a:xfrm>
              <a:prstGeom prst="bentConnector2">
                <a:avLst/>
              </a:prstGeom>
              <a:noFill/>
              <a:ln w="25400" cap="rnd" cmpd="sng" algn="ctr">
                <a:solidFill>
                  <a:sysClr val="windowText" lastClr="000000">
                    <a:lumMod val="85000"/>
                    <a:lumOff val="15000"/>
                  </a:sysClr>
                </a:solidFill>
                <a:prstDash val="sysDash"/>
                <a:headEnd type="triangle"/>
                <a:tailEnd type="triangle"/>
              </a:ln>
              <a:effectLst/>
            </p:spPr>
          </p:cxnSp>
          <p:cxnSp>
            <p:nvCxnSpPr>
              <p:cNvPr id="58" name="Straight Arrow Connector 39"/>
              <p:cNvCxnSpPr/>
              <p:nvPr/>
            </p:nvCxnSpPr>
            <p:spPr>
              <a:xfrm rot="5400000">
                <a:off x="7793512" y="2595845"/>
                <a:ext cx="1023775" cy="3"/>
              </a:xfrm>
              <a:prstGeom prst="bentConnector3">
                <a:avLst>
                  <a:gd name="adj1" fmla="val 50000"/>
                </a:avLst>
              </a:prstGeom>
              <a:noFill/>
              <a:ln w="25400" cap="rnd" cmpd="sng" algn="ctr">
                <a:solidFill>
                  <a:sysClr val="windowText" lastClr="000000">
                    <a:lumMod val="85000"/>
                    <a:lumOff val="15000"/>
                  </a:sysClr>
                </a:solidFill>
                <a:prstDash val="sysDash"/>
                <a:headEnd type="triangle"/>
                <a:tailEnd type="triangle"/>
              </a:ln>
              <a:effectLst/>
            </p:spPr>
          </p:cxnSp>
          <p:cxnSp>
            <p:nvCxnSpPr>
              <p:cNvPr id="59" name="Straight Arrow Connector 39"/>
              <p:cNvCxnSpPr>
                <a:endCxn id="54" idx="2"/>
              </p:cNvCxnSpPr>
              <p:nvPr/>
            </p:nvCxnSpPr>
            <p:spPr>
              <a:xfrm rot="16200000" flipV="1">
                <a:off x="10070997" y="2915788"/>
                <a:ext cx="358051" cy="1"/>
              </a:xfrm>
              <a:prstGeom prst="bentConnector3">
                <a:avLst>
                  <a:gd name="adj1" fmla="val 50000"/>
                </a:avLst>
              </a:prstGeom>
              <a:noFill/>
              <a:ln w="25400" cap="rnd" cmpd="sng" algn="ctr">
                <a:solidFill>
                  <a:sysClr val="windowText" lastClr="000000">
                    <a:lumMod val="85000"/>
                    <a:lumOff val="15000"/>
                  </a:sysClr>
                </a:solidFill>
                <a:prstDash val="sysDash"/>
                <a:headEnd type="triangle"/>
                <a:tailEnd type="triangle"/>
              </a:ln>
              <a:effectLst/>
            </p:spPr>
          </p:cxnSp>
          <p:cxnSp>
            <p:nvCxnSpPr>
              <p:cNvPr id="60" name="Straight Arrow Connector 39"/>
              <p:cNvCxnSpPr>
                <a:stCxn id="52" idx="0"/>
                <a:endCxn id="72" idx="2"/>
              </p:cNvCxnSpPr>
              <p:nvPr/>
            </p:nvCxnSpPr>
            <p:spPr>
              <a:xfrm rot="16200000" flipV="1">
                <a:off x="8798341" y="4624332"/>
                <a:ext cx="321882" cy="912"/>
              </a:xfrm>
              <a:prstGeom prst="bentConnector3">
                <a:avLst>
                  <a:gd name="adj1" fmla="val 50000"/>
                </a:avLst>
              </a:prstGeom>
              <a:noFill/>
              <a:ln w="25400" cap="rnd" cmpd="sng" algn="ctr">
                <a:solidFill>
                  <a:sysClr val="windowText" lastClr="000000">
                    <a:lumMod val="85000"/>
                    <a:lumOff val="15000"/>
                  </a:sysClr>
                </a:solidFill>
                <a:prstDash val="sysDash"/>
                <a:headEnd type="triangle"/>
                <a:tailEnd type="triangle"/>
              </a:ln>
              <a:effectLst/>
            </p:spPr>
          </p:cxnSp>
          <p:cxnSp>
            <p:nvCxnSpPr>
              <p:cNvPr id="61" name="Straight Arrow Connector 39"/>
              <p:cNvCxnSpPr>
                <a:stCxn id="65" idx="0"/>
                <a:endCxn id="52" idx="2"/>
              </p:cNvCxnSpPr>
              <p:nvPr/>
            </p:nvCxnSpPr>
            <p:spPr>
              <a:xfrm rot="16200000" flipV="1">
                <a:off x="8806771" y="5294501"/>
                <a:ext cx="309576" cy="3641"/>
              </a:xfrm>
              <a:prstGeom prst="bentConnector3">
                <a:avLst>
                  <a:gd name="adj1" fmla="val 50000"/>
                </a:avLst>
              </a:prstGeom>
              <a:noFill/>
              <a:ln w="25400" cap="rnd" cmpd="sng" algn="ctr">
                <a:solidFill>
                  <a:sysClr val="windowText" lastClr="000000">
                    <a:lumMod val="85000"/>
                    <a:lumOff val="15000"/>
                  </a:sysClr>
                </a:solidFill>
                <a:prstDash val="sysDash"/>
                <a:headEnd type="triangle"/>
                <a:tailEnd type="triangle"/>
              </a:ln>
              <a:effectLst/>
            </p:spPr>
          </p:cxnSp>
        </p:grpSp>
        <p:grpSp>
          <p:nvGrpSpPr>
            <p:cNvPr id="47" name="Group 46"/>
            <p:cNvGrpSpPr/>
            <p:nvPr/>
          </p:nvGrpSpPr>
          <p:grpSpPr>
            <a:xfrm>
              <a:off x="5661157" y="4899991"/>
              <a:ext cx="6392274" cy="750387"/>
              <a:chOff x="5405518" y="5199132"/>
              <a:chExt cx="6392274" cy="750387"/>
            </a:xfrm>
          </p:grpSpPr>
          <p:cxnSp>
            <p:nvCxnSpPr>
              <p:cNvPr id="48" name="Straight Connector 47"/>
              <p:cNvCxnSpPr/>
              <p:nvPr/>
            </p:nvCxnSpPr>
            <p:spPr>
              <a:xfrm>
                <a:off x="5533292" y="5568455"/>
                <a:ext cx="6264500" cy="11723"/>
              </a:xfrm>
              <a:prstGeom prst="line">
                <a:avLst/>
              </a:prstGeom>
              <a:noFill/>
              <a:ln w="31750" cap="rnd" cmpd="sng" algn="ctr">
                <a:solidFill>
                  <a:srgbClr val="C3D600"/>
                </a:solidFill>
                <a:prstDash val="lgDash"/>
              </a:ln>
              <a:effectLst/>
            </p:spPr>
          </p:cxnSp>
          <p:sp>
            <p:nvSpPr>
              <p:cNvPr id="49" name="TextBox 48"/>
              <p:cNvSpPr txBox="1"/>
              <p:nvPr/>
            </p:nvSpPr>
            <p:spPr>
              <a:xfrm>
                <a:off x="5477772" y="5199132"/>
                <a:ext cx="965684" cy="29238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IE" sz="1300" b="0" i="0" u="none" strike="noStrike" kern="0" cap="none" spc="0" normalizeH="0" baseline="0" noProof="0" dirty="0" smtClean="0">
                    <a:ln>
                      <a:noFill/>
                    </a:ln>
                    <a:solidFill>
                      <a:prstClr val="black"/>
                    </a:solidFill>
                    <a:effectLst/>
                    <a:uLnTx/>
                    <a:uFillTx/>
                    <a:latin typeface="Intel Clear"/>
                  </a:rPr>
                  <a:t>Host</a:t>
                </a:r>
                <a:endParaRPr kumimoji="0" lang="en-US" sz="1300" b="0" i="0" u="none" strike="noStrike" kern="0" cap="none" spc="0" normalizeH="0" baseline="0" noProof="0" dirty="0" err="1" smtClean="0">
                  <a:ln>
                    <a:noFill/>
                  </a:ln>
                  <a:solidFill>
                    <a:prstClr val="black"/>
                  </a:solidFill>
                  <a:effectLst/>
                  <a:uLnTx/>
                  <a:uFillTx/>
                  <a:latin typeface="Intel Clear"/>
                </a:endParaRPr>
              </a:p>
            </p:txBody>
          </p:sp>
          <p:sp>
            <p:nvSpPr>
              <p:cNvPr id="50" name="TextBox 49"/>
              <p:cNvSpPr txBox="1"/>
              <p:nvPr/>
            </p:nvSpPr>
            <p:spPr>
              <a:xfrm>
                <a:off x="5405518" y="5657131"/>
                <a:ext cx="655312" cy="29238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300" b="0" i="0" u="none" strike="noStrike" kern="0" cap="none" spc="0" normalizeH="0" baseline="0" noProof="0" dirty="0" smtClean="0">
                    <a:ln>
                      <a:noFill/>
                    </a:ln>
                    <a:solidFill>
                      <a:prstClr val="black"/>
                    </a:solidFill>
                    <a:effectLst/>
                    <a:uLnTx/>
                    <a:uFillTx/>
                    <a:latin typeface="Intel Clear"/>
                  </a:rPr>
                  <a:t>HW</a:t>
                </a:r>
                <a:endParaRPr kumimoji="0" lang="en-US" sz="1300" b="0" i="0" u="none" strike="noStrike" kern="0" cap="none" spc="0" normalizeH="0" baseline="0" noProof="0" dirty="0" err="1" smtClean="0">
                  <a:ln>
                    <a:noFill/>
                  </a:ln>
                  <a:solidFill>
                    <a:prstClr val="black"/>
                  </a:solidFill>
                  <a:effectLst/>
                  <a:uLnTx/>
                  <a:uFillTx/>
                  <a:latin typeface="Intel Clear"/>
                </a:endParaRPr>
              </a:p>
            </p:txBody>
          </p:sp>
        </p:grpSp>
      </p:grpSp>
      <p:sp>
        <p:nvSpPr>
          <p:cNvPr id="80" name="Oval 79"/>
          <p:cNvSpPr/>
          <p:nvPr/>
        </p:nvSpPr>
        <p:spPr>
          <a:xfrm>
            <a:off x="8466648" y="1872459"/>
            <a:ext cx="251870" cy="323808"/>
          </a:xfrm>
          <a:prstGeom prst="ellipse">
            <a:avLst/>
          </a:prstGeom>
          <a:solidFill>
            <a:srgbClr val="FC4C02">
              <a:lumMod val="60000"/>
              <a:lumOff val="40000"/>
            </a:srgbClr>
          </a:solidFill>
          <a:ln w="25400" cap="flat" cmpd="sng" algn="ctr">
            <a:solidFill>
              <a:srgbClr val="FC4C02"/>
            </a:solidFill>
            <a:prstDash val="solid"/>
          </a:ln>
          <a:effectLst>
            <a:outerShdw blurRad="50800" dist="38100" dir="2700000" algn="tl" rotWithShape="0">
              <a:prstClr val="black">
                <a:alpha val="40000"/>
              </a:prstClr>
            </a:outerShdw>
            <a:reflection blurRad="6350" stA="52000" endA="300" endPos="35000" dir="5400000" sy="-100000" algn="bl" rotWithShape="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800" b="1" i="0" u="none" strike="noStrike" kern="0" cap="none" spc="0" normalizeH="0" baseline="0" noProof="0" dirty="0" smtClean="0">
                <a:ln>
                  <a:noFill/>
                </a:ln>
                <a:solidFill>
                  <a:prstClr val="black"/>
                </a:solidFill>
                <a:effectLst/>
                <a:uLnTx/>
                <a:uFillTx/>
                <a:latin typeface="Intel Clear"/>
                <a:ea typeface="+mn-ea"/>
                <a:cs typeface="+mn-cs"/>
              </a:rPr>
              <a:t>1</a:t>
            </a:r>
            <a:endParaRPr kumimoji="0" lang="en-US" sz="1800" b="1" i="0" u="none" strike="noStrike" kern="0" cap="none" spc="0" normalizeH="0" baseline="0" noProof="0" dirty="0" smtClean="0">
              <a:ln>
                <a:noFill/>
              </a:ln>
              <a:solidFill>
                <a:prstClr val="black"/>
              </a:solidFill>
              <a:effectLst/>
              <a:uLnTx/>
              <a:uFillTx/>
              <a:latin typeface="Intel Clear"/>
              <a:ea typeface="+mn-ea"/>
              <a:cs typeface="+mn-cs"/>
            </a:endParaRPr>
          </a:p>
        </p:txBody>
      </p:sp>
      <p:grpSp>
        <p:nvGrpSpPr>
          <p:cNvPr id="81" name="Group 80"/>
          <p:cNvGrpSpPr/>
          <p:nvPr/>
        </p:nvGrpSpPr>
        <p:grpSpPr>
          <a:xfrm>
            <a:off x="9866056" y="1320165"/>
            <a:ext cx="1715349" cy="4263545"/>
            <a:chOff x="9866056" y="1320165"/>
            <a:chExt cx="1715349" cy="4263545"/>
          </a:xfrm>
        </p:grpSpPr>
        <p:pic>
          <p:nvPicPr>
            <p:cNvPr id="82" name="Picture 8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0522" y="1320165"/>
              <a:ext cx="520883" cy="520883"/>
            </a:xfrm>
            <a:prstGeom prst="rect">
              <a:avLst/>
            </a:prstGeom>
            <a:ln w="25400">
              <a:solidFill>
                <a:sysClr val="windowText" lastClr="000000"/>
              </a:solidFill>
            </a:ln>
          </p:spPr>
        </p:pic>
        <p:cxnSp>
          <p:nvCxnSpPr>
            <p:cNvPr id="83" name="Straight Connector 73"/>
            <p:cNvCxnSpPr>
              <a:stCxn id="82" idx="3"/>
            </p:cNvCxnSpPr>
            <p:nvPr/>
          </p:nvCxnSpPr>
          <p:spPr>
            <a:xfrm flipH="1">
              <a:off x="9866056" y="1580607"/>
              <a:ext cx="1715349" cy="4003103"/>
            </a:xfrm>
            <a:prstGeom prst="bentConnector3">
              <a:avLst>
                <a:gd name="adj1" fmla="val -22401"/>
              </a:avLst>
            </a:prstGeom>
            <a:noFill/>
            <a:ln w="31750" cap="rnd" cmpd="sng" algn="ctr">
              <a:solidFill>
                <a:sysClr val="windowText" lastClr="000000"/>
              </a:solidFill>
              <a:prstDash val="solid"/>
            </a:ln>
            <a:effectLst/>
          </p:spPr>
        </p:cxnSp>
      </p:grpSp>
    </p:spTree>
    <p:extLst>
      <p:ext uri="{BB962C8B-B14F-4D97-AF65-F5344CB8AC3E}">
        <p14:creationId xmlns:p14="http://schemas.microsoft.com/office/powerpoint/2010/main" val="5177395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23840" y="110803"/>
            <a:ext cx="930301" cy="614544"/>
          </a:xfrm>
          <a:prstGeom prst="rect">
            <a:avLst/>
          </a:prstGeom>
        </p:spPr>
      </p:pic>
      <p:sp>
        <p:nvSpPr>
          <p:cNvPr id="8" name="Title 2"/>
          <p:cNvSpPr txBox="1">
            <a:spLocks/>
          </p:cNvSpPr>
          <p:nvPr/>
        </p:nvSpPr>
        <p:spPr>
          <a:xfrm>
            <a:off x="605367" y="990917"/>
            <a:ext cx="10972800" cy="1158240"/>
          </a:xfrm>
          <a:prstGeom prst="rect">
            <a:avLst/>
          </a:prstGeom>
        </p:spPr>
        <p:txBody>
          <a:bodyPr vert="horz" lIns="0" tIns="0" rIns="0" bIns="0" rtlCol="0" anchor="t" anchorCtr="0">
            <a:noAutofit/>
          </a:bodyPr>
          <a:lstStyle>
            <a:lvl1pPr algn="l" defTabSz="457200" rtl="0" eaLnBrk="1" latinLnBrk="0" hangingPunct="1">
              <a:lnSpc>
                <a:spcPct val="100000"/>
              </a:lnSpc>
              <a:spcBef>
                <a:spcPct val="0"/>
              </a:spcBef>
              <a:buNone/>
              <a:defRPr sz="2800" b="0" i="0" kern="1200" spc="0" baseline="0">
                <a:solidFill>
                  <a:schemeClr val="tx2"/>
                </a:solidFill>
                <a:latin typeface="Intel Clear"/>
                <a:ea typeface="Intel Clear"/>
                <a:cs typeface="Intel Clear"/>
              </a:defRPr>
            </a:lvl1pPr>
          </a:lstStyle>
          <a:p>
            <a:pPr defTabSz="609585">
              <a:defRPr/>
            </a:pPr>
            <a:endParaRPr lang="en-US" sz="3733" dirty="0">
              <a:solidFill>
                <a:srgbClr val="003C71"/>
              </a:solidFill>
            </a:endParaRPr>
          </a:p>
        </p:txBody>
      </p:sp>
      <p:sp>
        <p:nvSpPr>
          <p:cNvPr id="10" name="Content Placeholder 3"/>
          <p:cNvSpPr txBox="1">
            <a:spLocks/>
          </p:cNvSpPr>
          <p:nvPr/>
        </p:nvSpPr>
        <p:spPr>
          <a:xfrm>
            <a:off x="607484" y="1051176"/>
            <a:ext cx="10970683" cy="4567767"/>
          </a:xfrm>
          <a:prstGeom prst="rect">
            <a:avLst/>
          </a:prstGeom>
        </p:spPr>
        <p:txBody>
          <a:bodyPr vert="horz" lIns="0" tIns="0" rIns="0" bIns="0" rtlCol="0">
            <a:noAutofit/>
          </a:bodyPr>
          <a:lstStyle>
            <a:lvl1pPr marL="0" indent="0" algn="l" defTabSz="457200" rtl="0" eaLnBrk="1" latinLnBrk="0" hangingPunct="1">
              <a:spcBef>
                <a:spcPts val="1200"/>
              </a:spcBef>
              <a:spcAft>
                <a:spcPts val="0"/>
              </a:spcAft>
              <a:buFont typeface="Wingdings" panose="05000000000000000000" pitchFamily="2" charset="2"/>
              <a:buNone/>
              <a:defRPr sz="1800" b="0" kern="1200">
                <a:solidFill>
                  <a:srgbClr val="0071C5"/>
                </a:solidFill>
                <a:latin typeface="+mn-lt"/>
                <a:ea typeface="+mn-ea"/>
                <a:cs typeface="Intel Clear" panose="020B0604020203020204" pitchFamily="34" charset="0"/>
              </a:defRPr>
            </a:lvl1pPr>
            <a:lvl2pPr marL="225425" indent="-225425" algn="l" defTabSz="457200" rtl="0" eaLnBrk="1" latinLnBrk="0" hangingPunct="1">
              <a:spcBef>
                <a:spcPts val="1200"/>
              </a:spcBef>
              <a:buFont typeface="Wingdings" charset="2"/>
              <a:buChar char="§"/>
              <a:defRPr sz="1800" kern="1200" baseline="0">
                <a:solidFill>
                  <a:schemeClr val="tx2"/>
                </a:solidFill>
                <a:latin typeface="+mn-lt"/>
                <a:ea typeface="+mn-ea"/>
                <a:cs typeface="Intel Clear" panose="020B0604020203020204" pitchFamily="34" charset="0"/>
              </a:defRPr>
            </a:lvl2pPr>
            <a:lvl3pPr marL="571500" indent="-228600" algn="l" defTabSz="457200" rtl="0" eaLnBrk="1" latinLnBrk="0" hangingPunct="1">
              <a:spcBef>
                <a:spcPts val="800"/>
              </a:spcBef>
              <a:buFont typeface="Intel Clear" panose="020B0604020203020204" pitchFamily="34" charset="0"/>
              <a:buChar char="–"/>
              <a:defRPr sz="1800" kern="1200">
                <a:solidFill>
                  <a:schemeClr val="tx2"/>
                </a:solidFill>
                <a:latin typeface="+mn-lt"/>
                <a:ea typeface="+mn-ea"/>
                <a:cs typeface="Intel Clear" panose="020B0604020203020204" pitchFamily="34" charset="0"/>
              </a:defRPr>
            </a:lvl3pPr>
            <a:lvl4pPr marL="969963" indent="-228600" algn="l" defTabSz="457200" rtl="0" eaLnBrk="1" latinLnBrk="0" hangingPunct="1">
              <a:spcBef>
                <a:spcPct val="20000"/>
              </a:spcBef>
              <a:buFont typeface="Arial"/>
              <a:buChar char="–"/>
              <a:defRPr sz="1600" kern="1200">
                <a:solidFill>
                  <a:schemeClr val="tx2"/>
                </a:solidFill>
                <a:latin typeface="+mn-lt"/>
                <a:ea typeface="+mn-ea"/>
                <a:cs typeface="Intel Clear" panose="020B0604020203020204" pitchFamily="34" charset="0"/>
              </a:defRPr>
            </a:lvl4pPr>
            <a:lvl5pPr marL="1319213" indent="-228600" algn="l" defTabSz="457200" rtl="0" eaLnBrk="1" latinLnBrk="0" hangingPunct="1">
              <a:spcBef>
                <a:spcPct val="20000"/>
              </a:spcBef>
              <a:buFont typeface="Intel Clear" panose="020B0604020203020204" pitchFamily="34" charset="0"/>
              <a:buChar char="–"/>
              <a:defRPr sz="1400" kern="1200">
                <a:solidFill>
                  <a:schemeClr val="tx2"/>
                </a:solidFill>
                <a:latin typeface="+mn-lt"/>
                <a:ea typeface="+mn-ea"/>
                <a:cs typeface="Intel Clear" panose="020B0604020203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sz="1200" dirty="0">
                <a:solidFill>
                  <a:schemeClr val="tx2"/>
                </a:solidFill>
                <a:latin typeface="Intel Clear"/>
              </a:rPr>
              <a:t>Intel technologies’ features and benefits depend on system configuration and may require enabled hardware, software or service activation. Performance varies depending on system configuration. Check with your system manufacturer or retailer or learn more at intel.com. </a:t>
            </a:r>
          </a:p>
          <a:p>
            <a:pPr defTabSz="609585">
              <a:spcBef>
                <a:spcPts val="1600"/>
              </a:spcBef>
              <a:defRPr/>
            </a:pPr>
            <a:r>
              <a:rPr lang="en-US" sz="1200" dirty="0">
                <a:solidFill>
                  <a:schemeClr val="tx2"/>
                </a:solidFill>
                <a:latin typeface="Intel Clear"/>
              </a:rPr>
              <a:t>No computer system can be absolutely secure. </a:t>
            </a:r>
          </a:p>
          <a:p>
            <a:pPr defTabSz="609585">
              <a:spcBef>
                <a:spcPts val="1600"/>
              </a:spcBef>
              <a:defRPr/>
            </a:pPr>
            <a:r>
              <a:rPr lang="en-US" sz="1200" dirty="0">
                <a:solidFill>
                  <a:schemeClr val="tx2"/>
                </a:solidFill>
                <a:latin typeface="Intel Clear"/>
              </a:rPr>
              <a:t>Tests document performance of components on a particular test, in specific systems. Differences in hardware, software, or configuration will affect actual performance. Consult other sources of information to evaluate performance as you consider your purchase. For more complete information about performance and benchmark results, visit </a:t>
            </a:r>
            <a:r>
              <a:rPr lang="en-US" sz="1200" dirty="0">
                <a:solidFill>
                  <a:schemeClr val="tx2"/>
                </a:solidFill>
                <a:latin typeface="Intel Clear"/>
                <a:hlinkClick r:id="rId3"/>
              </a:rPr>
              <a:t>http://www.intel.com/benchmarks . </a:t>
            </a:r>
            <a:endParaRPr lang="en-US" sz="1200" dirty="0">
              <a:solidFill>
                <a:schemeClr val="tx2"/>
              </a:solidFill>
              <a:latin typeface="Intel Clear"/>
            </a:endParaRPr>
          </a:p>
          <a:p>
            <a:pPr lvl="0">
              <a:defRPr/>
            </a:pPr>
            <a:r>
              <a:rPr lang="en-US" sz="1200" dirty="0">
                <a:solidFill>
                  <a:schemeClr val="tx2"/>
                </a:solidFill>
                <a:latin typeface="Intel Clear"/>
              </a:rPr>
              <a:t>Software and workloads used in performance tests may have been optimized for performance only on Intel microprocessors. Performance tests, such as </a:t>
            </a:r>
            <a:r>
              <a:rPr lang="en-US" sz="1200" dirty="0" err="1">
                <a:solidFill>
                  <a:schemeClr val="tx2"/>
                </a:solidFill>
                <a:latin typeface="Intel Clear"/>
              </a:rPr>
              <a:t>SYSmark</a:t>
            </a:r>
            <a:r>
              <a:rPr lang="en-US" sz="1200" dirty="0">
                <a:solidFill>
                  <a:schemeClr val="tx2"/>
                </a:solidFill>
                <a:latin typeface="Intel Clear"/>
              </a:rPr>
              <a:t> and </a:t>
            </a:r>
            <a:r>
              <a:rPr lang="en-US" sz="1200" dirty="0" err="1">
                <a:solidFill>
                  <a:schemeClr val="tx2"/>
                </a:solidFill>
                <a:latin typeface="Intel Clear"/>
              </a:rPr>
              <a:t>MobileMark</a:t>
            </a:r>
            <a:r>
              <a:rPr lang="en-US" sz="1200" dirty="0">
                <a:solidFill>
                  <a:schemeClr val="tx2"/>
                </a:solidFill>
                <a:latin typeface="Intel Clear"/>
              </a:rPr>
              <a:t>, are measured using specific computer systems, components, software, operations and functions. Any change to any of those factors may cause the results to vary. You should consult other information and performance tests to assist you in fully evaluating your contemplated purchases, including the performance of that product when combined with other products.   For more complete information visit </a:t>
            </a:r>
            <a:r>
              <a:rPr lang="en-US" sz="1200" dirty="0">
                <a:solidFill>
                  <a:schemeClr val="tx2"/>
                </a:solidFill>
                <a:latin typeface="Intel Clear"/>
                <a:hlinkClick r:id="rId3"/>
              </a:rPr>
              <a:t>http://www.intel.com/benchmarks . </a:t>
            </a:r>
            <a:endParaRPr lang="en-US" sz="1200" dirty="0">
              <a:solidFill>
                <a:schemeClr val="tx2"/>
              </a:solidFill>
              <a:latin typeface="Intel Clear"/>
            </a:endParaRPr>
          </a:p>
          <a:p>
            <a:pPr>
              <a:defRPr/>
            </a:pPr>
            <a:r>
              <a:rPr lang="en-US" sz="1200" dirty="0">
                <a:solidFill>
                  <a:schemeClr val="tx2"/>
                </a:solidFill>
              </a:rPr>
              <a:t>Intel's compilers may or may not optimize to the same degree for non-Intel microprocessors for optimizations that are not unique to Intel microprocessors. These optimizations include SSE2, SSE3, and SSSE3 instruction sets and other optimizations. Intel does not guarantee the availability, functionality, or effectiveness of any optimization on microprocessors not manufactured by Intel. Microprocessor-dependent optimizations in this product are intended for use with Intel microprocessors. Certain optimizations not specific to Intel microarchitecture are reserved for Intel microprocessors. Please refer to the applicable product User and Reference Guides for more information regarding the specific instruction sets covered by this notice. </a:t>
            </a:r>
            <a:endParaRPr lang="en-US" sz="1200" dirty="0">
              <a:solidFill>
                <a:schemeClr val="tx2"/>
              </a:solidFill>
              <a:latin typeface="Intel Clear"/>
            </a:endParaRPr>
          </a:p>
          <a:p>
            <a:pPr defTabSz="609585">
              <a:spcBef>
                <a:spcPts val="1600"/>
              </a:spcBef>
              <a:defRPr/>
            </a:pPr>
            <a:r>
              <a:rPr lang="en-US" sz="1200" dirty="0">
                <a:solidFill>
                  <a:schemeClr val="tx2"/>
                </a:solidFill>
                <a:latin typeface="Intel Clear"/>
              </a:rPr>
              <a:t>Cost reduction scenarios described are intended as examples of how a given Intel-based product, in the specified circumstances and configurations, may affect future costs and provide cost savings.  Circumstances will vary.  Intel does not guarantee any costs or cost reduction. </a:t>
            </a:r>
            <a:endParaRPr lang="en-US" sz="1067" b="1" dirty="0">
              <a:solidFill>
                <a:schemeClr val="tx2"/>
              </a:solidFill>
              <a:latin typeface="Intel Clear"/>
            </a:endParaRPr>
          </a:p>
          <a:p>
            <a:pPr defTabSz="609585">
              <a:spcBef>
                <a:spcPts val="0"/>
              </a:spcBef>
              <a:defRPr/>
            </a:pPr>
            <a:endParaRPr lang="en-US" sz="1200" dirty="0">
              <a:solidFill>
                <a:schemeClr val="tx2"/>
              </a:solidFill>
              <a:latin typeface="Intel Clear"/>
            </a:endParaRPr>
          </a:p>
          <a:p>
            <a:pPr defTabSz="609585">
              <a:spcBef>
                <a:spcPts val="0"/>
              </a:spcBef>
              <a:defRPr/>
            </a:pPr>
            <a:r>
              <a:rPr lang="en-US" sz="1200" dirty="0">
                <a:solidFill>
                  <a:schemeClr val="tx2"/>
                </a:solidFill>
                <a:latin typeface="Intel Clear"/>
              </a:rPr>
              <a:t>Intel does not control or audit third-party benchmark data or the web sites referenced in this document. You should visit the referenced web site and confirm whether referenced data are accurate. </a:t>
            </a:r>
            <a:endParaRPr lang="en-US" sz="1067" b="1" dirty="0">
              <a:solidFill>
                <a:schemeClr val="tx2"/>
              </a:solidFill>
              <a:latin typeface="Intel Clear"/>
            </a:endParaRPr>
          </a:p>
          <a:p>
            <a:pPr defTabSz="609585">
              <a:spcBef>
                <a:spcPts val="0"/>
              </a:spcBef>
              <a:defRPr/>
            </a:pPr>
            <a:endParaRPr lang="en-US" sz="1200" dirty="0">
              <a:solidFill>
                <a:schemeClr val="tx2"/>
              </a:solidFill>
              <a:latin typeface="Intel Clear"/>
            </a:endParaRPr>
          </a:p>
          <a:p>
            <a:pPr defTabSz="609585">
              <a:spcBef>
                <a:spcPts val="0"/>
              </a:spcBef>
              <a:defRPr/>
            </a:pPr>
            <a:r>
              <a:rPr lang="en-US" sz="1200" dirty="0">
                <a:solidFill>
                  <a:schemeClr val="tx2"/>
                </a:solidFill>
                <a:latin typeface="Intel Clear"/>
              </a:rPr>
              <a:t>© 2017 Intel Corporation. </a:t>
            </a:r>
          </a:p>
          <a:p>
            <a:pPr defTabSz="609585">
              <a:spcBef>
                <a:spcPts val="0"/>
              </a:spcBef>
              <a:defRPr/>
            </a:pPr>
            <a:r>
              <a:rPr lang="en-US" sz="1200" dirty="0">
                <a:solidFill>
                  <a:schemeClr val="tx2"/>
                </a:solidFill>
                <a:latin typeface="Intel Clear"/>
              </a:rPr>
              <a:t> Intel, the Intel logo, and Intel Xeon are trademarks of Intel Corporation in the U.S. and/or other countries. </a:t>
            </a:r>
          </a:p>
          <a:p>
            <a:pPr defTabSz="609585">
              <a:spcBef>
                <a:spcPts val="0"/>
              </a:spcBef>
              <a:defRPr/>
            </a:pPr>
            <a:r>
              <a:rPr lang="en-US" sz="1200" dirty="0">
                <a:solidFill>
                  <a:schemeClr val="tx2"/>
                </a:solidFill>
                <a:latin typeface="Intel Clear"/>
              </a:rPr>
              <a:t>*Other names and brands may be claimed as property of others.</a:t>
            </a:r>
          </a:p>
          <a:p>
            <a:pPr defTabSz="609585">
              <a:spcBef>
                <a:spcPts val="0"/>
              </a:spcBef>
              <a:defRPr/>
            </a:pPr>
            <a:endParaRPr lang="en-US" sz="1200" dirty="0">
              <a:latin typeface="Intel Clear"/>
            </a:endParaRPr>
          </a:p>
          <a:p>
            <a:pPr defTabSz="609585">
              <a:spcBef>
                <a:spcPts val="0"/>
              </a:spcBef>
              <a:defRPr/>
            </a:pPr>
            <a:endParaRPr lang="en-US" sz="1200" dirty="0">
              <a:latin typeface="Intel Clear"/>
            </a:endParaRPr>
          </a:p>
          <a:p>
            <a:pPr defTabSz="609585">
              <a:spcBef>
                <a:spcPts val="1600"/>
              </a:spcBef>
              <a:defRPr/>
            </a:pPr>
            <a:endParaRPr lang="en-US" sz="1200" dirty="0">
              <a:latin typeface="Intel Clear"/>
            </a:endParaRPr>
          </a:p>
        </p:txBody>
      </p:sp>
      <p:sp>
        <p:nvSpPr>
          <p:cNvPr id="2" name="Title 1"/>
          <p:cNvSpPr>
            <a:spLocks noGrp="1"/>
          </p:cNvSpPr>
          <p:nvPr>
            <p:ph type="title"/>
          </p:nvPr>
        </p:nvSpPr>
        <p:spPr/>
        <p:txBody>
          <a:bodyPr/>
          <a:lstStyle/>
          <a:p>
            <a:r>
              <a:rPr lang="en-IE" dirty="0" smtClean="0"/>
              <a:t>Notice &amp; Disclaimers</a:t>
            </a:r>
            <a:endParaRPr lang="en-US" dirty="0"/>
          </a:p>
        </p:txBody>
      </p:sp>
    </p:spTree>
    <p:extLst>
      <p:ext uri="{BB962C8B-B14F-4D97-AF65-F5344CB8AC3E}">
        <p14:creationId xmlns:p14="http://schemas.microsoft.com/office/powerpoint/2010/main" val="37742918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DPDK ‘Framework’ in OVS-DPDK</a:t>
            </a:r>
            <a:endParaRPr lang="en-US" dirty="0"/>
          </a:p>
        </p:txBody>
      </p:sp>
      <p:sp>
        <p:nvSpPr>
          <p:cNvPr id="87" name="Content Placeholder 2"/>
          <p:cNvSpPr txBox="1">
            <a:spLocks/>
          </p:cNvSpPr>
          <p:nvPr/>
        </p:nvSpPr>
        <p:spPr>
          <a:xfrm>
            <a:off x="471950" y="1558456"/>
            <a:ext cx="5005822" cy="4280248"/>
          </a:xfrm>
          <a:prstGeom prst="rect">
            <a:avLst/>
          </a:prstGeom>
        </p:spPr>
        <p:txBody>
          <a:bodyPr vert="horz" lIns="91440" tIns="45720" rIns="91440" bIns="45720" rtlCol="0">
            <a:noAutofit/>
          </a:bodyPr>
          <a:lstStyle>
            <a:lvl1pPr marL="0" indent="0" algn="l" defTabSz="1219170" rtl="0" eaLnBrk="1" latinLnBrk="0" hangingPunct="1">
              <a:spcBef>
                <a:spcPts val="800"/>
              </a:spcBef>
              <a:buClr>
                <a:schemeClr val="accent1"/>
              </a:buClr>
              <a:buFont typeface="Wingdings" panose="05000000000000000000" pitchFamily="2" charset="2"/>
              <a:buNone/>
              <a:defRPr sz="2400" kern="1200">
                <a:solidFill>
                  <a:schemeClr val="accent1"/>
                </a:solidFill>
                <a:latin typeface="+mn-lt"/>
                <a:ea typeface="+mn-ea"/>
                <a:cs typeface="+mn-cs"/>
              </a:defRPr>
            </a:lvl1pPr>
            <a:lvl2pPr marL="228594" indent="-228594" algn="l" defTabSz="1219170" rtl="0" eaLnBrk="1" latinLnBrk="0" hangingPunct="1">
              <a:spcBef>
                <a:spcPts val="800"/>
              </a:spcBef>
              <a:buClr>
                <a:schemeClr val="tx2"/>
              </a:buClr>
              <a:buFont typeface="Wingdings" panose="05000000000000000000" pitchFamily="2" charset="2"/>
              <a:buChar char="§"/>
              <a:defRPr sz="2400" kern="1200">
                <a:solidFill>
                  <a:schemeClr val="tx2"/>
                </a:solidFill>
                <a:latin typeface="+mn-lt"/>
                <a:ea typeface="+mn-ea"/>
                <a:cs typeface="+mn-cs"/>
              </a:defRPr>
            </a:lvl2pPr>
            <a:lvl3pPr marL="463539" indent="-228594" algn="l" defTabSz="1219170" rtl="0" eaLnBrk="1" latinLnBrk="0" hangingPunct="1">
              <a:spcBef>
                <a:spcPts val="800"/>
              </a:spcBef>
              <a:buClr>
                <a:schemeClr val="tx2"/>
              </a:buClr>
              <a:buFont typeface="Intel Clear" panose="020B0604020203020204" pitchFamily="34" charset="0"/>
              <a:buChar char="–"/>
              <a:defRPr sz="2400" kern="1200">
                <a:solidFill>
                  <a:schemeClr val="tx2"/>
                </a:solidFill>
                <a:latin typeface="+mn-lt"/>
                <a:ea typeface="+mn-ea"/>
                <a:cs typeface="+mn-cs"/>
              </a:defRPr>
            </a:lvl3pPr>
            <a:lvl4pPr marL="681550" indent="-228594" algn="l" defTabSz="1219170" rtl="0" eaLnBrk="1" latinLnBrk="0" hangingPunct="1">
              <a:spcBef>
                <a:spcPts val="800"/>
              </a:spcBef>
              <a:buClr>
                <a:schemeClr val="tx2"/>
              </a:buClr>
              <a:buFont typeface="Intel Clear" panose="020B0604020203020204" pitchFamily="34" charset="0"/>
              <a:buChar char="–"/>
              <a:defRPr sz="2133" kern="1200">
                <a:solidFill>
                  <a:schemeClr val="tx2"/>
                </a:solidFill>
                <a:latin typeface="+mn-lt"/>
                <a:ea typeface="+mn-ea"/>
                <a:cs typeface="+mn-cs"/>
              </a:defRPr>
            </a:lvl4pPr>
            <a:lvl5pPr marL="918610" indent="-224361" algn="l" defTabSz="1219170" rtl="0" eaLnBrk="1" latinLnBrk="0" hangingPunct="1">
              <a:spcBef>
                <a:spcPts val="800"/>
              </a:spcBef>
              <a:buClr>
                <a:schemeClr val="tx2"/>
              </a:buClr>
              <a:buFont typeface="Intel Clear" panose="020B0604020203020204" pitchFamily="34" charset="0"/>
              <a:buChar char="–"/>
              <a:defRPr sz="1867" kern="1200">
                <a:solidFill>
                  <a:schemeClr val="tx2"/>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514350" marR="0" lvl="0" indent="-514350" algn="l" defTabSz="1219170" rtl="0" eaLnBrk="1" fontAlgn="auto" latinLnBrk="0" hangingPunct="1">
              <a:lnSpc>
                <a:spcPct val="100000"/>
              </a:lnSpc>
              <a:spcBef>
                <a:spcPts val="800"/>
              </a:spcBef>
              <a:spcAft>
                <a:spcPts val="0"/>
              </a:spcAft>
              <a:buClr>
                <a:srgbClr val="0071C5"/>
              </a:buClr>
              <a:buSzTx/>
              <a:buFont typeface="+mj-lt"/>
              <a:buAutoNum type="arabicPeriod"/>
              <a:tabLst/>
              <a:defRPr/>
            </a:pPr>
            <a:r>
              <a:rPr kumimoji="0" lang="en-IE" sz="2600" b="1" i="0" u="none" strike="noStrike" kern="1200" cap="none" spc="0" normalizeH="0" baseline="0" noProof="0" smtClean="0">
                <a:ln>
                  <a:noFill/>
                </a:ln>
                <a:solidFill>
                  <a:srgbClr val="0071C5">
                    <a:lumMod val="75000"/>
                  </a:srgbClr>
                </a:solidFill>
                <a:effectLst/>
                <a:uLnTx/>
                <a:uFillTx/>
                <a:latin typeface="Intel Clear"/>
                <a:ea typeface="+mn-ea"/>
                <a:cs typeface="+mn-cs"/>
              </a:rPr>
              <a:t>OVS-DPDK init with hardware acceleration.</a:t>
            </a:r>
            <a:endParaRPr kumimoji="0" lang="en-US" sz="2600" b="1" i="0" u="none" strike="noStrike" kern="1200" cap="none" spc="0" normalizeH="0" baseline="0" noProof="0" smtClean="0">
              <a:ln>
                <a:noFill/>
              </a:ln>
              <a:solidFill>
                <a:srgbClr val="0071C5">
                  <a:lumMod val="75000"/>
                </a:srgbClr>
              </a:solidFill>
              <a:effectLst/>
              <a:uLnTx/>
              <a:uFillTx/>
              <a:latin typeface="Intel Clear"/>
              <a:ea typeface="+mn-ea"/>
              <a:cs typeface="+mn-cs"/>
            </a:endParaRPr>
          </a:p>
          <a:p>
            <a:pPr marL="571494" marR="0" lvl="1" indent="-342900" algn="l" defTabSz="1219170" rtl="0" eaLnBrk="1" fontAlgn="auto" latinLnBrk="0" hangingPunct="1">
              <a:lnSpc>
                <a:spcPct val="100000"/>
              </a:lnSpc>
              <a:spcBef>
                <a:spcPts val="800"/>
              </a:spcBef>
              <a:spcAft>
                <a:spcPts val="0"/>
              </a:spcAft>
              <a:buClr>
                <a:srgbClr val="003C71"/>
              </a:buClr>
              <a:buSzTx/>
              <a:buFont typeface="Arial" panose="020B0604020202020204" pitchFamily="34" charset="0"/>
              <a:buChar char="•"/>
              <a:tabLst/>
              <a:defRPr/>
            </a:pPr>
            <a:r>
              <a:rPr kumimoji="0" lang="en-US" sz="1600" b="1" i="0" u="none" strike="noStrike" kern="1200" cap="none" spc="0" normalizeH="0" baseline="0" noProof="0" smtClean="0">
                <a:ln>
                  <a:noFill/>
                </a:ln>
                <a:solidFill>
                  <a:sysClr val="windowText" lastClr="000000">
                    <a:lumMod val="95000"/>
                    <a:lumOff val="5000"/>
                  </a:sysClr>
                </a:solidFill>
                <a:effectLst/>
                <a:uLnTx/>
                <a:uFillTx/>
                <a:latin typeface="Intel Clear"/>
                <a:ea typeface="+mn-ea"/>
                <a:cs typeface="+mn-cs"/>
              </a:rPr>
              <a:t>$ </a:t>
            </a:r>
            <a:r>
              <a:rPr kumimoji="0" lang="en-US" sz="1600" b="1" i="1" u="none" strike="noStrike" kern="1200" cap="none" spc="0" normalizeH="0" baseline="0" noProof="0" smtClean="0">
                <a:ln>
                  <a:noFill/>
                </a:ln>
                <a:solidFill>
                  <a:sysClr val="windowText" lastClr="000000">
                    <a:lumMod val="95000"/>
                    <a:lumOff val="5000"/>
                  </a:sysClr>
                </a:solidFill>
                <a:effectLst/>
                <a:uLnTx/>
                <a:uFillTx/>
                <a:latin typeface="Intel Clear"/>
                <a:ea typeface="+mn-ea"/>
                <a:cs typeface="+mn-cs"/>
              </a:rPr>
              <a:t>ovs-vsctl set Open_vSwitch . other_config:dpdk-hw-offload-init=true</a:t>
            </a:r>
          </a:p>
          <a:p>
            <a:pPr marL="0" marR="0" lvl="1" indent="0" algn="l" defTabSz="1219170" rtl="0" eaLnBrk="1" fontAlgn="auto" latinLnBrk="0" hangingPunct="1">
              <a:lnSpc>
                <a:spcPct val="100000"/>
              </a:lnSpc>
              <a:spcBef>
                <a:spcPts val="800"/>
              </a:spcBef>
              <a:spcAft>
                <a:spcPts val="0"/>
              </a:spcAft>
              <a:buClr>
                <a:srgbClr val="003C71"/>
              </a:buClr>
              <a:buSzTx/>
              <a:buFont typeface="Wingdings" panose="05000000000000000000" pitchFamily="2" charset="2"/>
              <a:buNone/>
              <a:tabLst/>
              <a:defRPr/>
            </a:pPr>
            <a:endParaRPr kumimoji="0" lang="en-US" sz="2400" b="1" i="1" u="none" strike="noStrike" kern="1200" cap="none" spc="0" normalizeH="0" baseline="0" noProof="0" smtClean="0">
              <a:ln>
                <a:noFill/>
              </a:ln>
              <a:solidFill>
                <a:sysClr val="windowText" lastClr="000000">
                  <a:lumMod val="95000"/>
                  <a:lumOff val="5000"/>
                </a:sysClr>
              </a:solidFill>
              <a:effectLst/>
              <a:uLnTx/>
              <a:uFillTx/>
              <a:latin typeface="Intel Clear"/>
              <a:ea typeface="+mn-ea"/>
              <a:cs typeface="+mn-cs"/>
            </a:endParaRPr>
          </a:p>
          <a:p>
            <a:pPr marL="571494" marR="0" lvl="1" indent="-342900" algn="l" defTabSz="1219170" rtl="0" eaLnBrk="1" fontAlgn="auto" latinLnBrk="0" hangingPunct="1">
              <a:lnSpc>
                <a:spcPct val="100000"/>
              </a:lnSpc>
              <a:spcBef>
                <a:spcPts val="800"/>
              </a:spcBef>
              <a:spcAft>
                <a:spcPts val="0"/>
              </a:spcAft>
              <a:buClr>
                <a:srgbClr val="003C71"/>
              </a:buClr>
              <a:buSzTx/>
              <a:buFont typeface="Arial" panose="020B0604020202020204" pitchFamily="34" charset="0"/>
              <a:buChar char="•"/>
              <a:tabLst/>
              <a:defRPr/>
            </a:pPr>
            <a:r>
              <a:rPr kumimoji="0" lang="en-IE" sz="1600" b="1" i="1" u="none" strike="noStrike" kern="1200" cap="none" spc="0" normalizeH="0" baseline="0" noProof="0" smtClean="0">
                <a:ln>
                  <a:noFill/>
                </a:ln>
                <a:solidFill>
                  <a:sysClr val="windowText" lastClr="000000">
                    <a:lumMod val="95000"/>
                    <a:lumOff val="5000"/>
                  </a:sysClr>
                </a:solidFill>
                <a:effectLst/>
                <a:uLnTx/>
                <a:uFillTx/>
                <a:latin typeface="Intel Clear"/>
                <a:ea typeface="+mn-ea"/>
                <a:cs typeface="+mn-cs"/>
              </a:rPr>
              <a:t>$ ovs-vsctl set Open_vSwitch . other_config:dpdk-hw-offload-ids="0000:5e:00.0“</a:t>
            </a:r>
          </a:p>
          <a:p>
            <a:pPr marL="342900" marR="0" lvl="0" indent="-342900" algn="l" defTabSz="1219170" rtl="0" eaLnBrk="1" fontAlgn="auto" latinLnBrk="0" hangingPunct="1">
              <a:lnSpc>
                <a:spcPct val="100000"/>
              </a:lnSpc>
              <a:spcBef>
                <a:spcPts val="800"/>
              </a:spcBef>
              <a:spcAft>
                <a:spcPts val="0"/>
              </a:spcAft>
              <a:buClr>
                <a:srgbClr val="0071C5"/>
              </a:buClr>
              <a:buSzTx/>
              <a:buFont typeface="Arial" panose="020B0604020202020204" pitchFamily="34" charset="0"/>
              <a:buChar char="•"/>
              <a:tabLst/>
              <a:defRPr/>
            </a:pPr>
            <a:endParaRPr kumimoji="0" lang="en-IE" sz="2400" b="1" i="1" u="none" strike="noStrike" kern="1200" cap="none" spc="0" normalizeH="0" baseline="0" noProof="0" smtClean="0">
              <a:ln>
                <a:noFill/>
              </a:ln>
              <a:solidFill>
                <a:sysClr val="windowText" lastClr="000000">
                  <a:lumMod val="95000"/>
                  <a:lumOff val="5000"/>
                </a:sysClr>
              </a:solidFill>
              <a:effectLst/>
              <a:uLnTx/>
              <a:uFillTx/>
              <a:latin typeface="Intel Clear"/>
              <a:ea typeface="+mn-ea"/>
              <a:cs typeface="+mn-cs"/>
            </a:endParaRPr>
          </a:p>
          <a:p>
            <a:pPr marL="342900" marR="0" lvl="0" indent="-342900" algn="l" defTabSz="1219170" rtl="0" eaLnBrk="1" fontAlgn="auto" latinLnBrk="0" hangingPunct="1">
              <a:lnSpc>
                <a:spcPct val="100000"/>
              </a:lnSpc>
              <a:spcBef>
                <a:spcPts val="800"/>
              </a:spcBef>
              <a:spcAft>
                <a:spcPts val="0"/>
              </a:spcAft>
              <a:buClr>
                <a:srgbClr val="0071C5"/>
              </a:buClr>
              <a:buSzTx/>
              <a:buFont typeface="Arial" panose="020B0604020202020204" pitchFamily="34" charset="0"/>
              <a:buChar char="•"/>
              <a:tabLst/>
              <a:defRPr/>
            </a:pPr>
            <a:endParaRPr kumimoji="0" lang="en-US" sz="2400" b="1" i="1" u="none" strike="noStrike" kern="1200" cap="none" spc="0" normalizeH="0" baseline="0" noProof="0" dirty="0">
              <a:ln>
                <a:noFill/>
              </a:ln>
              <a:solidFill>
                <a:sysClr val="windowText" lastClr="000000">
                  <a:lumMod val="95000"/>
                  <a:lumOff val="5000"/>
                </a:sysClr>
              </a:solidFill>
              <a:effectLst/>
              <a:uLnTx/>
              <a:uFillTx/>
              <a:latin typeface="Intel Clear"/>
              <a:ea typeface="+mn-ea"/>
              <a:cs typeface="+mn-cs"/>
            </a:endParaRPr>
          </a:p>
        </p:txBody>
      </p:sp>
      <p:grpSp>
        <p:nvGrpSpPr>
          <p:cNvPr id="88" name="Group 87"/>
          <p:cNvGrpSpPr/>
          <p:nvPr/>
        </p:nvGrpSpPr>
        <p:grpSpPr>
          <a:xfrm>
            <a:off x="5661157" y="1150449"/>
            <a:ext cx="6402106" cy="4984880"/>
            <a:chOff x="5661157" y="1150449"/>
            <a:chExt cx="6402106" cy="4984880"/>
          </a:xfrm>
        </p:grpSpPr>
        <p:grpSp>
          <p:nvGrpSpPr>
            <p:cNvPr id="89" name="Group 88"/>
            <p:cNvGrpSpPr/>
            <p:nvPr/>
          </p:nvGrpSpPr>
          <p:grpSpPr>
            <a:xfrm>
              <a:off x="5798762" y="1150449"/>
              <a:ext cx="6264501" cy="4984880"/>
              <a:chOff x="5798762" y="1150449"/>
              <a:chExt cx="6264501" cy="4984880"/>
            </a:xfrm>
          </p:grpSpPr>
          <p:sp>
            <p:nvSpPr>
              <p:cNvPr id="94" name="Rectangle 93"/>
              <p:cNvSpPr/>
              <p:nvPr/>
            </p:nvSpPr>
            <p:spPr>
              <a:xfrm>
                <a:off x="5798762" y="1150449"/>
                <a:ext cx="6264501" cy="4984880"/>
              </a:xfrm>
              <a:prstGeom prst="rect">
                <a:avLst/>
              </a:prstGeom>
              <a:solidFill>
                <a:sysClr val="window" lastClr="FFFFFF"/>
              </a:solidFill>
              <a:ln w="26425" cap="flat" cmpd="sng" algn="ctr">
                <a:solidFill>
                  <a:srgbClr val="C3D6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Intel Clear"/>
                  <a:ea typeface="+mn-ea"/>
                  <a:cs typeface="+mn-cs"/>
                </a:endParaRPr>
              </a:p>
            </p:txBody>
          </p:sp>
          <p:sp>
            <p:nvSpPr>
              <p:cNvPr id="95" name="Rectangle 94"/>
              <p:cNvSpPr/>
              <p:nvPr/>
            </p:nvSpPr>
            <p:spPr>
              <a:xfrm>
                <a:off x="7143407" y="4785729"/>
                <a:ext cx="3632662" cy="355805"/>
              </a:xfrm>
              <a:prstGeom prst="rect">
                <a:avLst/>
              </a:prstGeom>
              <a:noFill/>
              <a:ln w="25400" cap="flat" cmpd="sng" algn="ctr">
                <a:solidFill>
                  <a:srgbClr val="3F7FAE"/>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500" b="1" i="0" u="none" strike="noStrike" kern="0" cap="none" spc="0" normalizeH="0" baseline="0" noProof="0" dirty="0" smtClean="0">
                    <a:ln>
                      <a:noFill/>
                    </a:ln>
                    <a:solidFill>
                      <a:prstClr val="black">
                        <a:lumMod val="95000"/>
                        <a:lumOff val="5000"/>
                      </a:prstClr>
                    </a:solidFill>
                    <a:effectLst/>
                    <a:uLnTx/>
                    <a:uFillTx/>
                    <a:latin typeface="Intel Clear"/>
                    <a:ea typeface="+mn-ea"/>
                    <a:cs typeface="+mn-cs"/>
                  </a:rPr>
                  <a:t>FPGA Driver</a:t>
                </a:r>
                <a:endParaRPr kumimoji="0" lang="en-US" sz="1500" b="1" i="0" u="none" strike="noStrike" kern="0" cap="none" spc="0" normalizeH="0" baseline="0" noProof="0" dirty="0" smtClean="0">
                  <a:ln>
                    <a:noFill/>
                  </a:ln>
                  <a:solidFill>
                    <a:prstClr val="black">
                      <a:lumMod val="95000"/>
                      <a:lumOff val="5000"/>
                    </a:prstClr>
                  </a:solidFill>
                  <a:effectLst/>
                  <a:uLnTx/>
                  <a:uFillTx/>
                  <a:latin typeface="Intel Clear"/>
                  <a:ea typeface="+mn-ea"/>
                  <a:cs typeface="+mn-cs"/>
                </a:endParaRPr>
              </a:p>
            </p:txBody>
          </p:sp>
          <p:grpSp>
            <p:nvGrpSpPr>
              <p:cNvPr id="96" name="Group 95"/>
              <p:cNvGrpSpPr/>
              <p:nvPr/>
            </p:nvGrpSpPr>
            <p:grpSpPr>
              <a:xfrm>
                <a:off x="6197600" y="3094815"/>
                <a:ext cx="5522451" cy="1369032"/>
                <a:chOff x="939994" y="2355469"/>
                <a:chExt cx="8666461" cy="1587211"/>
              </a:xfrm>
              <a:noFill/>
              <a:effectLst>
                <a:outerShdw blurRad="50800" dist="38100" dir="2700000" algn="tl" rotWithShape="0">
                  <a:prstClr val="black">
                    <a:alpha val="40000"/>
                  </a:prstClr>
                </a:outerShdw>
              </a:effectLst>
            </p:grpSpPr>
            <p:sp>
              <p:nvSpPr>
                <p:cNvPr id="115" name="Rectangle 114"/>
                <p:cNvSpPr/>
                <p:nvPr/>
              </p:nvSpPr>
              <p:spPr>
                <a:xfrm>
                  <a:off x="939994" y="2355469"/>
                  <a:ext cx="8666461" cy="1587211"/>
                </a:xfrm>
                <a:prstGeom prst="rect">
                  <a:avLst/>
                </a:prstGeom>
                <a:solidFill>
                  <a:srgbClr val="F3D54E">
                    <a:lumMod val="60000"/>
                    <a:lumOff val="40000"/>
                  </a:srgbClr>
                </a:solidFill>
                <a:ln w="25400" cap="flat" cmpd="sng" algn="ctr">
                  <a:solidFill>
                    <a:srgbClr val="003C71"/>
                  </a:solidFill>
                  <a:prstDash val="solid"/>
                </a:ln>
                <a:effectLst/>
              </p:spPr>
              <p:txBody>
                <a:bodyPr rtlCol="0" anchor="b"/>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IE" sz="1400" b="1" i="1" u="none" strike="noStrike" kern="0" cap="none" spc="0" normalizeH="0" baseline="0" noProof="0" dirty="0" smtClean="0">
                      <a:ln>
                        <a:noFill/>
                      </a:ln>
                      <a:solidFill>
                        <a:srgbClr val="0070C0"/>
                      </a:solidFill>
                      <a:effectLst/>
                      <a:uLnTx/>
                      <a:uFillTx/>
                      <a:latin typeface="Intel Clear"/>
                      <a:ea typeface="+mn-ea"/>
                      <a:cs typeface="+mn-cs"/>
                    </a:rPr>
                    <a:t>DPDK Framework</a:t>
                  </a:r>
                  <a:endParaRPr kumimoji="0" lang="en-US" sz="1400" b="1" i="1" u="none" strike="noStrike" kern="0" cap="none" spc="0" normalizeH="0" baseline="0" noProof="0" dirty="0" smtClean="0">
                    <a:ln>
                      <a:noFill/>
                    </a:ln>
                    <a:solidFill>
                      <a:srgbClr val="0070C0"/>
                    </a:solidFill>
                    <a:effectLst/>
                    <a:uLnTx/>
                    <a:uFillTx/>
                    <a:latin typeface="Intel Clear"/>
                    <a:ea typeface="+mn-ea"/>
                    <a:cs typeface="+mn-cs"/>
                  </a:endParaRPr>
                </a:p>
              </p:txBody>
            </p:sp>
            <p:sp>
              <p:nvSpPr>
                <p:cNvPr id="116" name="Rounded Rectangle 115"/>
                <p:cNvSpPr/>
                <p:nvPr/>
              </p:nvSpPr>
              <p:spPr>
                <a:xfrm>
                  <a:off x="1325819" y="2514209"/>
                  <a:ext cx="1483360" cy="548640"/>
                </a:xfrm>
                <a:prstGeom prst="roundRect">
                  <a:avLst/>
                </a:prstGeom>
                <a:grpFill/>
                <a:ln w="25400" cap="flat" cmpd="sng" algn="ctr">
                  <a:solidFill>
                    <a:srgbClr val="FC4C0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200" b="1" i="0" u="none" strike="noStrike" kern="0" cap="none" spc="0" normalizeH="0" baseline="0" noProof="0" dirty="0">
                      <a:ln>
                        <a:noFill/>
                      </a:ln>
                      <a:solidFill>
                        <a:prstClr val="black"/>
                      </a:solidFill>
                      <a:effectLst/>
                      <a:uLnTx/>
                      <a:uFillTx/>
                      <a:latin typeface="Intel Clear"/>
                      <a:ea typeface="+mn-ea"/>
                      <a:cs typeface="+mn-cs"/>
                    </a:rPr>
                    <a:t>SWITCH APIs</a:t>
                  </a:r>
                  <a:endParaRPr kumimoji="0" lang="en-US" sz="1200" b="1" i="0" u="none" strike="noStrike" kern="0" cap="none" spc="0" normalizeH="0" baseline="0" noProof="0" dirty="0">
                    <a:ln>
                      <a:noFill/>
                    </a:ln>
                    <a:solidFill>
                      <a:prstClr val="black"/>
                    </a:solidFill>
                    <a:effectLst/>
                    <a:uLnTx/>
                    <a:uFillTx/>
                    <a:latin typeface="Intel Clear"/>
                    <a:ea typeface="+mn-ea"/>
                    <a:cs typeface="+mn-cs"/>
                  </a:endParaRPr>
                </a:p>
              </p:txBody>
            </p:sp>
            <p:sp>
              <p:nvSpPr>
                <p:cNvPr id="117" name="Rounded Rectangle 116"/>
                <p:cNvSpPr/>
                <p:nvPr/>
              </p:nvSpPr>
              <p:spPr>
                <a:xfrm>
                  <a:off x="2942408" y="2514209"/>
                  <a:ext cx="1483360" cy="548640"/>
                </a:xfrm>
                <a:prstGeom prst="roundRect">
                  <a:avLst/>
                </a:prstGeom>
                <a:grpFill/>
                <a:ln w="25400" cap="flat" cmpd="sng" algn="ctr">
                  <a:solidFill>
                    <a:srgbClr val="FC4C0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200" b="1" i="0" u="none" strike="noStrike" kern="0" cap="none" spc="0" normalizeH="0" baseline="0" noProof="0" dirty="0">
                      <a:ln>
                        <a:noFill/>
                      </a:ln>
                      <a:solidFill>
                        <a:prstClr val="black"/>
                      </a:solidFill>
                      <a:effectLst/>
                      <a:uLnTx/>
                      <a:uFillTx/>
                      <a:latin typeface="Intel Clear"/>
                      <a:ea typeface="+mn-ea"/>
                      <a:cs typeface="+mn-cs"/>
                    </a:rPr>
                    <a:t>PORT REP.</a:t>
                  </a:r>
                  <a:endParaRPr kumimoji="0" lang="en-US" sz="1200" b="1" i="0" u="none" strike="noStrike" kern="0" cap="none" spc="0" normalizeH="0" baseline="0" noProof="0" dirty="0">
                    <a:ln>
                      <a:noFill/>
                    </a:ln>
                    <a:solidFill>
                      <a:prstClr val="black"/>
                    </a:solidFill>
                    <a:effectLst/>
                    <a:uLnTx/>
                    <a:uFillTx/>
                    <a:latin typeface="Intel Clear"/>
                    <a:ea typeface="+mn-ea"/>
                    <a:cs typeface="+mn-cs"/>
                  </a:endParaRPr>
                </a:p>
              </p:txBody>
            </p:sp>
            <p:sp>
              <p:nvSpPr>
                <p:cNvPr id="118" name="Rounded Rectangle 117"/>
                <p:cNvSpPr/>
                <p:nvPr/>
              </p:nvSpPr>
              <p:spPr>
                <a:xfrm>
                  <a:off x="4549272" y="2514209"/>
                  <a:ext cx="1483360" cy="548640"/>
                </a:xfrm>
                <a:prstGeom prst="roundRect">
                  <a:avLst/>
                </a:prstGeom>
                <a:grpFill/>
                <a:ln w="25400" cap="flat" cmpd="sng" algn="ctr">
                  <a:solidFill>
                    <a:srgbClr val="FC4C0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200" b="1" i="0" u="none" strike="noStrike" kern="0" cap="none" spc="0" normalizeH="0" baseline="0" noProof="0" dirty="0" smtClean="0">
                      <a:ln>
                        <a:noFill/>
                      </a:ln>
                      <a:solidFill>
                        <a:prstClr val="black"/>
                      </a:solidFill>
                      <a:effectLst/>
                      <a:uLnTx/>
                      <a:uFillTx/>
                      <a:latin typeface="Intel Clear"/>
                      <a:ea typeface="+mn-ea"/>
                      <a:cs typeface="+mn-cs"/>
                    </a:rPr>
                    <a:t>EXPT- </a:t>
                  </a:r>
                  <a:r>
                    <a:rPr kumimoji="0" lang="en-IE" sz="1200" b="1" i="0" u="none" strike="noStrike" kern="0" cap="none" spc="0" normalizeH="0" baseline="0" noProof="0" dirty="0">
                      <a:ln>
                        <a:noFill/>
                      </a:ln>
                      <a:solidFill>
                        <a:prstClr val="black"/>
                      </a:solidFill>
                      <a:effectLst/>
                      <a:uLnTx/>
                      <a:uFillTx/>
                      <a:latin typeface="Intel Clear"/>
                      <a:ea typeface="+mn-ea"/>
                      <a:cs typeface="+mn-cs"/>
                    </a:rPr>
                    <a:t>HANDLER</a:t>
                  </a:r>
                  <a:endParaRPr kumimoji="0" lang="en-US" sz="1200" b="1" i="0" u="none" strike="noStrike" kern="0" cap="none" spc="0" normalizeH="0" baseline="0" noProof="0" dirty="0">
                    <a:ln>
                      <a:noFill/>
                    </a:ln>
                    <a:solidFill>
                      <a:prstClr val="black"/>
                    </a:solidFill>
                    <a:effectLst/>
                    <a:uLnTx/>
                    <a:uFillTx/>
                    <a:latin typeface="Intel Clear"/>
                    <a:ea typeface="+mn-ea"/>
                    <a:cs typeface="+mn-cs"/>
                  </a:endParaRPr>
                </a:p>
              </p:txBody>
            </p:sp>
            <p:sp>
              <p:nvSpPr>
                <p:cNvPr id="119" name="Rounded Rectangle 118"/>
                <p:cNvSpPr/>
                <p:nvPr/>
              </p:nvSpPr>
              <p:spPr>
                <a:xfrm>
                  <a:off x="6143270" y="2514209"/>
                  <a:ext cx="1483360" cy="548640"/>
                </a:xfrm>
                <a:prstGeom prst="roundRect">
                  <a:avLst/>
                </a:prstGeom>
                <a:grpFill/>
                <a:ln w="25400" cap="flat" cmpd="sng" algn="ctr">
                  <a:solidFill>
                    <a:srgbClr val="FC4C0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200" b="1" i="0" u="none" strike="noStrike" kern="0" cap="none" spc="0" normalizeH="0" baseline="0" noProof="0" dirty="0">
                      <a:ln>
                        <a:noFill/>
                      </a:ln>
                      <a:solidFill>
                        <a:prstClr val="black"/>
                      </a:solidFill>
                      <a:effectLst/>
                      <a:uLnTx/>
                      <a:uFillTx/>
                      <a:latin typeface="Intel Clear"/>
                      <a:ea typeface="+mn-ea"/>
                      <a:cs typeface="+mn-cs"/>
                    </a:rPr>
                    <a:t>VDPA</a:t>
                  </a:r>
                  <a:endParaRPr kumimoji="0" lang="en-US" sz="1200" b="1" i="0" u="none" strike="noStrike" kern="0" cap="none" spc="0" normalizeH="0" baseline="0" noProof="0" dirty="0">
                    <a:ln>
                      <a:noFill/>
                    </a:ln>
                    <a:solidFill>
                      <a:prstClr val="black"/>
                    </a:solidFill>
                    <a:effectLst/>
                    <a:uLnTx/>
                    <a:uFillTx/>
                    <a:latin typeface="Intel Clear"/>
                    <a:ea typeface="+mn-ea"/>
                    <a:cs typeface="+mn-cs"/>
                  </a:endParaRPr>
                </a:p>
              </p:txBody>
            </p:sp>
            <p:sp>
              <p:nvSpPr>
                <p:cNvPr id="120" name="Rounded Rectangle 119"/>
                <p:cNvSpPr/>
                <p:nvPr/>
              </p:nvSpPr>
              <p:spPr>
                <a:xfrm>
                  <a:off x="7737268" y="2514209"/>
                  <a:ext cx="1483360" cy="548640"/>
                </a:xfrm>
                <a:prstGeom prst="roundRect">
                  <a:avLst/>
                </a:prstGeom>
                <a:grpFill/>
                <a:ln w="25400" cap="flat" cmpd="sng" algn="ctr">
                  <a:solidFill>
                    <a:srgbClr val="FC4C0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200" b="1" i="0" u="none" strike="noStrike" kern="0" cap="none" spc="0" normalizeH="0" baseline="0" noProof="0" dirty="0">
                      <a:ln>
                        <a:noFill/>
                      </a:ln>
                      <a:solidFill>
                        <a:prstClr val="black"/>
                      </a:solidFill>
                      <a:effectLst/>
                      <a:uLnTx/>
                      <a:uFillTx/>
                      <a:latin typeface="Intel Clear"/>
                      <a:ea typeface="+mn-ea"/>
                      <a:cs typeface="+mn-cs"/>
                    </a:rPr>
                    <a:t>RTE-FLOW</a:t>
                  </a:r>
                  <a:endParaRPr kumimoji="0" lang="en-US" sz="1200" b="1" i="0" u="none" strike="noStrike" kern="0" cap="none" spc="0" normalizeH="0" baseline="0" noProof="0" dirty="0">
                    <a:ln>
                      <a:noFill/>
                    </a:ln>
                    <a:solidFill>
                      <a:prstClr val="black"/>
                    </a:solidFill>
                    <a:effectLst/>
                    <a:uLnTx/>
                    <a:uFillTx/>
                    <a:latin typeface="Intel Clear"/>
                    <a:ea typeface="+mn-ea"/>
                    <a:cs typeface="+mn-cs"/>
                  </a:endParaRPr>
                </a:p>
              </p:txBody>
            </p:sp>
            <p:sp>
              <p:nvSpPr>
                <p:cNvPr id="121" name="Rounded Rectangle 120"/>
                <p:cNvSpPr/>
                <p:nvPr/>
              </p:nvSpPr>
              <p:spPr>
                <a:xfrm>
                  <a:off x="3509219" y="3250274"/>
                  <a:ext cx="1483360" cy="548640"/>
                </a:xfrm>
                <a:prstGeom prst="roundRect">
                  <a:avLst/>
                </a:prstGeom>
                <a:grpFill/>
                <a:ln w="25400" cap="flat" cmpd="sng" algn="ctr">
                  <a:solidFill>
                    <a:srgbClr val="FC4C0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200" b="1" i="0" u="none" strike="noStrike" kern="0" cap="none" spc="0" normalizeH="0" baseline="0" noProof="0" dirty="0">
                      <a:ln>
                        <a:noFill/>
                      </a:ln>
                      <a:solidFill>
                        <a:prstClr val="black"/>
                      </a:solidFill>
                      <a:effectLst/>
                      <a:uLnTx/>
                      <a:uFillTx/>
                      <a:latin typeface="Intel Clear"/>
                      <a:ea typeface="+mn-ea"/>
                      <a:cs typeface="+mn-cs"/>
                    </a:rPr>
                    <a:t>QOS</a:t>
                  </a:r>
                </a:p>
              </p:txBody>
            </p:sp>
            <p:sp>
              <p:nvSpPr>
                <p:cNvPr id="122" name="Rounded Rectangle 121"/>
                <p:cNvSpPr/>
                <p:nvPr/>
              </p:nvSpPr>
              <p:spPr>
                <a:xfrm>
                  <a:off x="5401590" y="3250274"/>
                  <a:ext cx="1483360" cy="548640"/>
                </a:xfrm>
                <a:prstGeom prst="roundRect">
                  <a:avLst/>
                </a:prstGeom>
                <a:grpFill/>
                <a:ln w="25400" cap="flat" cmpd="sng" algn="ctr">
                  <a:solidFill>
                    <a:srgbClr val="FC4C0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200" b="1" i="0" u="none" strike="noStrike" kern="0" cap="none" spc="0" normalizeH="0" baseline="0" noProof="0" dirty="0">
                      <a:ln>
                        <a:noFill/>
                      </a:ln>
                      <a:solidFill>
                        <a:prstClr val="black"/>
                      </a:solidFill>
                      <a:effectLst/>
                      <a:uLnTx/>
                      <a:uFillTx/>
                      <a:latin typeface="Intel Clear"/>
                      <a:ea typeface="+mn-ea"/>
                      <a:cs typeface="+mn-cs"/>
                    </a:rPr>
                    <a:t>TUNNEL APIs</a:t>
                  </a:r>
                  <a:endParaRPr kumimoji="0" lang="en-US" sz="1200" b="1" i="0" u="none" strike="noStrike" kern="0" cap="none" spc="0" normalizeH="0" baseline="0" noProof="0" dirty="0">
                    <a:ln>
                      <a:noFill/>
                    </a:ln>
                    <a:solidFill>
                      <a:prstClr val="black"/>
                    </a:solidFill>
                    <a:effectLst/>
                    <a:uLnTx/>
                    <a:uFillTx/>
                    <a:latin typeface="Intel Clear"/>
                    <a:ea typeface="+mn-ea"/>
                    <a:cs typeface="+mn-cs"/>
                  </a:endParaRPr>
                </a:p>
              </p:txBody>
            </p:sp>
          </p:grpSp>
          <p:sp>
            <p:nvSpPr>
              <p:cNvPr id="97" name="Rounded Rectangle 96"/>
              <p:cNvSpPr/>
              <p:nvPr/>
            </p:nvSpPr>
            <p:spPr>
              <a:xfrm>
                <a:off x="8779991" y="2199100"/>
                <a:ext cx="2940059" cy="537663"/>
              </a:xfrm>
              <a:prstGeom prst="roundRect">
                <a:avLst/>
              </a:prstGeom>
              <a:solidFill>
                <a:sysClr val="window" lastClr="FFFFFF"/>
              </a:solidFill>
              <a:ln w="28575" cap="flat" cmpd="sng" algn="ctr">
                <a:solidFill>
                  <a:sysClr val="windowText" lastClr="000000"/>
                </a:solidFill>
                <a:prstDash val="solid"/>
              </a:ln>
              <a:effectLst/>
            </p:spPr>
            <p:txBody>
              <a:bodyPr rtlCol="0" anchor="b"/>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IE" sz="1200" b="1" i="1" u="none" strike="noStrike" kern="0" cap="none" spc="0" normalizeH="0" baseline="0" noProof="0" dirty="0" smtClean="0">
                    <a:ln>
                      <a:noFill/>
                    </a:ln>
                    <a:solidFill>
                      <a:prstClr val="black"/>
                    </a:solidFill>
                    <a:effectLst/>
                    <a:uLnTx/>
                    <a:uFillTx/>
                    <a:latin typeface="Intel Clear"/>
                    <a:ea typeface="+mn-ea"/>
                    <a:cs typeface="+mn-cs"/>
                  </a:rPr>
                  <a:t>SW </a:t>
                </a:r>
                <a:r>
                  <a:rPr kumimoji="0" lang="en-IE" sz="1200" b="1" i="1" u="none" strike="noStrike" kern="0" cap="none" spc="0" normalizeH="0" baseline="0" noProof="0" dirty="0" err="1" smtClean="0">
                    <a:ln>
                      <a:noFill/>
                    </a:ln>
                    <a:solidFill>
                      <a:prstClr val="black"/>
                    </a:solidFill>
                    <a:effectLst/>
                    <a:uLnTx/>
                    <a:uFillTx/>
                    <a:latin typeface="Intel Clear"/>
                    <a:ea typeface="+mn-ea"/>
                    <a:cs typeface="+mn-cs"/>
                  </a:rPr>
                  <a:t>Datapath</a:t>
                </a:r>
                <a:endParaRPr kumimoji="0" lang="en-US" sz="1200" b="1" i="1" u="none" strike="noStrike" kern="0" cap="none" spc="0" normalizeH="0" baseline="0" noProof="0" dirty="0" smtClean="0">
                  <a:ln>
                    <a:noFill/>
                  </a:ln>
                  <a:solidFill>
                    <a:prstClr val="black"/>
                  </a:solidFill>
                  <a:effectLst/>
                  <a:uLnTx/>
                  <a:uFillTx/>
                  <a:latin typeface="Intel Clear"/>
                  <a:ea typeface="+mn-ea"/>
                  <a:cs typeface="+mn-cs"/>
                </a:endParaRPr>
              </a:p>
            </p:txBody>
          </p:sp>
          <p:grpSp>
            <p:nvGrpSpPr>
              <p:cNvPr id="98" name="Group 97"/>
              <p:cNvGrpSpPr/>
              <p:nvPr/>
            </p:nvGrpSpPr>
            <p:grpSpPr>
              <a:xfrm>
                <a:off x="8060702" y="5451110"/>
                <a:ext cx="1805354" cy="558202"/>
                <a:chOff x="7936523" y="5767085"/>
                <a:chExt cx="1805354" cy="558202"/>
              </a:xfrm>
            </p:grpSpPr>
            <p:sp>
              <p:nvSpPr>
                <p:cNvPr id="108" name="Rectangle 107"/>
                <p:cNvSpPr/>
                <p:nvPr/>
              </p:nvSpPr>
              <p:spPr>
                <a:xfrm>
                  <a:off x="7936523" y="5767085"/>
                  <a:ext cx="1805354" cy="265199"/>
                </a:xfrm>
                <a:prstGeom prst="rect">
                  <a:avLst/>
                </a:prstGeom>
                <a:solidFill>
                  <a:srgbClr val="0071C5">
                    <a:lumMod val="75000"/>
                    <a:alpha val="50000"/>
                  </a:srgbClr>
                </a:solidFill>
                <a:ln w="25400" cap="flat" cmpd="sng" algn="ctr">
                  <a:solidFill>
                    <a:sysClr val="windowText" lastClr="000000"/>
                  </a:solidFill>
                  <a:prstDash val="solid"/>
                </a:ln>
                <a:effectLst/>
              </p:spPr>
              <p:txBody>
                <a:bodyPr rtlCol="0" anchor="b"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400" b="1" i="0" u="none" strike="noStrike" kern="0" cap="none" spc="0" normalizeH="0" baseline="0" noProof="0" dirty="0">
                      <a:ln>
                        <a:noFill/>
                      </a:ln>
                      <a:solidFill>
                        <a:prstClr val="black">
                          <a:lumMod val="95000"/>
                          <a:lumOff val="5000"/>
                        </a:prstClr>
                      </a:solidFill>
                      <a:effectLst/>
                      <a:uLnTx/>
                      <a:uFillTx/>
                      <a:latin typeface="Intel Clear"/>
                      <a:ea typeface="+mn-ea"/>
                      <a:cs typeface="+mn-cs"/>
                    </a:rPr>
                    <a:t>FPGA</a:t>
                  </a:r>
                  <a:endParaRPr kumimoji="0" lang="en-US" sz="1400" b="1" i="0" u="none" strike="noStrike" kern="0" cap="none" spc="0" normalizeH="0" baseline="0" noProof="0" dirty="0">
                    <a:ln>
                      <a:noFill/>
                    </a:ln>
                    <a:solidFill>
                      <a:prstClr val="black">
                        <a:lumMod val="95000"/>
                        <a:lumOff val="5000"/>
                      </a:prstClr>
                    </a:solidFill>
                    <a:effectLst/>
                    <a:uLnTx/>
                    <a:uFillTx/>
                    <a:latin typeface="Intel Clear"/>
                    <a:ea typeface="+mn-ea"/>
                    <a:cs typeface="+mn-cs"/>
                  </a:endParaRPr>
                </a:p>
              </p:txBody>
            </p:sp>
            <p:sp>
              <p:nvSpPr>
                <p:cNvPr id="109" name="Rectangle 108"/>
                <p:cNvSpPr/>
                <p:nvPr/>
              </p:nvSpPr>
              <p:spPr>
                <a:xfrm>
                  <a:off x="8373105" y="6035796"/>
                  <a:ext cx="95299" cy="281641"/>
                </a:xfrm>
                <a:prstGeom prst="rect">
                  <a:avLst/>
                </a:prstGeom>
                <a:solidFill>
                  <a:sysClr val="windowText" lastClr="000000"/>
                </a:solidFill>
                <a:ln w="264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Intel Clear"/>
                    <a:ea typeface="+mn-ea"/>
                    <a:cs typeface="+mn-cs"/>
                  </a:endParaRPr>
                </a:p>
              </p:txBody>
            </p:sp>
            <p:sp>
              <p:nvSpPr>
                <p:cNvPr id="110" name="Rectangle 109"/>
                <p:cNvSpPr/>
                <p:nvPr/>
              </p:nvSpPr>
              <p:spPr>
                <a:xfrm>
                  <a:off x="9236863" y="6035796"/>
                  <a:ext cx="95299" cy="281641"/>
                </a:xfrm>
                <a:prstGeom prst="rect">
                  <a:avLst/>
                </a:prstGeom>
                <a:solidFill>
                  <a:sysClr val="windowText" lastClr="000000"/>
                </a:solidFill>
                <a:ln w="264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Intel Clear"/>
                    <a:ea typeface="+mn-ea"/>
                    <a:cs typeface="+mn-cs"/>
                  </a:endParaRPr>
                </a:p>
              </p:txBody>
            </p:sp>
            <p:grpSp>
              <p:nvGrpSpPr>
                <p:cNvPr id="111" name="Group 110"/>
                <p:cNvGrpSpPr/>
                <p:nvPr/>
              </p:nvGrpSpPr>
              <p:grpSpPr>
                <a:xfrm>
                  <a:off x="8419869" y="6099030"/>
                  <a:ext cx="867263" cy="226257"/>
                  <a:chOff x="6718935" y="2340541"/>
                  <a:chExt cx="1252557" cy="276999"/>
                </a:xfrm>
              </p:grpSpPr>
              <p:sp>
                <p:nvSpPr>
                  <p:cNvPr id="112" name="TextBox 111"/>
                  <p:cNvSpPr txBox="1"/>
                  <p:nvPr/>
                </p:nvSpPr>
                <p:spPr>
                  <a:xfrm>
                    <a:off x="6947799" y="2340541"/>
                    <a:ext cx="738972"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200" b="0" i="0" u="none" strike="noStrike" kern="0" cap="none" spc="0" normalizeH="0" baseline="0" noProof="0" dirty="0" smtClean="0">
                        <a:ln>
                          <a:noFill/>
                        </a:ln>
                        <a:solidFill>
                          <a:prstClr val="black"/>
                        </a:solidFill>
                        <a:effectLst/>
                        <a:uLnTx/>
                        <a:uFillTx/>
                        <a:latin typeface="Intel Clear"/>
                      </a:rPr>
                      <a:t>PHY</a:t>
                    </a:r>
                    <a:endParaRPr kumimoji="0" lang="en-US" sz="1200" b="0" i="0" u="none" strike="noStrike" kern="0" cap="none" spc="0" normalizeH="0" baseline="0" noProof="0" dirty="0" err="1" smtClean="0">
                      <a:ln>
                        <a:noFill/>
                      </a:ln>
                      <a:solidFill>
                        <a:prstClr val="black"/>
                      </a:solidFill>
                      <a:effectLst/>
                      <a:uLnTx/>
                      <a:uFillTx/>
                      <a:latin typeface="Intel Clear"/>
                    </a:endParaRPr>
                  </a:p>
                </p:txBody>
              </p:sp>
              <p:cxnSp>
                <p:nvCxnSpPr>
                  <p:cNvPr id="113" name="Straight Arrow Connector 112"/>
                  <p:cNvCxnSpPr/>
                  <p:nvPr/>
                </p:nvCxnSpPr>
                <p:spPr>
                  <a:xfrm flipH="1">
                    <a:off x="6718935" y="2496828"/>
                    <a:ext cx="248206" cy="0"/>
                  </a:xfrm>
                  <a:prstGeom prst="straightConnector1">
                    <a:avLst/>
                  </a:prstGeom>
                  <a:noFill/>
                  <a:ln w="9525" cap="rnd" cmpd="sng" algn="ctr">
                    <a:solidFill>
                      <a:sysClr val="windowText" lastClr="000000"/>
                    </a:solidFill>
                    <a:prstDash val="solid"/>
                    <a:tailEnd type="triangle"/>
                  </a:ln>
                  <a:effectLst/>
                </p:spPr>
              </p:cxnSp>
              <p:cxnSp>
                <p:nvCxnSpPr>
                  <p:cNvPr id="114" name="Straight Arrow Connector 113"/>
                  <p:cNvCxnSpPr/>
                  <p:nvPr/>
                </p:nvCxnSpPr>
                <p:spPr>
                  <a:xfrm>
                    <a:off x="7706113" y="2496828"/>
                    <a:ext cx="265379" cy="0"/>
                  </a:xfrm>
                  <a:prstGeom prst="straightConnector1">
                    <a:avLst/>
                  </a:prstGeom>
                  <a:noFill/>
                  <a:ln w="9525" cap="rnd" cmpd="sng" algn="ctr">
                    <a:solidFill>
                      <a:sysClr val="windowText" lastClr="000000"/>
                    </a:solidFill>
                    <a:prstDash val="solid"/>
                    <a:tailEnd type="triangle"/>
                  </a:ln>
                  <a:effectLst/>
                </p:spPr>
              </p:cxnSp>
            </p:grpSp>
          </p:grpSp>
          <p:grpSp>
            <p:nvGrpSpPr>
              <p:cNvPr id="99" name="Group 98"/>
              <p:cNvGrpSpPr/>
              <p:nvPr/>
            </p:nvGrpSpPr>
            <p:grpSpPr>
              <a:xfrm>
                <a:off x="6197600" y="1504240"/>
                <a:ext cx="2694364" cy="579719"/>
                <a:chOff x="2188326" y="2078181"/>
                <a:chExt cx="2694364" cy="268830"/>
              </a:xfrm>
            </p:grpSpPr>
            <p:sp>
              <p:nvSpPr>
                <p:cNvPr id="105" name="Rectangle 104"/>
                <p:cNvSpPr/>
                <p:nvPr/>
              </p:nvSpPr>
              <p:spPr>
                <a:xfrm>
                  <a:off x="2188326" y="2088572"/>
                  <a:ext cx="1086889" cy="255777"/>
                </a:xfrm>
                <a:prstGeom prst="rect">
                  <a:avLst/>
                </a:prstGeom>
                <a:solidFill>
                  <a:sysClr val="window" lastClr="FFFFFF"/>
                </a:solidFill>
                <a:ln w="264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200" b="1" i="0" u="none" strike="noStrike" kern="0" cap="none" spc="0" normalizeH="0" baseline="0" noProof="0" dirty="0" smtClean="0">
                      <a:ln>
                        <a:noFill/>
                      </a:ln>
                      <a:solidFill>
                        <a:prstClr val="black"/>
                      </a:solidFill>
                      <a:effectLst/>
                      <a:uLnTx/>
                      <a:uFillTx/>
                      <a:latin typeface="Intel Clear"/>
                      <a:ea typeface="+mn-ea"/>
                      <a:cs typeface="+mn-cs"/>
                    </a:rPr>
                    <a:t>OVSDB</a:t>
                  </a:r>
                  <a:endParaRPr kumimoji="0" lang="en-US" sz="1200" b="1" i="0" u="none" strike="noStrike" kern="0" cap="none" spc="0" normalizeH="0" baseline="0" noProof="0" dirty="0" smtClean="0">
                    <a:ln>
                      <a:noFill/>
                    </a:ln>
                    <a:solidFill>
                      <a:prstClr val="black"/>
                    </a:solidFill>
                    <a:effectLst/>
                    <a:uLnTx/>
                    <a:uFillTx/>
                    <a:latin typeface="Intel Clear"/>
                    <a:ea typeface="+mn-ea"/>
                    <a:cs typeface="+mn-cs"/>
                  </a:endParaRPr>
                </a:p>
              </p:txBody>
            </p:sp>
            <p:sp>
              <p:nvSpPr>
                <p:cNvPr id="106" name="Rectangle 105"/>
                <p:cNvSpPr/>
                <p:nvPr/>
              </p:nvSpPr>
              <p:spPr>
                <a:xfrm>
                  <a:off x="3709557" y="2078181"/>
                  <a:ext cx="1173133" cy="268830"/>
                </a:xfrm>
                <a:prstGeom prst="rect">
                  <a:avLst/>
                </a:prstGeom>
                <a:solidFill>
                  <a:sysClr val="window" lastClr="FFFFFF"/>
                </a:solidFill>
                <a:ln w="264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200" b="1" i="0" u="none" strike="noStrike" kern="0" cap="none" spc="0" normalizeH="0" baseline="0" noProof="0" dirty="0" err="1" smtClean="0">
                      <a:ln>
                        <a:noFill/>
                      </a:ln>
                      <a:solidFill>
                        <a:prstClr val="black"/>
                      </a:solidFill>
                      <a:effectLst/>
                      <a:uLnTx/>
                      <a:uFillTx/>
                      <a:latin typeface="Intel Clear"/>
                      <a:ea typeface="+mn-ea"/>
                      <a:cs typeface="+mn-cs"/>
                    </a:rPr>
                    <a:t>vswitchd</a:t>
                  </a:r>
                  <a:endParaRPr kumimoji="0" lang="en-US" sz="1200" b="1" i="0" u="none" strike="noStrike" kern="0" cap="none" spc="0" normalizeH="0" baseline="0" noProof="0" dirty="0" smtClean="0">
                    <a:ln>
                      <a:noFill/>
                    </a:ln>
                    <a:solidFill>
                      <a:prstClr val="black"/>
                    </a:solidFill>
                    <a:effectLst/>
                    <a:uLnTx/>
                    <a:uFillTx/>
                    <a:latin typeface="Intel Clear"/>
                    <a:ea typeface="+mn-ea"/>
                    <a:cs typeface="+mn-cs"/>
                  </a:endParaRPr>
                </a:p>
              </p:txBody>
            </p:sp>
            <p:cxnSp>
              <p:nvCxnSpPr>
                <p:cNvPr id="107" name="Straight Connector 106"/>
                <p:cNvCxnSpPr>
                  <a:stCxn id="105" idx="3"/>
                  <a:endCxn id="106" idx="1"/>
                </p:cNvCxnSpPr>
                <p:nvPr/>
              </p:nvCxnSpPr>
              <p:spPr>
                <a:xfrm flipV="1">
                  <a:off x="3275215" y="2212596"/>
                  <a:ext cx="434342" cy="3865"/>
                </a:xfrm>
                <a:prstGeom prst="line">
                  <a:avLst/>
                </a:prstGeom>
                <a:noFill/>
                <a:ln w="25400" cap="rnd" cmpd="sng" algn="ctr">
                  <a:solidFill>
                    <a:srgbClr val="003C71"/>
                  </a:solidFill>
                  <a:prstDash val="sysDash"/>
                </a:ln>
                <a:effectLst/>
              </p:spPr>
            </p:cxnSp>
          </p:grpSp>
          <p:cxnSp>
            <p:nvCxnSpPr>
              <p:cNvPr id="100" name="Straight Arrow Connector 39"/>
              <p:cNvCxnSpPr>
                <a:stCxn id="106" idx="3"/>
                <a:endCxn id="97" idx="0"/>
              </p:cNvCxnSpPr>
              <p:nvPr/>
            </p:nvCxnSpPr>
            <p:spPr>
              <a:xfrm>
                <a:off x="8891964" y="1794100"/>
                <a:ext cx="1358057" cy="405000"/>
              </a:xfrm>
              <a:prstGeom prst="bentConnector2">
                <a:avLst/>
              </a:prstGeom>
              <a:noFill/>
              <a:ln w="25400" cap="rnd" cmpd="sng" algn="ctr">
                <a:solidFill>
                  <a:sysClr val="windowText" lastClr="000000">
                    <a:lumMod val="85000"/>
                    <a:lumOff val="15000"/>
                  </a:sysClr>
                </a:solidFill>
                <a:prstDash val="sysDash"/>
                <a:headEnd type="triangle"/>
                <a:tailEnd type="triangle"/>
              </a:ln>
              <a:effectLst/>
            </p:spPr>
          </p:cxnSp>
          <p:cxnSp>
            <p:nvCxnSpPr>
              <p:cNvPr id="101" name="Straight Arrow Connector 39"/>
              <p:cNvCxnSpPr/>
              <p:nvPr/>
            </p:nvCxnSpPr>
            <p:spPr>
              <a:xfrm rot="5400000">
                <a:off x="7793512" y="2595845"/>
                <a:ext cx="1023775" cy="3"/>
              </a:xfrm>
              <a:prstGeom prst="bentConnector3">
                <a:avLst>
                  <a:gd name="adj1" fmla="val 50000"/>
                </a:avLst>
              </a:prstGeom>
              <a:noFill/>
              <a:ln w="25400" cap="rnd" cmpd="sng" algn="ctr">
                <a:solidFill>
                  <a:sysClr val="windowText" lastClr="000000">
                    <a:lumMod val="85000"/>
                    <a:lumOff val="15000"/>
                  </a:sysClr>
                </a:solidFill>
                <a:prstDash val="sysDash"/>
                <a:headEnd type="triangle"/>
                <a:tailEnd type="triangle"/>
              </a:ln>
              <a:effectLst/>
            </p:spPr>
          </p:cxnSp>
          <p:cxnSp>
            <p:nvCxnSpPr>
              <p:cNvPr id="102" name="Straight Arrow Connector 39"/>
              <p:cNvCxnSpPr>
                <a:endCxn id="97" idx="2"/>
              </p:cNvCxnSpPr>
              <p:nvPr/>
            </p:nvCxnSpPr>
            <p:spPr>
              <a:xfrm rot="16200000" flipV="1">
                <a:off x="10070997" y="2915788"/>
                <a:ext cx="358051" cy="1"/>
              </a:xfrm>
              <a:prstGeom prst="bentConnector3">
                <a:avLst>
                  <a:gd name="adj1" fmla="val 50000"/>
                </a:avLst>
              </a:prstGeom>
              <a:noFill/>
              <a:ln w="25400" cap="rnd" cmpd="sng" algn="ctr">
                <a:solidFill>
                  <a:sysClr val="windowText" lastClr="000000">
                    <a:lumMod val="85000"/>
                    <a:lumOff val="15000"/>
                  </a:sysClr>
                </a:solidFill>
                <a:prstDash val="sysDash"/>
                <a:headEnd type="triangle"/>
                <a:tailEnd type="triangle"/>
              </a:ln>
              <a:effectLst/>
            </p:spPr>
          </p:cxnSp>
          <p:cxnSp>
            <p:nvCxnSpPr>
              <p:cNvPr id="103" name="Straight Arrow Connector 39"/>
              <p:cNvCxnSpPr>
                <a:stCxn id="95" idx="0"/>
                <a:endCxn id="115" idx="2"/>
              </p:cNvCxnSpPr>
              <p:nvPr/>
            </p:nvCxnSpPr>
            <p:spPr>
              <a:xfrm rot="16200000" flipV="1">
                <a:off x="8798341" y="4624332"/>
                <a:ext cx="321882" cy="912"/>
              </a:xfrm>
              <a:prstGeom prst="bentConnector3">
                <a:avLst>
                  <a:gd name="adj1" fmla="val 50000"/>
                </a:avLst>
              </a:prstGeom>
              <a:noFill/>
              <a:ln w="25400" cap="rnd" cmpd="sng" algn="ctr">
                <a:solidFill>
                  <a:sysClr val="windowText" lastClr="000000">
                    <a:lumMod val="85000"/>
                    <a:lumOff val="15000"/>
                  </a:sysClr>
                </a:solidFill>
                <a:prstDash val="sysDash"/>
                <a:headEnd type="triangle"/>
                <a:tailEnd type="triangle"/>
              </a:ln>
              <a:effectLst/>
            </p:spPr>
          </p:cxnSp>
          <p:cxnSp>
            <p:nvCxnSpPr>
              <p:cNvPr id="104" name="Straight Arrow Connector 39"/>
              <p:cNvCxnSpPr>
                <a:stCxn id="108" idx="0"/>
                <a:endCxn id="95" idx="2"/>
              </p:cNvCxnSpPr>
              <p:nvPr/>
            </p:nvCxnSpPr>
            <p:spPr>
              <a:xfrm rot="16200000" flipV="1">
                <a:off x="8806771" y="5294501"/>
                <a:ext cx="309576" cy="3641"/>
              </a:xfrm>
              <a:prstGeom prst="bentConnector3">
                <a:avLst>
                  <a:gd name="adj1" fmla="val 50000"/>
                </a:avLst>
              </a:prstGeom>
              <a:noFill/>
              <a:ln w="25400" cap="rnd" cmpd="sng" algn="ctr">
                <a:solidFill>
                  <a:sysClr val="windowText" lastClr="000000">
                    <a:lumMod val="85000"/>
                    <a:lumOff val="15000"/>
                  </a:sysClr>
                </a:solidFill>
                <a:prstDash val="sysDash"/>
                <a:headEnd type="triangle"/>
                <a:tailEnd type="triangle"/>
              </a:ln>
              <a:effectLst/>
            </p:spPr>
          </p:cxnSp>
        </p:grpSp>
        <p:grpSp>
          <p:nvGrpSpPr>
            <p:cNvPr id="90" name="Group 89"/>
            <p:cNvGrpSpPr/>
            <p:nvPr/>
          </p:nvGrpSpPr>
          <p:grpSpPr>
            <a:xfrm>
              <a:off x="5661157" y="4899991"/>
              <a:ext cx="6392274" cy="750387"/>
              <a:chOff x="5405518" y="5199132"/>
              <a:chExt cx="6392274" cy="750387"/>
            </a:xfrm>
          </p:grpSpPr>
          <p:cxnSp>
            <p:nvCxnSpPr>
              <p:cNvPr id="91" name="Straight Connector 90"/>
              <p:cNvCxnSpPr/>
              <p:nvPr/>
            </p:nvCxnSpPr>
            <p:spPr>
              <a:xfrm>
                <a:off x="5533292" y="5568455"/>
                <a:ext cx="6264500" cy="11723"/>
              </a:xfrm>
              <a:prstGeom prst="line">
                <a:avLst/>
              </a:prstGeom>
              <a:noFill/>
              <a:ln w="31750" cap="rnd" cmpd="sng" algn="ctr">
                <a:solidFill>
                  <a:srgbClr val="C3D600"/>
                </a:solidFill>
                <a:prstDash val="lgDash"/>
              </a:ln>
              <a:effectLst/>
            </p:spPr>
          </p:cxnSp>
          <p:sp>
            <p:nvSpPr>
              <p:cNvPr id="92" name="TextBox 91"/>
              <p:cNvSpPr txBox="1"/>
              <p:nvPr/>
            </p:nvSpPr>
            <p:spPr>
              <a:xfrm>
                <a:off x="5477772" y="5199132"/>
                <a:ext cx="965684" cy="29238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IE" sz="1300" b="0" i="0" u="none" strike="noStrike" kern="0" cap="none" spc="0" normalizeH="0" baseline="0" noProof="0" dirty="0" smtClean="0">
                    <a:ln>
                      <a:noFill/>
                    </a:ln>
                    <a:solidFill>
                      <a:prstClr val="black"/>
                    </a:solidFill>
                    <a:effectLst/>
                    <a:uLnTx/>
                    <a:uFillTx/>
                    <a:latin typeface="Intel Clear"/>
                  </a:rPr>
                  <a:t>Host</a:t>
                </a:r>
                <a:endParaRPr kumimoji="0" lang="en-US" sz="1300" b="0" i="0" u="none" strike="noStrike" kern="0" cap="none" spc="0" normalizeH="0" baseline="0" noProof="0" dirty="0" err="1" smtClean="0">
                  <a:ln>
                    <a:noFill/>
                  </a:ln>
                  <a:solidFill>
                    <a:prstClr val="black"/>
                  </a:solidFill>
                  <a:effectLst/>
                  <a:uLnTx/>
                  <a:uFillTx/>
                  <a:latin typeface="Intel Clear"/>
                </a:endParaRPr>
              </a:p>
            </p:txBody>
          </p:sp>
          <p:sp>
            <p:nvSpPr>
              <p:cNvPr id="93" name="TextBox 92"/>
              <p:cNvSpPr txBox="1"/>
              <p:nvPr/>
            </p:nvSpPr>
            <p:spPr>
              <a:xfrm>
                <a:off x="5405518" y="5657131"/>
                <a:ext cx="655312" cy="29238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300" b="0" i="0" u="none" strike="noStrike" kern="0" cap="none" spc="0" normalizeH="0" baseline="0" noProof="0" dirty="0" smtClean="0">
                    <a:ln>
                      <a:noFill/>
                    </a:ln>
                    <a:solidFill>
                      <a:prstClr val="black"/>
                    </a:solidFill>
                    <a:effectLst/>
                    <a:uLnTx/>
                    <a:uFillTx/>
                    <a:latin typeface="Intel Clear"/>
                  </a:rPr>
                  <a:t>HW</a:t>
                </a:r>
                <a:endParaRPr kumimoji="0" lang="en-US" sz="1300" b="0" i="0" u="none" strike="noStrike" kern="0" cap="none" spc="0" normalizeH="0" baseline="0" noProof="0" dirty="0" err="1" smtClean="0">
                  <a:ln>
                    <a:noFill/>
                  </a:ln>
                  <a:solidFill>
                    <a:prstClr val="black"/>
                  </a:solidFill>
                  <a:effectLst/>
                  <a:uLnTx/>
                  <a:uFillTx/>
                  <a:latin typeface="Intel Clear"/>
                </a:endParaRPr>
              </a:p>
            </p:txBody>
          </p:sp>
        </p:grpSp>
      </p:grpSp>
      <p:sp>
        <p:nvSpPr>
          <p:cNvPr id="123" name="Oval 122"/>
          <p:cNvSpPr/>
          <p:nvPr/>
        </p:nvSpPr>
        <p:spPr>
          <a:xfrm>
            <a:off x="8466648" y="1872459"/>
            <a:ext cx="251870" cy="323808"/>
          </a:xfrm>
          <a:prstGeom prst="ellipse">
            <a:avLst/>
          </a:prstGeom>
          <a:solidFill>
            <a:srgbClr val="FC4C02">
              <a:lumMod val="60000"/>
              <a:lumOff val="40000"/>
            </a:srgbClr>
          </a:solidFill>
          <a:ln w="25400" cap="flat" cmpd="sng" algn="ctr">
            <a:solidFill>
              <a:srgbClr val="FC4C02"/>
            </a:solidFill>
            <a:prstDash val="solid"/>
          </a:ln>
          <a:effectLst>
            <a:outerShdw blurRad="50800" dist="38100" dir="2700000" algn="tl" rotWithShape="0">
              <a:prstClr val="black">
                <a:alpha val="40000"/>
              </a:prstClr>
            </a:outerShdw>
            <a:reflection blurRad="6350" stA="52000" endA="300" endPos="35000" dir="5400000" sy="-100000" algn="bl" rotWithShape="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800" b="1" i="0" u="none" strike="noStrike" kern="0" cap="none" spc="0" normalizeH="0" baseline="0" noProof="0" dirty="0" smtClean="0">
                <a:ln>
                  <a:noFill/>
                </a:ln>
                <a:solidFill>
                  <a:prstClr val="black"/>
                </a:solidFill>
                <a:effectLst/>
                <a:uLnTx/>
                <a:uFillTx/>
                <a:latin typeface="Intel Clear"/>
                <a:ea typeface="+mn-ea"/>
                <a:cs typeface="+mn-cs"/>
              </a:rPr>
              <a:t>1</a:t>
            </a:r>
            <a:endParaRPr kumimoji="0" lang="en-US" sz="1800" b="1" i="0" u="none" strike="noStrike" kern="0" cap="none" spc="0" normalizeH="0" baseline="0" noProof="0" dirty="0" smtClean="0">
              <a:ln>
                <a:noFill/>
              </a:ln>
              <a:solidFill>
                <a:prstClr val="black"/>
              </a:solidFill>
              <a:effectLst/>
              <a:uLnTx/>
              <a:uFillTx/>
              <a:latin typeface="Intel Clear"/>
              <a:ea typeface="+mn-ea"/>
              <a:cs typeface="+mn-cs"/>
            </a:endParaRPr>
          </a:p>
        </p:txBody>
      </p:sp>
      <p:sp>
        <p:nvSpPr>
          <p:cNvPr id="124" name="Oval 123"/>
          <p:cNvSpPr/>
          <p:nvPr/>
        </p:nvSpPr>
        <p:spPr>
          <a:xfrm>
            <a:off x="9361042" y="5275175"/>
            <a:ext cx="251870" cy="323808"/>
          </a:xfrm>
          <a:prstGeom prst="ellipse">
            <a:avLst/>
          </a:prstGeom>
          <a:solidFill>
            <a:srgbClr val="FC4C02">
              <a:lumMod val="60000"/>
              <a:lumOff val="40000"/>
            </a:srgbClr>
          </a:solidFill>
          <a:ln w="25400" cap="flat" cmpd="sng" algn="ctr">
            <a:solidFill>
              <a:srgbClr val="FC4C02"/>
            </a:solidFill>
            <a:prstDash val="solid"/>
          </a:ln>
          <a:effectLst>
            <a:outerShdw blurRad="50800" dist="38100" dir="2700000" algn="tl" rotWithShape="0">
              <a:prstClr val="black">
                <a:alpha val="40000"/>
              </a:prstClr>
            </a:outerShdw>
            <a:reflection blurRad="6350" stA="52000" endA="300" endPos="35000" dir="5400000" sy="-100000" algn="bl" rotWithShape="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800" b="1" i="0" u="none" strike="noStrike" kern="0" cap="none" spc="0" normalizeH="0" baseline="0" noProof="0" dirty="0">
                <a:ln>
                  <a:noFill/>
                </a:ln>
                <a:solidFill>
                  <a:prstClr val="black"/>
                </a:solidFill>
                <a:effectLst/>
                <a:uLnTx/>
                <a:uFillTx/>
                <a:latin typeface="Intel Clear"/>
                <a:ea typeface="+mn-ea"/>
                <a:cs typeface="+mn-cs"/>
              </a:rPr>
              <a:t>2</a:t>
            </a:r>
            <a:endParaRPr kumimoji="0" lang="en-US" sz="1800" b="1" i="0" u="none" strike="noStrike" kern="0" cap="none" spc="0" normalizeH="0" baseline="0" noProof="0" dirty="0" smtClean="0">
              <a:ln>
                <a:noFill/>
              </a:ln>
              <a:solidFill>
                <a:prstClr val="black"/>
              </a:solidFill>
              <a:effectLst/>
              <a:uLnTx/>
              <a:uFillTx/>
              <a:latin typeface="Intel Clear"/>
              <a:ea typeface="+mn-ea"/>
              <a:cs typeface="+mn-cs"/>
            </a:endParaRPr>
          </a:p>
        </p:txBody>
      </p:sp>
      <p:grpSp>
        <p:nvGrpSpPr>
          <p:cNvPr id="125" name="Group 124"/>
          <p:cNvGrpSpPr/>
          <p:nvPr/>
        </p:nvGrpSpPr>
        <p:grpSpPr>
          <a:xfrm>
            <a:off x="9866056" y="1320165"/>
            <a:ext cx="1715349" cy="4263545"/>
            <a:chOff x="9866056" y="1320165"/>
            <a:chExt cx="1715349" cy="4263545"/>
          </a:xfrm>
        </p:grpSpPr>
        <p:pic>
          <p:nvPicPr>
            <p:cNvPr id="126" name="Picture 1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0522" y="1320165"/>
              <a:ext cx="520883" cy="520883"/>
            </a:xfrm>
            <a:prstGeom prst="rect">
              <a:avLst/>
            </a:prstGeom>
            <a:ln w="25400">
              <a:solidFill>
                <a:sysClr val="windowText" lastClr="000000"/>
              </a:solidFill>
            </a:ln>
          </p:spPr>
        </p:pic>
        <p:cxnSp>
          <p:nvCxnSpPr>
            <p:cNvPr id="127" name="Straight Connector 73"/>
            <p:cNvCxnSpPr>
              <a:stCxn id="126" idx="3"/>
            </p:cNvCxnSpPr>
            <p:nvPr/>
          </p:nvCxnSpPr>
          <p:spPr>
            <a:xfrm flipH="1">
              <a:off x="9866056" y="1580607"/>
              <a:ext cx="1715349" cy="4003103"/>
            </a:xfrm>
            <a:prstGeom prst="bentConnector3">
              <a:avLst>
                <a:gd name="adj1" fmla="val -22401"/>
              </a:avLst>
            </a:prstGeom>
            <a:noFill/>
            <a:ln w="31750" cap="rnd" cmpd="sng" algn="ctr">
              <a:solidFill>
                <a:sysClr val="windowText" lastClr="000000"/>
              </a:solidFill>
              <a:prstDash val="solid"/>
            </a:ln>
            <a:effectLst/>
          </p:spPr>
        </p:cxnSp>
      </p:grpSp>
    </p:spTree>
    <p:extLst>
      <p:ext uri="{BB962C8B-B14F-4D97-AF65-F5344CB8AC3E}">
        <p14:creationId xmlns:p14="http://schemas.microsoft.com/office/powerpoint/2010/main" val="20092864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DPDK ‘Framework’ in OVS-DPDK</a:t>
            </a:r>
            <a:endParaRPr lang="en-US" dirty="0"/>
          </a:p>
        </p:txBody>
      </p:sp>
      <p:sp>
        <p:nvSpPr>
          <p:cNvPr id="46" name="Content Placeholder 2"/>
          <p:cNvSpPr txBox="1">
            <a:spLocks/>
          </p:cNvSpPr>
          <p:nvPr/>
        </p:nvSpPr>
        <p:spPr>
          <a:xfrm>
            <a:off x="471950" y="1558456"/>
            <a:ext cx="5005822" cy="4280248"/>
          </a:xfrm>
          <a:prstGeom prst="rect">
            <a:avLst/>
          </a:prstGeom>
        </p:spPr>
        <p:txBody>
          <a:bodyPr vert="horz" lIns="91440" tIns="45720" rIns="91440" bIns="45720" rtlCol="0">
            <a:noAutofit/>
          </a:bodyPr>
          <a:lstStyle>
            <a:lvl1pPr marL="0" indent="0" algn="l" defTabSz="1219170" rtl="0" eaLnBrk="1" latinLnBrk="0" hangingPunct="1">
              <a:spcBef>
                <a:spcPts val="800"/>
              </a:spcBef>
              <a:buClr>
                <a:schemeClr val="accent1"/>
              </a:buClr>
              <a:buFont typeface="Wingdings" panose="05000000000000000000" pitchFamily="2" charset="2"/>
              <a:buNone/>
              <a:defRPr sz="2400" kern="1200">
                <a:solidFill>
                  <a:schemeClr val="accent1"/>
                </a:solidFill>
                <a:latin typeface="+mn-lt"/>
                <a:ea typeface="+mn-ea"/>
                <a:cs typeface="+mn-cs"/>
              </a:defRPr>
            </a:lvl1pPr>
            <a:lvl2pPr marL="228594" indent="-228594" algn="l" defTabSz="1219170" rtl="0" eaLnBrk="1" latinLnBrk="0" hangingPunct="1">
              <a:spcBef>
                <a:spcPts val="800"/>
              </a:spcBef>
              <a:buClr>
                <a:schemeClr val="tx2"/>
              </a:buClr>
              <a:buFont typeface="Wingdings" panose="05000000000000000000" pitchFamily="2" charset="2"/>
              <a:buChar char="§"/>
              <a:defRPr sz="2400" kern="1200">
                <a:solidFill>
                  <a:schemeClr val="tx2"/>
                </a:solidFill>
                <a:latin typeface="+mn-lt"/>
                <a:ea typeface="+mn-ea"/>
                <a:cs typeface="+mn-cs"/>
              </a:defRPr>
            </a:lvl2pPr>
            <a:lvl3pPr marL="463539" indent="-228594" algn="l" defTabSz="1219170" rtl="0" eaLnBrk="1" latinLnBrk="0" hangingPunct="1">
              <a:spcBef>
                <a:spcPts val="800"/>
              </a:spcBef>
              <a:buClr>
                <a:schemeClr val="tx2"/>
              </a:buClr>
              <a:buFont typeface="Intel Clear" panose="020B0604020203020204" pitchFamily="34" charset="0"/>
              <a:buChar char="–"/>
              <a:defRPr sz="2400" kern="1200">
                <a:solidFill>
                  <a:schemeClr val="tx2"/>
                </a:solidFill>
                <a:latin typeface="+mn-lt"/>
                <a:ea typeface="+mn-ea"/>
                <a:cs typeface="+mn-cs"/>
              </a:defRPr>
            </a:lvl3pPr>
            <a:lvl4pPr marL="681550" indent="-228594" algn="l" defTabSz="1219170" rtl="0" eaLnBrk="1" latinLnBrk="0" hangingPunct="1">
              <a:spcBef>
                <a:spcPts val="800"/>
              </a:spcBef>
              <a:buClr>
                <a:schemeClr val="tx2"/>
              </a:buClr>
              <a:buFont typeface="Intel Clear" panose="020B0604020203020204" pitchFamily="34" charset="0"/>
              <a:buChar char="–"/>
              <a:defRPr sz="2133" kern="1200">
                <a:solidFill>
                  <a:schemeClr val="tx2"/>
                </a:solidFill>
                <a:latin typeface="+mn-lt"/>
                <a:ea typeface="+mn-ea"/>
                <a:cs typeface="+mn-cs"/>
              </a:defRPr>
            </a:lvl4pPr>
            <a:lvl5pPr marL="918610" indent="-224361" algn="l" defTabSz="1219170" rtl="0" eaLnBrk="1" latinLnBrk="0" hangingPunct="1">
              <a:spcBef>
                <a:spcPts val="800"/>
              </a:spcBef>
              <a:buClr>
                <a:schemeClr val="tx2"/>
              </a:buClr>
              <a:buFont typeface="Intel Clear" panose="020B0604020203020204" pitchFamily="34" charset="0"/>
              <a:buChar char="–"/>
              <a:defRPr sz="1867" kern="1200">
                <a:solidFill>
                  <a:schemeClr val="tx2"/>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514350" marR="0" lvl="0" indent="-514350" algn="l" defTabSz="1219170" rtl="0" eaLnBrk="1" fontAlgn="auto" latinLnBrk="0" hangingPunct="1">
              <a:lnSpc>
                <a:spcPct val="100000"/>
              </a:lnSpc>
              <a:spcBef>
                <a:spcPts val="800"/>
              </a:spcBef>
              <a:spcAft>
                <a:spcPts val="0"/>
              </a:spcAft>
              <a:buClr>
                <a:srgbClr val="0071C5"/>
              </a:buClr>
              <a:buSzTx/>
              <a:buFont typeface="+mj-lt"/>
              <a:buAutoNum type="arabicPeriod"/>
              <a:tabLst/>
              <a:defRPr/>
            </a:pPr>
            <a:r>
              <a:rPr kumimoji="0" lang="en-IE" sz="2600" b="1" i="0" u="none" strike="noStrike" kern="1200" cap="none" spc="0" normalizeH="0" baseline="0" noProof="0" smtClean="0">
                <a:ln>
                  <a:noFill/>
                </a:ln>
                <a:solidFill>
                  <a:srgbClr val="0071C5">
                    <a:lumMod val="75000"/>
                  </a:srgbClr>
                </a:solidFill>
                <a:effectLst/>
                <a:uLnTx/>
                <a:uFillTx/>
                <a:latin typeface="Intel Clear"/>
                <a:ea typeface="+mn-ea"/>
                <a:cs typeface="+mn-cs"/>
              </a:rPr>
              <a:t>OVS-DPDK init with hardware acceleration.</a:t>
            </a:r>
            <a:endParaRPr kumimoji="0" lang="en-US" sz="2600" b="1" i="0" u="none" strike="noStrike" kern="1200" cap="none" spc="0" normalizeH="0" baseline="0" noProof="0" smtClean="0">
              <a:ln>
                <a:noFill/>
              </a:ln>
              <a:solidFill>
                <a:srgbClr val="0071C5">
                  <a:lumMod val="75000"/>
                </a:srgbClr>
              </a:solidFill>
              <a:effectLst/>
              <a:uLnTx/>
              <a:uFillTx/>
              <a:latin typeface="Intel Clear"/>
              <a:ea typeface="+mn-ea"/>
              <a:cs typeface="+mn-cs"/>
            </a:endParaRPr>
          </a:p>
          <a:p>
            <a:pPr marL="571494" marR="0" lvl="1" indent="-342900" algn="l" defTabSz="1219170" rtl="0" eaLnBrk="1" fontAlgn="auto" latinLnBrk="0" hangingPunct="1">
              <a:lnSpc>
                <a:spcPct val="100000"/>
              </a:lnSpc>
              <a:spcBef>
                <a:spcPts val="800"/>
              </a:spcBef>
              <a:spcAft>
                <a:spcPts val="0"/>
              </a:spcAft>
              <a:buClr>
                <a:srgbClr val="003C71"/>
              </a:buClr>
              <a:buSzTx/>
              <a:buFont typeface="Arial" panose="020B0604020202020204" pitchFamily="34" charset="0"/>
              <a:buChar char="•"/>
              <a:tabLst/>
              <a:defRPr/>
            </a:pPr>
            <a:r>
              <a:rPr kumimoji="0" lang="en-US" sz="1600" b="1" i="0" u="none" strike="noStrike" kern="1200" cap="none" spc="0" normalizeH="0" baseline="0" noProof="0" smtClean="0">
                <a:ln>
                  <a:noFill/>
                </a:ln>
                <a:solidFill>
                  <a:sysClr val="windowText" lastClr="000000">
                    <a:lumMod val="95000"/>
                    <a:lumOff val="5000"/>
                  </a:sysClr>
                </a:solidFill>
                <a:effectLst/>
                <a:uLnTx/>
                <a:uFillTx/>
                <a:latin typeface="Intel Clear"/>
                <a:ea typeface="+mn-ea"/>
                <a:cs typeface="+mn-cs"/>
              </a:rPr>
              <a:t>$ </a:t>
            </a:r>
            <a:r>
              <a:rPr kumimoji="0" lang="en-US" sz="1600" b="1" i="1" u="none" strike="noStrike" kern="1200" cap="none" spc="0" normalizeH="0" baseline="0" noProof="0" smtClean="0">
                <a:ln>
                  <a:noFill/>
                </a:ln>
                <a:solidFill>
                  <a:sysClr val="windowText" lastClr="000000">
                    <a:lumMod val="95000"/>
                    <a:lumOff val="5000"/>
                  </a:sysClr>
                </a:solidFill>
                <a:effectLst/>
                <a:uLnTx/>
                <a:uFillTx/>
                <a:latin typeface="Intel Clear"/>
                <a:ea typeface="+mn-ea"/>
                <a:cs typeface="+mn-cs"/>
              </a:rPr>
              <a:t>ovs-vsctl set Open_vSwitch . other_config:dpdk-hw-offload-init=true</a:t>
            </a:r>
          </a:p>
          <a:p>
            <a:pPr marL="0" marR="0" lvl="1" indent="0" algn="l" defTabSz="1219170" rtl="0" eaLnBrk="1" fontAlgn="auto" latinLnBrk="0" hangingPunct="1">
              <a:lnSpc>
                <a:spcPct val="100000"/>
              </a:lnSpc>
              <a:spcBef>
                <a:spcPts val="800"/>
              </a:spcBef>
              <a:spcAft>
                <a:spcPts val="0"/>
              </a:spcAft>
              <a:buClr>
                <a:srgbClr val="003C71"/>
              </a:buClr>
              <a:buSzTx/>
              <a:buFont typeface="Wingdings" panose="05000000000000000000" pitchFamily="2" charset="2"/>
              <a:buNone/>
              <a:tabLst/>
              <a:defRPr/>
            </a:pPr>
            <a:endParaRPr kumimoji="0" lang="en-US" sz="2400" b="1" i="1" u="none" strike="noStrike" kern="1200" cap="none" spc="0" normalizeH="0" baseline="0" noProof="0" smtClean="0">
              <a:ln>
                <a:noFill/>
              </a:ln>
              <a:solidFill>
                <a:sysClr val="windowText" lastClr="000000">
                  <a:lumMod val="95000"/>
                  <a:lumOff val="5000"/>
                </a:sysClr>
              </a:solidFill>
              <a:effectLst/>
              <a:uLnTx/>
              <a:uFillTx/>
              <a:latin typeface="Intel Clear"/>
              <a:ea typeface="+mn-ea"/>
              <a:cs typeface="+mn-cs"/>
            </a:endParaRPr>
          </a:p>
          <a:p>
            <a:pPr marL="571494" marR="0" lvl="1" indent="-342900" algn="l" defTabSz="1219170" rtl="0" eaLnBrk="1" fontAlgn="auto" latinLnBrk="0" hangingPunct="1">
              <a:lnSpc>
                <a:spcPct val="100000"/>
              </a:lnSpc>
              <a:spcBef>
                <a:spcPts val="800"/>
              </a:spcBef>
              <a:spcAft>
                <a:spcPts val="0"/>
              </a:spcAft>
              <a:buClr>
                <a:srgbClr val="003C71"/>
              </a:buClr>
              <a:buSzTx/>
              <a:buFont typeface="Arial" panose="020B0604020202020204" pitchFamily="34" charset="0"/>
              <a:buChar char="•"/>
              <a:tabLst/>
              <a:defRPr/>
            </a:pPr>
            <a:r>
              <a:rPr kumimoji="0" lang="en-IE" sz="1600" b="1" i="1" u="none" strike="noStrike" kern="1200" cap="none" spc="0" normalizeH="0" baseline="0" noProof="0" smtClean="0">
                <a:ln>
                  <a:noFill/>
                </a:ln>
                <a:solidFill>
                  <a:sysClr val="windowText" lastClr="000000">
                    <a:lumMod val="95000"/>
                    <a:lumOff val="5000"/>
                  </a:sysClr>
                </a:solidFill>
                <a:effectLst/>
                <a:uLnTx/>
                <a:uFillTx/>
                <a:latin typeface="Intel Clear"/>
                <a:ea typeface="+mn-ea"/>
                <a:cs typeface="+mn-cs"/>
              </a:rPr>
              <a:t>$ ovs-vsctl set Open_vSwitch . other_config:dpdk-hw-offload-ids="0000:5e:00.0“</a:t>
            </a:r>
          </a:p>
          <a:p>
            <a:pPr marL="342900" marR="0" lvl="0" indent="-342900" algn="l" defTabSz="1219170" rtl="0" eaLnBrk="1" fontAlgn="auto" latinLnBrk="0" hangingPunct="1">
              <a:lnSpc>
                <a:spcPct val="100000"/>
              </a:lnSpc>
              <a:spcBef>
                <a:spcPts val="800"/>
              </a:spcBef>
              <a:spcAft>
                <a:spcPts val="0"/>
              </a:spcAft>
              <a:buClr>
                <a:srgbClr val="0071C5"/>
              </a:buClr>
              <a:buSzTx/>
              <a:buFont typeface="Arial" panose="020B0604020202020204" pitchFamily="34" charset="0"/>
              <a:buChar char="•"/>
              <a:tabLst/>
              <a:defRPr/>
            </a:pPr>
            <a:endParaRPr kumimoji="0" lang="en-IE" sz="2400" b="1" i="1" u="none" strike="noStrike" kern="1200" cap="none" spc="0" normalizeH="0" baseline="0" noProof="0" smtClean="0">
              <a:ln>
                <a:noFill/>
              </a:ln>
              <a:solidFill>
                <a:sysClr val="windowText" lastClr="000000">
                  <a:lumMod val="95000"/>
                  <a:lumOff val="5000"/>
                </a:sysClr>
              </a:solidFill>
              <a:effectLst/>
              <a:uLnTx/>
              <a:uFillTx/>
              <a:latin typeface="Intel Clear"/>
              <a:ea typeface="+mn-ea"/>
              <a:cs typeface="+mn-cs"/>
            </a:endParaRPr>
          </a:p>
          <a:p>
            <a:pPr marL="342900" marR="0" lvl="0" indent="-342900" algn="l" defTabSz="1219170" rtl="0" eaLnBrk="1" fontAlgn="auto" latinLnBrk="0" hangingPunct="1">
              <a:lnSpc>
                <a:spcPct val="100000"/>
              </a:lnSpc>
              <a:spcBef>
                <a:spcPts val="800"/>
              </a:spcBef>
              <a:spcAft>
                <a:spcPts val="0"/>
              </a:spcAft>
              <a:buClr>
                <a:srgbClr val="0071C5"/>
              </a:buClr>
              <a:buSzTx/>
              <a:buFont typeface="Arial" panose="020B0604020202020204" pitchFamily="34" charset="0"/>
              <a:buChar char="•"/>
              <a:tabLst/>
              <a:defRPr/>
            </a:pPr>
            <a:endParaRPr kumimoji="0" lang="en-US" sz="2400" b="1" i="1" u="none" strike="noStrike" kern="1200" cap="none" spc="0" normalizeH="0" baseline="0" noProof="0" dirty="0">
              <a:ln>
                <a:noFill/>
              </a:ln>
              <a:solidFill>
                <a:sysClr val="windowText" lastClr="000000">
                  <a:lumMod val="95000"/>
                  <a:lumOff val="5000"/>
                </a:sysClr>
              </a:solidFill>
              <a:effectLst/>
              <a:uLnTx/>
              <a:uFillTx/>
              <a:latin typeface="Intel Clear"/>
              <a:ea typeface="+mn-ea"/>
              <a:cs typeface="+mn-cs"/>
            </a:endParaRPr>
          </a:p>
        </p:txBody>
      </p:sp>
      <p:grpSp>
        <p:nvGrpSpPr>
          <p:cNvPr id="47" name="Group 46"/>
          <p:cNvGrpSpPr/>
          <p:nvPr/>
        </p:nvGrpSpPr>
        <p:grpSpPr>
          <a:xfrm>
            <a:off x="5661157" y="1150449"/>
            <a:ext cx="6402106" cy="4984880"/>
            <a:chOff x="5661157" y="1150449"/>
            <a:chExt cx="6402106" cy="4984880"/>
          </a:xfrm>
        </p:grpSpPr>
        <p:grpSp>
          <p:nvGrpSpPr>
            <p:cNvPr id="48" name="Group 47"/>
            <p:cNvGrpSpPr/>
            <p:nvPr/>
          </p:nvGrpSpPr>
          <p:grpSpPr>
            <a:xfrm>
              <a:off x="5798762" y="1150449"/>
              <a:ext cx="6264501" cy="4984880"/>
              <a:chOff x="5798762" y="1150449"/>
              <a:chExt cx="6264501" cy="4984880"/>
            </a:xfrm>
          </p:grpSpPr>
          <p:sp>
            <p:nvSpPr>
              <p:cNvPr id="53" name="Rectangle 52"/>
              <p:cNvSpPr/>
              <p:nvPr/>
            </p:nvSpPr>
            <p:spPr>
              <a:xfrm>
                <a:off x="5798762" y="1150449"/>
                <a:ext cx="6264501" cy="4984880"/>
              </a:xfrm>
              <a:prstGeom prst="rect">
                <a:avLst/>
              </a:prstGeom>
              <a:solidFill>
                <a:sysClr val="window" lastClr="FFFFFF"/>
              </a:solidFill>
              <a:ln w="26425" cap="flat" cmpd="sng" algn="ctr">
                <a:solidFill>
                  <a:srgbClr val="C3D6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Intel Clear"/>
                  <a:ea typeface="+mn-ea"/>
                  <a:cs typeface="+mn-cs"/>
                </a:endParaRPr>
              </a:p>
            </p:txBody>
          </p:sp>
          <p:sp>
            <p:nvSpPr>
              <p:cNvPr id="54" name="Rectangle 53"/>
              <p:cNvSpPr/>
              <p:nvPr/>
            </p:nvSpPr>
            <p:spPr>
              <a:xfrm>
                <a:off x="7143407" y="4785729"/>
                <a:ext cx="3632662" cy="355805"/>
              </a:xfrm>
              <a:prstGeom prst="rect">
                <a:avLst/>
              </a:prstGeom>
              <a:noFill/>
              <a:ln w="25400" cap="flat" cmpd="sng" algn="ctr">
                <a:solidFill>
                  <a:srgbClr val="3F7FAE"/>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500" b="1" i="0" u="none" strike="noStrike" kern="0" cap="none" spc="0" normalizeH="0" baseline="0" noProof="0" dirty="0" smtClean="0">
                    <a:ln>
                      <a:noFill/>
                    </a:ln>
                    <a:solidFill>
                      <a:prstClr val="black">
                        <a:lumMod val="95000"/>
                        <a:lumOff val="5000"/>
                      </a:prstClr>
                    </a:solidFill>
                    <a:effectLst/>
                    <a:uLnTx/>
                    <a:uFillTx/>
                    <a:latin typeface="Intel Clear"/>
                    <a:ea typeface="+mn-ea"/>
                    <a:cs typeface="+mn-cs"/>
                  </a:rPr>
                  <a:t>FPGA Driver</a:t>
                </a:r>
                <a:endParaRPr kumimoji="0" lang="en-US" sz="1500" b="1" i="0" u="none" strike="noStrike" kern="0" cap="none" spc="0" normalizeH="0" baseline="0" noProof="0" dirty="0" smtClean="0">
                  <a:ln>
                    <a:noFill/>
                  </a:ln>
                  <a:solidFill>
                    <a:prstClr val="black">
                      <a:lumMod val="95000"/>
                      <a:lumOff val="5000"/>
                    </a:prstClr>
                  </a:solidFill>
                  <a:effectLst/>
                  <a:uLnTx/>
                  <a:uFillTx/>
                  <a:latin typeface="Intel Clear"/>
                  <a:ea typeface="+mn-ea"/>
                  <a:cs typeface="+mn-cs"/>
                </a:endParaRPr>
              </a:p>
            </p:txBody>
          </p:sp>
          <p:grpSp>
            <p:nvGrpSpPr>
              <p:cNvPr id="55" name="Group 54"/>
              <p:cNvGrpSpPr/>
              <p:nvPr/>
            </p:nvGrpSpPr>
            <p:grpSpPr>
              <a:xfrm>
                <a:off x="6197600" y="3094815"/>
                <a:ext cx="5522451" cy="1369032"/>
                <a:chOff x="939994" y="2355469"/>
                <a:chExt cx="8666461" cy="1587211"/>
              </a:xfrm>
              <a:noFill/>
              <a:effectLst>
                <a:outerShdw blurRad="50800" dist="38100" dir="2700000" algn="tl" rotWithShape="0">
                  <a:prstClr val="black">
                    <a:alpha val="40000"/>
                  </a:prstClr>
                </a:outerShdw>
              </a:effectLst>
            </p:grpSpPr>
            <p:sp>
              <p:nvSpPr>
                <p:cNvPr id="74" name="Rectangle 73"/>
                <p:cNvSpPr/>
                <p:nvPr/>
              </p:nvSpPr>
              <p:spPr>
                <a:xfrm>
                  <a:off x="939994" y="2355469"/>
                  <a:ext cx="8666461" cy="1587211"/>
                </a:xfrm>
                <a:prstGeom prst="rect">
                  <a:avLst/>
                </a:prstGeom>
                <a:solidFill>
                  <a:srgbClr val="F3D54E">
                    <a:lumMod val="60000"/>
                    <a:lumOff val="40000"/>
                  </a:srgbClr>
                </a:solidFill>
                <a:ln w="25400" cap="flat" cmpd="sng" algn="ctr">
                  <a:solidFill>
                    <a:srgbClr val="003C71"/>
                  </a:solidFill>
                  <a:prstDash val="solid"/>
                </a:ln>
                <a:effectLst/>
              </p:spPr>
              <p:txBody>
                <a:bodyPr rtlCol="0" anchor="b"/>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IE" sz="1400" b="1" i="1" u="none" strike="noStrike" kern="0" cap="none" spc="0" normalizeH="0" baseline="0" noProof="0" dirty="0" smtClean="0">
                      <a:ln>
                        <a:noFill/>
                      </a:ln>
                      <a:solidFill>
                        <a:srgbClr val="0070C0"/>
                      </a:solidFill>
                      <a:effectLst/>
                      <a:uLnTx/>
                      <a:uFillTx/>
                      <a:latin typeface="Intel Clear"/>
                      <a:ea typeface="+mn-ea"/>
                      <a:cs typeface="+mn-cs"/>
                    </a:rPr>
                    <a:t>DPDK Framework</a:t>
                  </a:r>
                  <a:endParaRPr kumimoji="0" lang="en-US" sz="1400" b="1" i="1" u="none" strike="noStrike" kern="0" cap="none" spc="0" normalizeH="0" baseline="0" noProof="0" dirty="0" smtClean="0">
                    <a:ln>
                      <a:noFill/>
                    </a:ln>
                    <a:solidFill>
                      <a:srgbClr val="0070C0"/>
                    </a:solidFill>
                    <a:effectLst/>
                    <a:uLnTx/>
                    <a:uFillTx/>
                    <a:latin typeface="Intel Clear"/>
                    <a:ea typeface="+mn-ea"/>
                    <a:cs typeface="+mn-cs"/>
                  </a:endParaRPr>
                </a:p>
              </p:txBody>
            </p:sp>
            <p:sp>
              <p:nvSpPr>
                <p:cNvPr id="75" name="Rounded Rectangle 74"/>
                <p:cNvSpPr/>
                <p:nvPr/>
              </p:nvSpPr>
              <p:spPr>
                <a:xfrm>
                  <a:off x="1325819" y="2514209"/>
                  <a:ext cx="1483360" cy="548640"/>
                </a:xfrm>
                <a:prstGeom prst="roundRect">
                  <a:avLst/>
                </a:prstGeom>
                <a:grpFill/>
                <a:ln w="25400" cap="flat" cmpd="sng" algn="ctr">
                  <a:solidFill>
                    <a:srgbClr val="FC4C02"/>
                  </a:solidFill>
                  <a:prstDash val="solid"/>
                </a:ln>
                <a:effectLst>
                  <a:glow rad="228600">
                    <a:srgbClr val="FC4C02">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200" b="1" i="0" u="none" strike="noStrike" kern="0" cap="none" spc="0" normalizeH="0" baseline="0" noProof="0" dirty="0">
                      <a:ln>
                        <a:noFill/>
                      </a:ln>
                      <a:solidFill>
                        <a:prstClr val="black"/>
                      </a:solidFill>
                      <a:effectLst/>
                      <a:uLnTx/>
                      <a:uFillTx/>
                      <a:latin typeface="Intel Clear"/>
                      <a:ea typeface="+mn-ea"/>
                      <a:cs typeface="+mn-cs"/>
                    </a:rPr>
                    <a:t>SWITCH APIs</a:t>
                  </a:r>
                  <a:endParaRPr kumimoji="0" lang="en-US" sz="1200" b="1" i="0" u="none" strike="noStrike" kern="0" cap="none" spc="0" normalizeH="0" baseline="0" noProof="0" dirty="0">
                    <a:ln>
                      <a:noFill/>
                    </a:ln>
                    <a:solidFill>
                      <a:prstClr val="black"/>
                    </a:solidFill>
                    <a:effectLst/>
                    <a:uLnTx/>
                    <a:uFillTx/>
                    <a:latin typeface="Intel Clear"/>
                    <a:ea typeface="+mn-ea"/>
                    <a:cs typeface="+mn-cs"/>
                  </a:endParaRPr>
                </a:p>
              </p:txBody>
            </p:sp>
            <p:sp>
              <p:nvSpPr>
                <p:cNvPr id="76" name="Rounded Rectangle 75"/>
                <p:cNvSpPr/>
                <p:nvPr/>
              </p:nvSpPr>
              <p:spPr>
                <a:xfrm>
                  <a:off x="2942408" y="2514209"/>
                  <a:ext cx="1483360" cy="548640"/>
                </a:xfrm>
                <a:prstGeom prst="roundRect">
                  <a:avLst/>
                </a:prstGeom>
                <a:grpFill/>
                <a:ln w="25400" cap="flat" cmpd="sng" algn="ctr">
                  <a:solidFill>
                    <a:srgbClr val="FC4C02"/>
                  </a:solidFill>
                  <a:prstDash val="solid"/>
                </a:ln>
                <a:effectLst>
                  <a:glow rad="228600">
                    <a:srgbClr val="FC4C02">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200" b="1" i="0" u="none" strike="noStrike" kern="0" cap="none" spc="0" normalizeH="0" baseline="0" noProof="0" dirty="0">
                      <a:ln>
                        <a:noFill/>
                      </a:ln>
                      <a:solidFill>
                        <a:prstClr val="black"/>
                      </a:solidFill>
                      <a:effectLst/>
                      <a:uLnTx/>
                      <a:uFillTx/>
                      <a:latin typeface="Intel Clear"/>
                      <a:ea typeface="+mn-ea"/>
                      <a:cs typeface="+mn-cs"/>
                    </a:rPr>
                    <a:t>PORT REP.</a:t>
                  </a:r>
                  <a:endParaRPr kumimoji="0" lang="en-US" sz="1200" b="1" i="0" u="none" strike="noStrike" kern="0" cap="none" spc="0" normalizeH="0" baseline="0" noProof="0" dirty="0">
                    <a:ln>
                      <a:noFill/>
                    </a:ln>
                    <a:solidFill>
                      <a:prstClr val="black"/>
                    </a:solidFill>
                    <a:effectLst/>
                    <a:uLnTx/>
                    <a:uFillTx/>
                    <a:latin typeface="Intel Clear"/>
                    <a:ea typeface="+mn-ea"/>
                    <a:cs typeface="+mn-cs"/>
                  </a:endParaRPr>
                </a:p>
              </p:txBody>
            </p:sp>
            <p:sp>
              <p:nvSpPr>
                <p:cNvPr id="77" name="Rounded Rectangle 76"/>
                <p:cNvSpPr/>
                <p:nvPr/>
              </p:nvSpPr>
              <p:spPr>
                <a:xfrm>
                  <a:off x="4549272" y="2514209"/>
                  <a:ext cx="1483360" cy="548640"/>
                </a:xfrm>
                <a:prstGeom prst="roundRect">
                  <a:avLst/>
                </a:prstGeom>
                <a:grpFill/>
                <a:ln w="25400" cap="flat" cmpd="sng" algn="ctr">
                  <a:solidFill>
                    <a:srgbClr val="FC4C02"/>
                  </a:solidFill>
                  <a:prstDash val="solid"/>
                </a:ln>
                <a:effectLst>
                  <a:glow rad="228600">
                    <a:srgbClr val="FC4C02">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200" b="1" i="0" u="none" strike="noStrike" kern="0" cap="none" spc="0" normalizeH="0" baseline="0" noProof="0" dirty="0" smtClean="0">
                      <a:ln>
                        <a:noFill/>
                      </a:ln>
                      <a:solidFill>
                        <a:prstClr val="black"/>
                      </a:solidFill>
                      <a:effectLst/>
                      <a:uLnTx/>
                      <a:uFillTx/>
                      <a:latin typeface="Intel Clear"/>
                      <a:ea typeface="+mn-ea"/>
                      <a:cs typeface="+mn-cs"/>
                    </a:rPr>
                    <a:t>EXPT- </a:t>
                  </a:r>
                  <a:r>
                    <a:rPr kumimoji="0" lang="en-IE" sz="1200" b="1" i="0" u="none" strike="noStrike" kern="0" cap="none" spc="0" normalizeH="0" baseline="0" noProof="0" dirty="0">
                      <a:ln>
                        <a:noFill/>
                      </a:ln>
                      <a:solidFill>
                        <a:prstClr val="black"/>
                      </a:solidFill>
                      <a:effectLst/>
                      <a:uLnTx/>
                      <a:uFillTx/>
                      <a:latin typeface="Intel Clear"/>
                      <a:ea typeface="+mn-ea"/>
                      <a:cs typeface="+mn-cs"/>
                    </a:rPr>
                    <a:t>HANDLER</a:t>
                  </a:r>
                  <a:endParaRPr kumimoji="0" lang="en-US" sz="1200" b="1" i="0" u="none" strike="noStrike" kern="0" cap="none" spc="0" normalizeH="0" baseline="0" noProof="0" dirty="0">
                    <a:ln>
                      <a:noFill/>
                    </a:ln>
                    <a:solidFill>
                      <a:prstClr val="black"/>
                    </a:solidFill>
                    <a:effectLst/>
                    <a:uLnTx/>
                    <a:uFillTx/>
                    <a:latin typeface="Intel Clear"/>
                    <a:ea typeface="+mn-ea"/>
                    <a:cs typeface="+mn-cs"/>
                  </a:endParaRPr>
                </a:p>
              </p:txBody>
            </p:sp>
            <p:sp>
              <p:nvSpPr>
                <p:cNvPr id="78" name="Rounded Rectangle 77"/>
                <p:cNvSpPr/>
                <p:nvPr/>
              </p:nvSpPr>
              <p:spPr>
                <a:xfrm>
                  <a:off x="6143270" y="2514209"/>
                  <a:ext cx="1483360" cy="548640"/>
                </a:xfrm>
                <a:prstGeom prst="roundRect">
                  <a:avLst/>
                </a:prstGeom>
                <a:grpFill/>
                <a:ln w="25400" cap="flat" cmpd="sng" algn="ctr">
                  <a:solidFill>
                    <a:srgbClr val="FC4C02"/>
                  </a:solidFill>
                  <a:prstDash val="solid"/>
                </a:ln>
                <a:effectLst>
                  <a:glow rad="228600">
                    <a:srgbClr val="FC4C02">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200" b="1" i="0" u="none" strike="noStrike" kern="0" cap="none" spc="0" normalizeH="0" baseline="0" noProof="0" dirty="0">
                      <a:ln>
                        <a:noFill/>
                      </a:ln>
                      <a:solidFill>
                        <a:prstClr val="black"/>
                      </a:solidFill>
                      <a:effectLst/>
                      <a:uLnTx/>
                      <a:uFillTx/>
                      <a:latin typeface="Intel Clear"/>
                      <a:ea typeface="+mn-ea"/>
                      <a:cs typeface="+mn-cs"/>
                    </a:rPr>
                    <a:t>VDPA</a:t>
                  </a:r>
                  <a:endParaRPr kumimoji="0" lang="en-US" sz="1200" b="1" i="0" u="none" strike="noStrike" kern="0" cap="none" spc="0" normalizeH="0" baseline="0" noProof="0" dirty="0">
                    <a:ln>
                      <a:noFill/>
                    </a:ln>
                    <a:solidFill>
                      <a:prstClr val="black"/>
                    </a:solidFill>
                    <a:effectLst/>
                    <a:uLnTx/>
                    <a:uFillTx/>
                    <a:latin typeface="Intel Clear"/>
                    <a:ea typeface="+mn-ea"/>
                    <a:cs typeface="+mn-cs"/>
                  </a:endParaRPr>
                </a:p>
              </p:txBody>
            </p:sp>
            <p:sp>
              <p:nvSpPr>
                <p:cNvPr id="79" name="Rounded Rectangle 78"/>
                <p:cNvSpPr/>
                <p:nvPr/>
              </p:nvSpPr>
              <p:spPr>
                <a:xfrm>
                  <a:off x="7737268" y="2514209"/>
                  <a:ext cx="1483360" cy="548640"/>
                </a:xfrm>
                <a:prstGeom prst="roundRect">
                  <a:avLst/>
                </a:prstGeom>
                <a:grpFill/>
                <a:ln w="25400" cap="flat" cmpd="sng" algn="ctr">
                  <a:solidFill>
                    <a:srgbClr val="FC4C0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200" b="1" i="0" u="none" strike="noStrike" kern="0" cap="none" spc="0" normalizeH="0" baseline="0" noProof="0" dirty="0">
                      <a:ln>
                        <a:noFill/>
                      </a:ln>
                      <a:solidFill>
                        <a:prstClr val="black"/>
                      </a:solidFill>
                      <a:effectLst/>
                      <a:uLnTx/>
                      <a:uFillTx/>
                      <a:latin typeface="Intel Clear"/>
                      <a:ea typeface="+mn-ea"/>
                      <a:cs typeface="+mn-cs"/>
                    </a:rPr>
                    <a:t>RTE-FLOW</a:t>
                  </a:r>
                  <a:endParaRPr kumimoji="0" lang="en-US" sz="1200" b="1" i="0" u="none" strike="noStrike" kern="0" cap="none" spc="0" normalizeH="0" baseline="0" noProof="0" dirty="0">
                    <a:ln>
                      <a:noFill/>
                    </a:ln>
                    <a:solidFill>
                      <a:prstClr val="black"/>
                    </a:solidFill>
                    <a:effectLst/>
                    <a:uLnTx/>
                    <a:uFillTx/>
                    <a:latin typeface="Intel Clear"/>
                    <a:ea typeface="+mn-ea"/>
                    <a:cs typeface="+mn-cs"/>
                  </a:endParaRPr>
                </a:p>
              </p:txBody>
            </p:sp>
            <p:sp>
              <p:nvSpPr>
                <p:cNvPr id="80" name="Rounded Rectangle 79"/>
                <p:cNvSpPr/>
                <p:nvPr/>
              </p:nvSpPr>
              <p:spPr>
                <a:xfrm>
                  <a:off x="3509219" y="3250274"/>
                  <a:ext cx="1483360" cy="548640"/>
                </a:xfrm>
                <a:prstGeom prst="roundRect">
                  <a:avLst/>
                </a:prstGeom>
                <a:grpFill/>
                <a:ln w="25400" cap="flat" cmpd="sng" algn="ctr">
                  <a:solidFill>
                    <a:srgbClr val="FC4C0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200" b="1" i="0" u="none" strike="noStrike" kern="0" cap="none" spc="0" normalizeH="0" baseline="0" noProof="0" dirty="0">
                      <a:ln>
                        <a:noFill/>
                      </a:ln>
                      <a:solidFill>
                        <a:prstClr val="black"/>
                      </a:solidFill>
                      <a:effectLst/>
                      <a:uLnTx/>
                      <a:uFillTx/>
                      <a:latin typeface="Intel Clear"/>
                      <a:ea typeface="+mn-ea"/>
                      <a:cs typeface="+mn-cs"/>
                    </a:rPr>
                    <a:t>QOS</a:t>
                  </a:r>
                </a:p>
              </p:txBody>
            </p:sp>
            <p:sp>
              <p:nvSpPr>
                <p:cNvPr id="81" name="Rounded Rectangle 80"/>
                <p:cNvSpPr/>
                <p:nvPr/>
              </p:nvSpPr>
              <p:spPr>
                <a:xfrm>
                  <a:off x="5401590" y="3250274"/>
                  <a:ext cx="1483360" cy="548640"/>
                </a:xfrm>
                <a:prstGeom prst="roundRect">
                  <a:avLst/>
                </a:prstGeom>
                <a:grpFill/>
                <a:ln w="25400" cap="flat" cmpd="sng" algn="ctr">
                  <a:solidFill>
                    <a:srgbClr val="FC4C0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200" b="1" i="0" u="none" strike="noStrike" kern="0" cap="none" spc="0" normalizeH="0" baseline="0" noProof="0" dirty="0">
                      <a:ln>
                        <a:noFill/>
                      </a:ln>
                      <a:solidFill>
                        <a:prstClr val="black"/>
                      </a:solidFill>
                      <a:effectLst/>
                      <a:uLnTx/>
                      <a:uFillTx/>
                      <a:latin typeface="Intel Clear"/>
                      <a:ea typeface="+mn-ea"/>
                      <a:cs typeface="+mn-cs"/>
                    </a:rPr>
                    <a:t>TUNNEL APIs</a:t>
                  </a:r>
                  <a:endParaRPr kumimoji="0" lang="en-US" sz="1200" b="1" i="0" u="none" strike="noStrike" kern="0" cap="none" spc="0" normalizeH="0" baseline="0" noProof="0" dirty="0">
                    <a:ln>
                      <a:noFill/>
                    </a:ln>
                    <a:solidFill>
                      <a:prstClr val="black"/>
                    </a:solidFill>
                    <a:effectLst/>
                    <a:uLnTx/>
                    <a:uFillTx/>
                    <a:latin typeface="Intel Clear"/>
                    <a:ea typeface="+mn-ea"/>
                    <a:cs typeface="+mn-cs"/>
                  </a:endParaRPr>
                </a:p>
              </p:txBody>
            </p:sp>
          </p:grpSp>
          <p:sp>
            <p:nvSpPr>
              <p:cNvPr id="56" name="Rounded Rectangle 55"/>
              <p:cNvSpPr/>
              <p:nvPr/>
            </p:nvSpPr>
            <p:spPr>
              <a:xfrm>
                <a:off x="8779991" y="2199100"/>
                <a:ext cx="2940059" cy="537663"/>
              </a:xfrm>
              <a:prstGeom prst="roundRect">
                <a:avLst/>
              </a:prstGeom>
              <a:solidFill>
                <a:sysClr val="window" lastClr="FFFFFF"/>
              </a:solidFill>
              <a:ln w="28575" cap="flat" cmpd="sng" algn="ctr">
                <a:solidFill>
                  <a:sysClr val="windowText" lastClr="000000"/>
                </a:solidFill>
                <a:prstDash val="solid"/>
              </a:ln>
              <a:effectLst/>
            </p:spPr>
            <p:txBody>
              <a:bodyPr rtlCol="0" anchor="b"/>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IE" sz="1200" b="1" i="1" u="none" strike="noStrike" kern="0" cap="none" spc="0" normalizeH="0" baseline="0" noProof="0" dirty="0" smtClean="0">
                    <a:ln>
                      <a:noFill/>
                    </a:ln>
                    <a:solidFill>
                      <a:prstClr val="black"/>
                    </a:solidFill>
                    <a:effectLst/>
                    <a:uLnTx/>
                    <a:uFillTx/>
                    <a:latin typeface="Intel Clear"/>
                    <a:ea typeface="+mn-ea"/>
                    <a:cs typeface="+mn-cs"/>
                  </a:rPr>
                  <a:t>SW </a:t>
                </a:r>
                <a:r>
                  <a:rPr kumimoji="0" lang="en-IE" sz="1200" b="1" i="1" u="none" strike="noStrike" kern="0" cap="none" spc="0" normalizeH="0" baseline="0" noProof="0" dirty="0" err="1" smtClean="0">
                    <a:ln>
                      <a:noFill/>
                    </a:ln>
                    <a:solidFill>
                      <a:prstClr val="black"/>
                    </a:solidFill>
                    <a:effectLst/>
                    <a:uLnTx/>
                    <a:uFillTx/>
                    <a:latin typeface="Intel Clear"/>
                    <a:ea typeface="+mn-ea"/>
                    <a:cs typeface="+mn-cs"/>
                  </a:rPr>
                  <a:t>Datapath</a:t>
                </a:r>
                <a:endParaRPr kumimoji="0" lang="en-US" sz="1200" b="1" i="1" u="none" strike="noStrike" kern="0" cap="none" spc="0" normalizeH="0" baseline="0" noProof="0" dirty="0" smtClean="0">
                  <a:ln>
                    <a:noFill/>
                  </a:ln>
                  <a:solidFill>
                    <a:prstClr val="black"/>
                  </a:solidFill>
                  <a:effectLst/>
                  <a:uLnTx/>
                  <a:uFillTx/>
                  <a:latin typeface="Intel Clear"/>
                  <a:ea typeface="+mn-ea"/>
                  <a:cs typeface="+mn-cs"/>
                </a:endParaRPr>
              </a:p>
            </p:txBody>
          </p:sp>
          <p:grpSp>
            <p:nvGrpSpPr>
              <p:cNvPr id="57" name="Group 56"/>
              <p:cNvGrpSpPr/>
              <p:nvPr/>
            </p:nvGrpSpPr>
            <p:grpSpPr>
              <a:xfrm>
                <a:off x="8060702" y="5451110"/>
                <a:ext cx="1805354" cy="558202"/>
                <a:chOff x="7936523" y="5767085"/>
                <a:chExt cx="1805354" cy="558202"/>
              </a:xfrm>
            </p:grpSpPr>
            <p:sp>
              <p:nvSpPr>
                <p:cNvPr id="67" name="Rectangle 66"/>
                <p:cNvSpPr/>
                <p:nvPr/>
              </p:nvSpPr>
              <p:spPr>
                <a:xfrm>
                  <a:off x="7936523" y="5767085"/>
                  <a:ext cx="1805354" cy="265199"/>
                </a:xfrm>
                <a:prstGeom prst="rect">
                  <a:avLst/>
                </a:prstGeom>
                <a:solidFill>
                  <a:srgbClr val="0071C5">
                    <a:lumMod val="75000"/>
                    <a:alpha val="50000"/>
                  </a:srgbClr>
                </a:solidFill>
                <a:ln w="25400" cap="flat" cmpd="sng" algn="ctr">
                  <a:solidFill>
                    <a:sysClr val="windowText" lastClr="000000"/>
                  </a:solidFill>
                  <a:prstDash val="solid"/>
                </a:ln>
                <a:effectLst/>
              </p:spPr>
              <p:txBody>
                <a:bodyPr rtlCol="0" anchor="b"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400" b="1" i="0" u="none" strike="noStrike" kern="0" cap="none" spc="0" normalizeH="0" baseline="0" noProof="0" dirty="0">
                      <a:ln>
                        <a:noFill/>
                      </a:ln>
                      <a:solidFill>
                        <a:prstClr val="black">
                          <a:lumMod val="95000"/>
                          <a:lumOff val="5000"/>
                        </a:prstClr>
                      </a:solidFill>
                      <a:effectLst/>
                      <a:uLnTx/>
                      <a:uFillTx/>
                      <a:latin typeface="Intel Clear"/>
                      <a:ea typeface="+mn-ea"/>
                      <a:cs typeface="+mn-cs"/>
                    </a:rPr>
                    <a:t>FPGA</a:t>
                  </a:r>
                  <a:endParaRPr kumimoji="0" lang="en-US" sz="1400" b="1" i="0" u="none" strike="noStrike" kern="0" cap="none" spc="0" normalizeH="0" baseline="0" noProof="0" dirty="0">
                    <a:ln>
                      <a:noFill/>
                    </a:ln>
                    <a:solidFill>
                      <a:prstClr val="black">
                        <a:lumMod val="95000"/>
                        <a:lumOff val="5000"/>
                      </a:prstClr>
                    </a:solidFill>
                    <a:effectLst/>
                    <a:uLnTx/>
                    <a:uFillTx/>
                    <a:latin typeface="Intel Clear"/>
                    <a:ea typeface="+mn-ea"/>
                    <a:cs typeface="+mn-cs"/>
                  </a:endParaRPr>
                </a:p>
              </p:txBody>
            </p:sp>
            <p:sp>
              <p:nvSpPr>
                <p:cNvPr id="68" name="Rectangle 67"/>
                <p:cNvSpPr/>
                <p:nvPr/>
              </p:nvSpPr>
              <p:spPr>
                <a:xfrm>
                  <a:off x="8373105" y="6035796"/>
                  <a:ext cx="95299" cy="281641"/>
                </a:xfrm>
                <a:prstGeom prst="rect">
                  <a:avLst/>
                </a:prstGeom>
                <a:solidFill>
                  <a:sysClr val="windowText" lastClr="000000"/>
                </a:solidFill>
                <a:ln w="264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Intel Clear"/>
                    <a:ea typeface="+mn-ea"/>
                    <a:cs typeface="+mn-cs"/>
                  </a:endParaRPr>
                </a:p>
              </p:txBody>
            </p:sp>
            <p:sp>
              <p:nvSpPr>
                <p:cNvPr id="69" name="Rectangle 68"/>
                <p:cNvSpPr/>
                <p:nvPr/>
              </p:nvSpPr>
              <p:spPr>
                <a:xfrm>
                  <a:off x="9236863" y="6035796"/>
                  <a:ext cx="95299" cy="281641"/>
                </a:xfrm>
                <a:prstGeom prst="rect">
                  <a:avLst/>
                </a:prstGeom>
                <a:solidFill>
                  <a:sysClr val="windowText" lastClr="000000"/>
                </a:solidFill>
                <a:ln w="264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Intel Clear"/>
                    <a:ea typeface="+mn-ea"/>
                    <a:cs typeface="+mn-cs"/>
                  </a:endParaRPr>
                </a:p>
              </p:txBody>
            </p:sp>
            <p:grpSp>
              <p:nvGrpSpPr>
                <p:cNvPr id="70" name="Group 69"/>
                <p:cNvGrpSpPr/>
                <p:nvPr/>
              </p:nvGrpSpPr>
              <p:grpSpPr>
                <a:xfrm>
                  <a:off x="8419869" y="6099030"/>
                  <a:ext cx="867263" cy="226257"/>
                  <a:chOff x="6718935" y="2340541"/>
                  <a:chExt cx="1252557" cy="276999"/>
                </a:xfrm>
              </p:grpSpPr>
              <p:sp>
                <p:nvSpPr>
                  <p:cNvPr id="71" name="TextBox 70"/>
                  <p:cNvSpPr txBox="1"/>
                  <p:nvPr/>
                </p:nvSpPr>
                <p:spPr>
                  <a:xfrm>
                    <a:off x="6947799" y="2340541"/>
                    <a:ext cx="738972"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200" b="0" i="0" u="none" strike="noStrike" kern="0" cap="none" spc="0" normalizeH="0" baseline="0" noProof="0" dirty="0" smtClean="0">
                        <a:ln>
                          <a:noFill/>
                        </a:ln>
                        <a:solidFill>
                          <a:prstClr val="black"/>
                        </a:solidFill>
                        <a:effectLst/>
                        <a:uLnTx/>
                        <a:uFillTx/>
                        <a:latin typeface="Intel Clear"/>
                      </a:rPr>
                      <a:t>PHY</a:t>
                    </a:r>
                    <a:endParaRPr kumimoji="0" lang="en-US" sz="1200" b="0" i="0" u="none" strike="noStrike" kern="0" cap="none" spc="0" normalizeH="0" baseline="0" noProof="0" dirty="0" err="1" smtClean="0">
                      <a:ln>
                        <a:noFill/>
                      </a:ln>
                      <a:solidFill>
                        <a:prstClr val="black"/>
                      </a:solidFill>
                      <a:effectLst/>
                      <a:uLnTx/>
                      <a:uFillTx/>
                      <a:latin typeface="Intel Clear"/>
                    </a:endParaRPr>
                  </a:p>
                </p:txBody>
              </p:sp>
              <p:cxnSp>
                <p:nvCxnSpPr>
                  <p:cNvPr id="72" name="Straight Arrow Connector 71"/>
                  <p:cNvCxnSpPr/>
                  <p:nvPr/>
                </p:nvCxnSpPr>
                <p:spPr>
                  <a:xfrm flipH="1">
                    <a:off x="6718935" y="2496828"/>
                    <a:ext cx="248206" cy="0"/>
                  </a:xfrm>
                  <a:prstGeom prst="straightConnector1">
                    <a:avLst/>
                  </a:prstGeom>
                  <a:noFill/>
                  <a:ln w="9525" cap="rnd" cmpd="sng" algn="ctr">
                    <a:solidFill>
                      <a:sysClr val="windowText" lastClr="000000"/>
                    </a:solidFill>
                    <a:prstDash val="solid"/>
                    <a:tailEnd type="triangle"/>
                  </a:ln>
                  <a:effectLst/>
                </p:spPr>
              </p:cxnSp>
              <p:cxnSp>
                <p:nvCxnSpPr>
                  <p:cNvPr id="73" name="Straight Arrow Connector 72"/>
                  <p:cNvCxnSpPr/>
                  <p:nvPr/>
                </p:nvCxnSpPr>
                <p:spPr>
                  <a:xfrm>
                    <a:off x="7706113" y="2496828"/>
                    <a:ext cx="265379" cy="0"/>
                  </a:xfrm>
                  <a:prstGeom prst="straightConnector1">
                    <a:avLst/>
                  </a:prstGeom>
                  <a:noFill/>
                  <a:ln w="9525" cap="rnd" cmpd="sng" algn="ctr">
                    <a:solidFill>
                      <a:sysClr val="windowText" lastClr="000000"/>
                    </a:solidFill>
                    <a:prstDash val="solid"/>
                    <a:tailEnd type="triangle"/>
                  </a:ln>
                  <a:effectLst/>
                </p:spPr>
              </p:cxnSp>
            </p:grpSp>
          </p:grpSp>
          <p:grpSp>
            <p:nvGrpSpPr>
              <p:cNvPr id="58" name="Group 57"/>
              <p:cNvGrpSpPr/>
              <p:nvPr/>
            </p:nvGrpSpPr>
            <p:grpSpPr>
              <a:xfrm>
                <a:off x="6197600" y="1504240"/>
                <a:ext cx="2694364" cy="579719"/>
                <a:chOff x="2188326" y="2078181"/>
                <a:chExt cx="2694364" cy="268830"/>
              </a:xfrm>
            </p:grpSpPr>
            <p:sp>
              <p:nvSpPr>
                <p:cNvPr id="64" name="Rectangle 63"/>
                <p:cNvSpPr/>
                <p:nvPr/>
              </p:nvSpPr>
              <p:spPr>
                <a:xfrm>
                  <a:off x="2188326" y="2088572"/>
                  <a:ext cx="1086889" cy="255777"/>
                </a:xfrm>
                <a:prstGeom prst="rect">
                  <a:avLst/>
                </a:prstGeom>
                <a:solidFill>
                  <a:sysClr val="window" lastClr="FFFFFF"/>
                </a:solidFill>
                <a:ln w="264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200" b="1" i="0" u="none" strike="noStrike" kern="0" cap="none" spc="0" normalizeH="0" baseline="0" noProof="0" dirty="0" smtClean="0">
                      <a:ln>
                        <a:noFill/>
                      </a:ln>
                      <a:solidFill>
                        <a:prstClr val="black"/>
                      </a:solidFill>
                      <a:effectLst/>
                      <a:uLnTx/>
                      <a:uFillTx/>
                      <a:latin typeface="Intel Clear"/>
                      <a:ea typeface="+mn-ea"/>
                      <a:cs typeface="+mn-cs"/>
                    </a:rPr>
                    <a:t>OVSDB</a:t>
                  </a:r>
                  <a:endParaRPr kumimoji="0" lang="en-US" sz="1200" b="1" i="0" u="none" strike="noStrike" kern="0" cap="none" spc="0" normalizeH="0" baseline="0" noProof="0" dirty="0" smtClean="0">
                    <a:ln>
                      <a:noFill/>
                    </a:ln>
                    <a:solidFill>
                      <a:prstClr val="black"/>
                    </a:solidFill>
                    <a:effectLst/>
                    <a:uLnTx/>
                    <a:uFillTx/>
                    <a:latin typeface="Intel Clear"/>
                    <a:ea typeface="+mn-ea"/>
                    <a:cs typeface="+mn-cs"/>
                  </a:endParaRPr>
                </a:p>
              </p:txBody>
            </p:sp>
            <p:sp>
              <p:nvSpPr>
                <p:cNvPr id="65" name="Rectangle 64"/>
                <p:cNvSpPr/>
                <p:nvPr/>
              </p:nvSpPr>
              <p:spPr>
                <a:xfrm>
                  <a:off x="3709557" y="2078181"/>
                  <a:ext cx="1173133" cy="268830"/>
                </a:xfrm>
                <a:prstGeom prst="rect">
                  <a:avLst/>
                </a:prstGeom>
                <a:solidFill>
                  <a:sysClr val="window" lastClr="FFFFFF"/>
                </a:solidFill>
                <a:ln w="264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200" b="1" i="0" u="none" strike="noStrike" kern="0" cap="none" spc="0" normalizeH="0" baseline="0" noProof="0" dirty="0" err="1" smtClean="0">
                      <a:ln>
                        <a:noFill/>
                      </a:ln>
                      <a:solidFill>
                        <a:prstClr val="black"/>
                      </a:solidFill>
                      <a:effectLst/>
                      <a:uLnTx/>
                      <a:uFillTx/>
                      <a:latin typeface="Intel Clear"/>
                      <a:ea typeface="+mn-ea"/>
                      <a:cs typeface="+mn-cs"/>
                    </a:rPr>
                    <a:t>vswitchd</a:t>
                  </a:r>
                  <a:endParaRPr kumimoji="0" lang="en-US" sz="1200" b="1" i="0" u="none" strike="noStrike" kern="0" cap="none" spc="0" normalizeH="0" baseline="0" noProof="0" dirty="0" smtClean="0">
                    <a:ln>
                      <a:noFill/>
                    </a:ln>
                    <a:solidFill>
                      <a:prstClr val="black"/>
                    </a:solidFill>
                    <a:effectLst/>
                    <a:uLnTx/>
                    <a:uFillTx/>
                    <a:latin typeface="Intel Clear"/>
                    <a:ea typeface="+mn-ea"/>
                    <a:cs typeface="+mn-cs"/>
                  </a:endParaRPr>
                </a:p>
              </p:txBody>
            </p:sp>
            <p:cxnSp>
              <p:nvCxnSpPr>
                <p:cNvPr id="66" name="Straight Connector 65"/>
                <p:cNvCxnSpPr>
                  <a:stCxn id="64" idx="3"/>
                  <a:endCxn id="65" idx="1"/>
                </p:cNvCxnSpPr>
                <p:nvPr/>
              </p:nvCxnSpPr>
              <p:spPr>
                <a:xfrm flipV="1">
                  <a:off x="3275215" y="2212596"/>
                  <a:ext cx="434342" cy="3865"/>
                </a:xfrm>
                <a:prstGeom prst="line">
                  <a:avLst/>
                </a:prstGeom>
                <a:noFill/>
                <a:ln w="25400" cap="rnd" cmpd="sng" algn="ctr">
                  <a:solidFill>
                    <a:srgbClr val="003C71"/>
                  </a:solidFill>
                  <a:prstDash val="sysDash"/>
                </a:ln>
                <a:effectLst/>
              </p:spPr>
            </p:cxnSp>
          </p:grpSp>
          <p:cxnSp>
            <p:nvCxnSpPr>
              <p:cNvPr id="59" name="Straight Arrow Connector 39"/>
              <p:cNvCxnSpPr>
                <a:stCxn id="65" idx="3"/>
                <a:endCxn id="56" idx="0"/>
              </p:cNvCxnSpPr>
              <p:nvPr/>
            </p:nvCxnSpPr>
            <p:spPr>
              <a:xfrm>
                <a:off x="8891964" y="1794100"/>
                <a:ext cx="1358057" cy="405000"/>
              </a:xfrm>
              <a:prstGeom prst="bentConnector2">
                <a:avLst/>
              </a:prstGeom>
              <a:noFill/>
              <a:ln w="25400" cap="rnd" cmpd="sng" algn="ctr">
                <a:solidFill>
                  <a:sysClr val="windowText" lastClr="000000">
                    <a:lumMod val="85000"/>
                    <a:lumOff val="15000"/>
                  </a:sysClr>
                </a:solidFill>
                <a:prstDash val="sysDash"/>
                <a:headEnd type="triangle"/>
                <a:tailEnd type="triangle"/>
              </a:ln>
              <a:effectLst/>
            </p:spPr>
          </p:cxnSp>
          <p:cxnSp>
            <p:nvCxnSpPr>
              <p:cNvPr id="60" name="Straight Arrow Connector 39"/>
              <p:cNvCxnSpPr/>
              <p:nvPr/>
            </p:nvCxnSpPr>
            <p:spPr>
              <a:xfrm rot="5400000">
                <a:off x="7793512" y="2595845"/>
                <a:ext cx="1023775" cy="3"/>
              </a:xfrm>
              <a:prstGeom prst="bentConnector3">
                <a:avLst>
                  <a:gd name="adj1" fmla="val 50000"/>
                </a:avLst>
              </a:prstGeom>
              <a:noFill/>
              <a:ln w="25400" cap="rnd" cmpd="sng" algn="ctr">
                <a:solidFill>
                  <a:sysClr val="windowText" lastClr="000000">
                    <a:lumMod val="85000"/>
                    <a:lumOff val="15000"/>
                  </a:sysClr>
                </a:solidFill>
                <a:prstDash val="sysDash"/>
                <a:headEnd type="triangle"/>
                <a:tailEnd type="triangle"/>
              </a:ln>
              <a:effectLst/>
            </p:spPr>
          </p:cxnSp>
          <p:cxnSp>
            <p:nvCxnSpPr>
              <p:cNvPr id="61" name="Straight Arrow Connector 39"/>
              <p:cNvCxnSpPr>
                <a:endCxn id="56" idx="2"/>
              </p:cNvCxnSpPr>
              <p:nvPr/>
            </p:nvCxnSpPr>
            <p:spPr>
              <a:xfrm rot="16200000" flipV="1">
                <a:off x="10070997" y="2915788"/>
                <a:ext cx="358051" cy="1"/>
              </a:xfrm>
              <a:prstGeom prst="bentConnector3">
                <a:avLst>
                  <a:gd name="adj1" fmla="val 50000"/>
                </a:avLst>
              </a:prstGeom>
              <a:noFill/>
              <a:ln w="25400" cap="rnd" cmpd="sng" algn="ctr">
                <a:solidFill>
                  <a:sysClr val="windowText" lastClr="000000">
                    <a:lumMod val="85000"/>
                    <a:lumOff val="15000"/>
                  </a:sysClr>
                </a:solidFill>
                <a:prstDash val="sysDash"/>
                <a:headEnd type="triangle"/>
                <a:tailEnd type="triangle"/>
              </a:ln>
              <a:effectLst/>
            </p:spPr>
          </p:cxnSp>
          <p:cxnSp>
            <p:nvCxnSpPr>
              <p:cNvPr id="62" name="Straight Arrow Connector 39"/>
              <p:cNvCxnSpPr>
                <a:stCxn id="54" idx="0"/>
                <a:endCxn id="74" idx="2"/>
              </p:cNvCxnSpPr>
              <p:nvPr/>
            </p:nvCxnSpPr>
            <p:spPr>
              <a:xfrm rot="16200000" flipV="1">
                <a:off x="8798341" y="4624332"/>
                <a:ext cx="321882" cy="912"/>
              </a:xfrm>
              <a:prstGeom prst="bentConnector3">
                <a:avLst>
                  <a:gd name="adj1" fmla="val 50000"/>
                </a:avLst>
              </a:prstGeom>
              <a:noFill/>
              <a:ln w="25400" cap="rnd" cmpd="sng" algn="ctr">
                <a:solidFill>
                  <a:sysClr val="windowText" lastClr="000000">
                    <a:lumMod val="85000"/>
                    <a:lumOff val="15000"/>
                  </a:sysClr>
                </a:solidFill>
                <a:prstDash val="sysDash"/>
                <a:headEnd type="triangle"/>
                <a:tailEnd type="triangle"/>
              </a:ln>
              <a:effectLst/>
            </p:spPr>
          </p:cxnSp>
          <p:cxnSp>
            <p:nvCxnSpPr>
              <p:cNvPr id="63" name="Straight Arrow Connector 39"/>
              <p:cNvCxnSpPr>
                <a:stCxn id="67" idx="0"/>
                <a:endCxn id="54" idx="2"/>
              </p:cNvCxnSpPr>
              <p:nvPr/>
            </p:nvCxnSpPr>
            <p:spPr>
              <a:xfrm rot="16200000" flipV="1">
                <a:off x="8806771" y="5294501"/>
                <a:ext cx="309576" cy="3641"/>
              </a:xfrm>
              <a:prstGeom prst="bentConnector3">
                <a:avLst>
                  <a:gd name="adj1" fmla="val 50000"/>
                </a:avLst>
              </a:prstGeom>
              <a:noFill/>
              <a:ln w="25400" cap="rnd" cmpd="sng" algn="ctr">
                <a:solidFill>
                  <a:sysClr val="windowText" lastClr="000000">
                    <a:lumMod val="85000"/>
                    <a:lumOff val="15000"/>
                  </a:sysClr>
                </a:solidFill>
                <a:prstDash val="sysDash"/>
                <a:headEnd type="triangle"/>
                <a:tailEnd type="triangle"/>
              </a:ln>
              <a:effectLst/>
            </p:spPr>
          </p:cxnSp>
        </p:grpSp>
        <p:grpSp>
          <p:nvGrpSpPr>
            <p:cNvPr id="49" name="Group 48"/>
            <p:cNvGrpSpPr/>
            <p:nvPr/>
          </p:nvGrpSpPr>
          <p:grpSpPr>
            <a:xfrm>
              <a:off x="5661157" y="4899991"/>
              <a:ext cx="6392274" cy="750387"/>
              <a:chOff x="5405518" y="5199132"/>
              <a:chExt cx="6392274" cy="750387"/>
            </a:xfrm>
          </p:grpSpPr>
          <p:cxnSp>
            <p:nvCxnSpPr>
              <p:cNvPr id="50" name="Straight Connector 49"/>
              <p:cNvCxnSpPr/>
              <p:nvPr/>
            </p:nvCxnSpPr>
            <p:spPr>
              <a:xfrm>
                <a:off x="5533292" y="5568455"/>
                <a:ext cx="6264500" cy="11723"/>
              </a:xfrm>
              <a:prstGeom prst="line">
                <a:avLst/>
              </a:prstGeom>
              <a:noFill/>
              <a:ln w="31750" cap="rnd" cmpd="sng" algn="ctr">
                <a:solidFill>
                  <a:srgbClr val="C3D600"/>
                </a:solidFill>
                <a:prstDash val="lgDash"/>
              </a:ln>
              <a:effectLst/>
            </p:spPr>
          </p:cxnSp>
          <p:sp>
            <p:nvSpPr>
              <p:cNvPr id="51" name="TextBox 50"/>
              <p:cNvSpPr txBox="1"/>
              <p:nvPr/>
            </p:nvSpPr>
            <p:spPr>
              <a:xfrm>
                <a:off x="5477772" y="5199132"/>
                <a:ext cx="965684" cy="29238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IE" sz="1300" b="0" i="0" u="none" strike="noStrike" kern="0" cap="none" spc="0" normalizeH="0" baseline="0" noProof="0" dirty="0" smtClean="0">
                    <a:ln>
                      <a:noFill/>
                    </a:ln>
                    <a:solidFill>
                      <a:prstClr val="black"/>
                    </a:solidFill>
                    <a:effectLst/>
                    <a:uLnTx/>
                    <a:uFillTx/>
                    <a:latin typeface="Intel Clear"/>
                  </a:rPr>
                  <a:t>Host</a:t>
                </a:r>
                <a:endParaRPr kumimoji="0" lang="en-US" sz="1300" b="0" i="0" u="none" strike="noStrike" kern="0" cap="none" spc="0" normalizeH="0" baseline="0" noProof="0" dirty="0" err="1" smtClean="0">
                  <a:ln>
                    <a:noFill/>
                  </a:ln>
                  <a:solidFill>
                    <a:prstClr val="black"/>
                  </a:solidFill>
                  <a:effectLst/>
                  <a:uLnTx/>
                  <a:uFillTx/>
                  <a:latin typeface="Intel Clear"/>
                </a:endParaRPr>
              </a:p>
            </p:txBody>
          </p:sp>
          <p:sp>
            <p:nvSpPr>
              <p:cNvPr id="52" name="TextBox 51"/>
              <p:cNvSpPr txBox="1"/>
              <p:nvPr/>
            </p:nvSpPr>
            <p:spPr>
              <a:xfrm>
                <a:off x="5405518" y="5657131"/>
                <a:ext cx="655312" cy="29238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300" b="0" i="0" u="none" strike="noStrike" kern="0" cap="none" spc="0" normalizeH="0" baseline="0" noProof="0" dirty="0" smtClean="0">
                    <a:ln>
                      <a:noFill/>
                    </a:ln>
                    <a:solidFill>
                      <a:prstClr val="black"/>
                    </a:solidFill>
                    <a:effectLst/>
                    <a:uLnTx/>
                    <a:uFillTx/>
                    <a:latin typeface="Intel Clear"/>
                  </a:rPr>
                  <a:t>HW</a:t>
                </a:r>
                <a:endParaRPr kumimoji="0" lang="en-US" sz="1300" b="0" i="0" u="none" strike="noStrike" kern="0" cap="none" spc="0" normalizeH="0" baseline="0" noProof="0" dirty="0" err="1" smtClean="0">
                  <a:ln>
                    <a:noFill/>
                  </a:ln>
                  <a:solidFill>
                    <a:prstClr val="black"/>
                  </a:solidFill>
                  <a:effectLst/>
                  <a:uLnTx/>
                  <a:uFillTx/>
                  <a:latin typeface="Intel Clear"/>
                </a:endParaRPr>
              </a:p>
            </p:txBody>
          </p:sp>
        </p:grpSp>
      </p:grpSp>
      <p:sp>
        <p:nvSpPr>
          <p:cNvPr id="82" name="Oval 81"/>
          <p:cNvSpPr/>
          <p:nvPr/>
        </p:nvSpPr>
        <p:spPr>
          <a:xfrm>
            <a:off x="8466648" y="1872459"/>
            <a:ext cx="251870" cy="323808"/>
          </a:xfrm>
          <a:prstGeom prst="ellipse">
            <a:avLst/>
          </a:prstGeom>
          <a:solidFill>
            <a:srgbClr val="FC4C02">
              <a:lumMod val="60000"/>
              <a:lumOff val="40000"/>
            </a:srgbClr>
          </a:solidFill>
          <a:ln w="25400" cap="flat" cmpd="sng" algn="ctr">
            <a:solidFill>
              <a:srgbClr val="FC4C02"/>
            </a:solidFill>
            <a:prstDash val="solid"/>
          </a:ln>
          <a:effectLst>
            <a:outerShdw blurRad="50800" dist="38100" dir="2700000" algn="tl" rotWithShape="0">
              <a:prstClr val="black">
                <a:alpha val="40000"/>
              </a:prstClr>
            </a:outerShdw>
            <a:reflection blurRad="6350" stA="52000" endA="300" endPos="35000" dir="5400000" sy="-100000" algn="bl" rotWithShape="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800" b="1" i="0" u="none" strike="noStrike" kern="0" cap="none" spc="0" normalizeH="0" baseline="0" noProof="0" dirty="0" smtClean="0">
                <a:ln>
                  <a:noFill/>
                </a:ln>
                <a:solidFill>
                  <a:prstClr val="black"/>
                </a:solidFill>
                <a:effectLst/>
                <a:uLnTx/>
                <a:uFillTx/>
                <a:latin typeface="Intel Clear"/>
                <a:ea typeface="+mn-ea"/>
                <a:cs typeface="+mn-cs"/>
              </a:rPr>
              <a:t>1</a:t>
            </a:r>
            <a:endParaRPr kumimoji="0" lang="en-US" sz="1800" b="1" i="0" u="none" strike="noStrike" kern="0" cap="none" spc="0" normalizeH="0" baseline="0" noProof="0" dirty="0" smtClean="0">
              <a:ln>
                <a:noFill/>
              </a:ln>
              <a:solidFill>
                <a:prstClr val="black"/>
              </a:solidFill>
              <a:effectLst/>
              <a:uLnTx/>
              <a:uFillTx/>
              <a:latin typeface="Intel Clear"/>
              <a:ea typeface="+mn-ea"/>
              <a:cs typeface="+mn-cs"/>
            </a:endParaRPr>
          </a:p>
        </p:txBody>
      </p:sp>
      <p:sp>
        <p:nvSpPr>
          <p:cNvPr id="83" name="Oval 82"/>
          <p:cNvSpPr/>
          <p:nvPr/>
        </p:nvSpPr>
        <p:spPr>
          <a:xfrm>
            <a:off x="9361042" y="5275175"/>
            <a:ext cx="251870" cy="323808"/>
          </a:xfrm>
          <a:prstGeom prst="ellipse">
            <a:avLst/>
          </a:prstGeom>
          <a:solidFill>
            <a:srgbClr val="FC4C02">
              <a:lumMod val="60000"/>
              <a:lumOff val="40000"/>
            </a:srgbClr>
          </a:solidFill>
          <a:ln w="25400" cap="flat" cmpd="sng" algn="ctr">
            <a:solidFill>
              <a:srgbClr val="FC4C02"/>
            </a:solidFill>
            <a:prstDash val="solid"/>
          </a:ln>
          <a:effectLst>
            <a:outerShdw blurRad="50800" dist="38100" dir="2700000" algn="tl" rotWithShape="0">
              <a:prstClr val="black">
                <a:alpha val="40000"/>
              </a:prstClr>
            </a:outerShdw>
            <a:reflection blurRad="6350" stA="52000" endA="300" endPos="35000" dir="5400000" sy="-100000" algn="bl" rotWithShape="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800" b="1" i="0" u="none" strike="noStrike" kern="0" cap="none" spc="0" normalizeH="0" baseline="0" noProof="0" dirty="0">
                <a:ln>
                  <a:noFill/>
                </a:ln>
                <a:solidFill>
                  <a:prstClr val="black"/>
                </a:solidFill>
                <a:effectLst/>
                <a:uLnTx/>
                <a:uFillTx/>
                <a:latin typeface="Intel Clear"/>
                <a:ea typeface="+mn-ea"/>
                <a:cs typeface="+mn-cs"/>
              </a:rPr>
              <a:t>2</a:t>
            </a:r>
            <a:endParaRPr kumimoji="0" lang="en-US" sz="1800" b="1" i="0" u="none" strike="noStrike" kern="0" cap="none" spc="0" normalizeH="0" baseline="0" noProof="0" dirty="0" smtClean="0">
              <a:ln>
                <a:noFill/>
              </a:ln>
              <a:solidFill>
                <a:prstClr val="black"/>
              </a:solidFill>
              <a:effectLst/>
              <a:uLnTx/>
              <a:uFillTx/>
              <a:latin typeface="Intel Clear"/>
              <a:ea typeface="+mn-ea"/>
              <a:cs typeface="+mn-cs"/>
            </a:endParaRPr>
          </a:p>
        </p:txBody>
      </p:sp>
      <p:sp>
        <p:nvSpPr>
          <p:cNvPr id="84" name="Oval 83"/>
          <p:cNvSpPr/>
          <p:nvPr/>
        </p:nvSpPr>
        <p:spPr>
          <a:xfrm>
            <a:off x="6890247" y="3868902"/>
            <a:ext cx="251870" cy="323808"/>
          </a:xfrm>
          <a:prstGeom prst="ellipse">
            <a:avLst/>
          </a:prstGeom>
          <a:solidFill>
            <a:srgbClr val="FC4C02">
              <a:lumMod val="60000"/>
              <a:lumOff val="40000"/>
            </a:srgbClr>
          </a:solidFill>
          <a:ln w="25400" cap="flat" cmpd="sng" algn="ctr">
            <a:solidFill>
              <a:srgbClr val="FC4C02"/>
            </a:solidFill>
            <a:prstDash val="solid"/>
          </a:ln>
          <a:effectLst>
            <a:outerShdw blurRad="50800" dist="38100" dir="2700000" algn="tl" rotWithShape="0">
              <a:prstClr val="black">
                <a:alpha val="40000"/>
              </a:prstClr>
            </a:outerShdw>
            <a:reflection blurRad="6350" stA="52000" endA="300" endPos="35000" dir="5400000" sy="-100000" algn="bl" rotWithShape="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800" b="1" i="0" u="none" strike="noStrike" kern="0" cap="none" spc="0" normalizeH="0" baseline="0" noProof="0" dirty="0" smtClean="0">
                <a:ln>
                  <a:noFill/>
                </a:ln>
                <a:solidFill>
                  <a:prstClr val="black"/>
                </a:solidFill>
                <a:effectLst/>
                <a:uLnTx/>
                <a:uFillTx/>
                <a:latin typeface="Intel Clear"/>
                <a:ea typeface="+mn-ea"/>
                <a:cs typeface="+mn-cs"/>
              </a:rPr>
              <a:t>3</a:t>
            </a:r>
            <a:endParaRPr kumimoji="0" lang="en-US" sz="1800" b="1" i="0" u="none" strike="noStrike" kern="0" cap="none" spc="0" normalizeH="0" baseline="0" noProof="0" dirty="0" smtClean="0">
              <a:ln>
                <a:noFill/>
              </a:ln>
              <a:solidFill>
                <a:prstClr val="black"/>
              </a:solidFill>
              <a:effectLst/>
              <a:uLnTx/>
              <a:uFillTx/>
              <a:latin typeface="Intel Clear"/>
              <a:ea typeface="+mn-ea"/>
              <a:cs typeface="+mn-cs"/>
            </a:endParaRPr>
          </a:p>
        </p:txBody>
      </p:sp>
      <p:grpSp>
        <p:nvGrpSpPr>
          <p:cNvPr id="85" name="Group 84"/>
          <p:cNvGrpSpPr/>
          <p:nvPr/>
        </p:nvGrpSpPr>
        <p:grpSpPr>
          <a:xfrm>
            <a:off x="9866056" y="1320165"/>
            <a:ext cx="1715349" cy="4263545"/>
            <a:chOff x="9866056" y="1320165"/>
            <a:chExt cx="1715349" cy="4263545"/>
          </a:xfrm>
        </p:grpSpPr>
        <p:pic>
          <p:nvPicPr>
            <p:cNvPr id="86" name="Picture 8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0522" y="1320165"/>
              <a:ext cx="520883" cy="520883"/>
            </a:xfrm>
            <a:prstGeom prst="rect">
              <a:avLst/>
            </a:prstGeom>
            <a:ln w="25400">
              <a:solidFill>
                <a:sysClr val="windowText" lastClr="000000"/>
              </a:solidFill>
            </a:ln>
          </p:spPr>
        </p:pic>
        <p:cxnSp>
          <p:nvCxnSpPr>
            <p:cNvPr id="87" name="Straight Connector 73"/>
            <p:cNvCxnSpPr>
              <a:stCxn id="86" idx="3"/>
            </p:cNvCxnSpPr>
            <p:nvPr/>
          </p:nvCxnSpPr>
          <p:spPr>
            <a:xfrm flipH="1">
              <a:off x="9866056" y="1580607"/>
              <a:ext cx="1715349" cy="4003103"/>
            </a:xfrm>
            <a:prstGeom prst="bentConnector3">
              <a:avLst>
                <a:gd name="adj1" fmla="val -22401"/>
              </a:avLst>
            </a:prstGeom>
            <a:noFill/>
            <a:ln w="31750" cap="rnd" cmpd="sng" algn="ctr">
              <a:solidFill>
                <a:sysClr val="windowText" lastClr="000000"/>
              </a:solidFill>
              <a:prstDash val="solid"/>
            </a:ln>
            <a:effectLst/>
          </p:spPr>
        </p:cxnSp>
      </p:grpSp>
    </p:spTree>
    <p:extLst>
      <p:ext uri="{BB962C8B-B14F-4D97-AF65-F5344CB8AC3E}">
        <p14:creationId xmlns:p14="http://schemas.microsoft.com/office/powerpoint/2010/main" val="33388992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DPDK ‘Framework’ in OVS-DPDK</a:t>
            </a:r>
            <a:endParaRPr lang="en-US" dirty="0"/>
          </a:p>
        </p:txBody>
      </p:sp>
      <p:sp>
        <p:nvSpPr>
          <p:cNvPr id="52" name="Content Placeholder 2"/>
          <p:cNvSpPr txBox="1">
            <a:spLocks/>
          </p:cNvSpPr>
          <p:nvPr/>
        </p:nvSpPr>
        <p:spPr>
          <a:xfrm>
            <a:off x="471950" y="1558456"/>
            <a:ext cx="5005822" cy="4280248"/>
          </a:xfrm>
          <a:prstGeom prst="rect">
            <a:avLst/>
          </a:prstGeom>
        </p:spPr>
        <p:txBody>
          <a:bodyPr vert="horz" lIns="91440" tIns="45720" rIns="91440" bIns="45720" rtlCol="0">
            <a:noAutofit/>
          </a:bodyPr>
          <a:lstStyle>
            <a:lvl1pPr marL="0" indent="0" algn="l" defTabSz="1219170" rtl="0" eaLnBrk="1" latinLnBrk="0" hangingPunct="1">
              <a:spcBef>
                <a:spcPts val="800"/>
              </a:spcBef>
              <a:buClr>
                <a:schemeClr val="accent1"/>
              </a:buClr>
              <a:buFont typeface="Wingdings" panose="05000000000000000000" pitchFamily="2" charset="2"/>
              <a:buNone/>
              <a:defRPr sz="2400" kern="1200">
                <a:solidFill>
                  <a:schemeClr val="accent1"/>
                </a:solidFill>
                <a:latin typeface="+mn-lt"/>
                <a:ea typeface="+mn-ea"/>
                <a:cs typeface="+mn-cs"/>
              </a:defRPr>
            </a:lvl1pPr>
            <a:lvl2pPr marL="228594" indent="-228594" algn="l" defTabSz="1219170" rtl="0" eaLnBrk="1" latinLnBrk="0" hangingPunct="1">
              <a:spcBef>
                <a:spcPts val="800"/>
              </a:spcBef>
              <a:buClr>
                <a:schemeClr val="tx2"/>
              </a:buClr>
              <a:buFont typeface="Wingdings" panose="05000000000000000000" pitchFamily="2" charset="2"/>
              <a:buChar char="§"/>
              <a:defRPr sz="2400" kern="1200">
                <a:solidFill>
                  <a:schemeClr val="tx2"/>
                </a:solidFill>
                <a:latin typeface="+mn-lt"/>
                <a:ea typeface="+mn-ea"/>
                <a:cs typeface="+mn-cs"/>
              </a:defRPr>
            </a:lvl2pPr>
            <a:lvl3pPr marL="463539" indent="-228594" algn="l" defTabSz="1219170" rtl="0" eaLnBrk="1" latinLnBrk="0" hangingPunct="1">
              <a:spcBef>
                <a:spcPts val="800"/>
              </a:spcBef>
              <a:buClr>
                <a:schemeClr val="tx2"/>
              </a:buClr>
              <a:buFont typeface="Intel Clear" panose="020B0604020203020204" pitchFamily="34" charset="0"/>
              <a:buChar char="–"/>
              <a:defRPr sz="2400" kern="1200">
                <a:solidFill>
                  <a:schemeClr val="tx2"/>
                </a:solidFill>
                <a:latin typeface="+mn-lt"/>
                <a:ea typeface="+mn-ea"/>
                <a:cs typeface="+mn-cs"/>
              </a:defRPr>
            </a:lvl3pPr>
            <a:lvl4pPr marL="681550" indent="-228594" algn="l" defTabSz="1219170" rtl="0" eaLnBrk="1" latinLnBrk="0" hangingPunct="1">
              <a:spcBef>
                <a:spcPts val="800"/>
              </a:spcBef>
              <a:buClr>
                <a:schemeClr val="tx2"/>
              </a:buClr>
              <a:buFont typeface="Intel Clear" panose="020B0604020203020204" pitchFamily="34" charset="0"/>
              <a:buChar char="–"/>
              <a:defRPr sz="2133" kern="1200">
                <a:solidFill>
                  <a:schemeClr val="tx2"/>
                </a:solidFill>
                <a:latin typeface="+mn-lt"/>
                <a:ea typeface="+mn-ea"/>
                <a:cs typeface="+mn-cs"/>
              </a:defRPr>
            </a:lvl4pPr>
            <a:lvl5pPr marL="918610" indent="-224361" algn="l" defTabSz="1219170" rtl="0" eaLnBrk="1" latinLnBrk="0" hangingPunct="1">
              <a:spcBef>
                <a:spcPts val="800"/>
              </a:spcBef>
              <a:buClr>
                <a:schemeClr val="tx2"/>
              </a:buClr>
              <a:buFont typeface="Intel Clear" panose="020B0604020203020204" pitchFamily="34" charset="0"/>
              <a:buChar char="–"/>
              <a:defRPr sz="1867" kern="1200">
                <a:solidFill>
                  <a:schemeClr val="tx2"/>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514350" marR="0" lvl="0" indent="-514350" algn="l" defTabSz="1219170" rtl="0" eaLnBrk="1" fontAlgn="auto" latinLnBrk="0" hangingPunct="1">
              <a:lnSpc>
                <a:spcPct val="100000"/>
              </a:lnSpc>
              <a:spcBef>
                <a:spcPts val="800"/>
              </a:spcBef>
              <a:spcAft>
                <a:spcPts val="0"/>
              </a:spcAft>
              <a:buClr>
                <a:srgbClr val="0071C5"/>
              </a:buClr>
              <a:buSzTx/>
              <a:buFont typeface="+mj-lt"/>
              <a:buAutoNum type="arabicPeriod"/>
              <a:tabLst/>
              <a:defRPr/>
            </a:pPr>
            <a:r>
              <a:rPr kumimoji="0" lang="en-IE" sz="2600" b="1" i="0" u="none" strike="noStrike" kern="1200" cap="none" spc="0" normalizeH="0" baseline="0" noProof="0" smtClean="0">
                <a:ln>
                  <a:noFill/>
                </a:ln>
                <a:solidFill>
                  <a:srgbClr val="0071C5">
                    <a:lumMod val="75000"/>
                  </a:srgbClr>
                </a:solidFill>
                <a:effectLst/>
                <a:uLnTx/>
                <a:uFillTx/>
                <a:latin typeface="Intel Clear"/>
                <a:ea typeface="+mn-ea"/>
                <a:cs typeface="+mn-cs"/>
              </a:rPr>
              <a:t>OVS-DPDK init with hardware acceleration.</a:t>
            </a:r>
            <a:endParaRPr kumimoji="0" lang="en-US" sz="2600" b="1" i="0" u="none" strike="noStrike" kern="1200" cap="none" spc="0" normalizeH="0" baseline="0" noProof="0" smtClean="0">
              <a:ln>
                <a:noFill/>
              </a:ln>
              <a:solidFill>
                <a:srgbClr val="0071C5">
                  <a:lumMod val="75000"/>
                </a:srgbClr>
              </a:solidFill>
              <a:effectLst/>
              <a:uLnTx/>
              <a:uFillTx/>
              <a:latin typeface="Intel Clear"/>
              <a:ea typeface="+mn-ea"/>
              <a:cs typeface="+mn-cs"/>
            </a:endParaRPr>
          </a:p>
          <a:p>
            <a:pPr marL="571494" marR="0" lvl="1" indent="-342900" algn="l" defTabSz="1219170" rtl="0" eaLnBrk="1" fontAlgn="auto" latinLnBrk="0" hangingPunct="1">
              <a:lnSpc>
                <a:spcPct val="100000"/>
              </a:lnSpc>
              <a:spcBef>
                <a:spcPts val="800"/>
              </a:spcBef>
              <a:spcAft>
                <a:spcPts val="0"/>
              </a:spcAft>
              <a:buClr>
                <a:srgbClr val="003C71"/>
              </a:buClr>
              <a:buSzTx/>
              <a:buFont typeface="Arial" panose="020B0604020202020204" pitchFamily="34" charset="0"/>
              <a:buChar char="•"/>
              <a:tabLst/>
              <a:defRPr/>
            </a:pPr>
            <a:r>
              <a:rPr kumimoji="0" lang="en-US" sz="1600" b="1" i="0" u="none" strike="noStrike" kern="1200" cap="none" spc="0" normalizeH="0" baseline="0" noProof="0" smtClean="0">
                <a:ln>
                  <a:noFill/>
                </a:ln>
                <a:solidFill>
                  <a:sysClr val="windowText" lastClr="000000">
                    <a:lumMod val="95000"/>
                    <a:lumOff val="5000"/>
                  </a:sysClr>
                </a:solidFill>
                <a:effectLst/>
                <a:uLnTx/>
                <a:uFillTx/>
                <a:latin typeface="Intel Clear"/>
                <a:ea typeface="+mn-ea"/>
                <a:cs typeface="+mn-cs"/>
              </a:rPr>
              <a:t>$ </a:t>
            </a:r>
            <a:r>
              <a:rPr kumimoji="0" lang="en-US" sz="1600" b="1" i="1" u="none" strike="noStrike" kern="1200" cap="none" spc="0" normalizeH="0" baseline="0" noProof="0" smtClean="0">
                <a:ln>
                  <a:noFill/>
                </a:ln>
                <a:solidFill>
                  <a:sysClr val="windowText" lastClr="000000">
                    <a:lumMod val="95000"/>
                    <a:lumOff val="5000"/>
                  </a:sysClr>
                </a:solidFill>
                <a:effectLst/>
                <a:uLnTx/>
                <a:uFillTx/>
                <a:latin typeface="Intel Clear"/>
                <a:ea typeface="+mn-ea"/>
                <a:cs typeface="+mn-cs"/>
              </a:rPr>
              <a:t>ovs-vsctl set Open_vSwitch . other_config:dpdk-hw-offload-init=true</a:t>
            </a:r>
          </a:p>
          <a:p>
            <a:pPr marL="0" marR="0" lvl="1" indent="0" algn="l" defTabSz="1219170" rtl="0" eaLnBrk="1" fontAlgn="auto" latinLnBrk="0" hangingPunct="1">
              <a:lnSpc>
                <a:spcPct val="100000"/>
              </a:lnSpc>
              <a:spcBef>
                <a:spcPts val="800"/>
              </a:spcBef>
              <a:spcAft>
                <a:spcPts val="0"/>
              </a:spcAft>
              <a:buClr>
                <a:srgbClr val="003C71"/>
              </a:buClr>
              <a:buSzTx/>
              <a:buFont typeface="Wingdings" panose="05000000000000000000" pitchFamily="2" charset="2"/>
              <a:buNone/>
              <a:tabLst/>
              <a:defRPr/>
            </a:pPr>
            <a:endParaRPr kumimoji="0" lang="en-US" sz="2400" b="1" i="1" u="none" strike="noStrike" kern="1200" cap="none" spc="0" normalizeH="0" baseline="0" noProof="0" smtClean="0">
              <a:ln>
                <a:noFill/>
              </a:ln>
              <a:solidFill>
                <a:sysClr val="windowText" lastClr="000000">
                  <a:lumMod val="95000"/>
                  <a:lumOff val="5000"/>
                </a:sysClr>
              </a:solidFill>
              <a:effectLst/>
              <a:uLnTx/>
              <a:uFillTx/>
              <a:latin typeface="Intel Clear"/>
              <a:ea typeface="+mn-ea"/>
              <a:cs typeface="+mn-cs"/>
            </a:endParaRPr>
          </a:p>
          <a:p>
            <a:pPr marL="571494" marR="0" lvl="1" indent="-342900" algn="l" defTabSz="1219170" rtl="0" eaLnBrk="1" fontAlgn="auto" latinLnBrk="0" hangingPunct="1">
              <a:lnSpc>
                <a:spcPct val="100000"/>
              </a:lnSpc>
              <a:spcBef>
                <a:spcPts val="800"/>
              </a:spcBef>
              <a:spcAft>
                <a:spcPts val="0"/>
              </a:spcAft>
              <a:buClr>
                <a:srgbClr val="003C71"/>
              </a:buClr>
              <a:buSzTx/>
              <a:buFont typeface="Arial" panose="020B0604020202020204" pitchFamily="34" charset="0"/>
              <a:buChar char="•"/>
              <a:tabLst/>
              <a:defRPr/>
            </a:pPr>
            <a:r>
              <a:rPr kumimoji="0" lang="en-IE" sz="1600" b="1" i="1" u="none" strike="noStrike" kern="1200" cap="none" spc="0" normalizeH="0" baseline="0" noProof="0" smtClean="0">
                <a:ln>
                  <a:noFill/>
                </a:ln>
                <a:solidFill>
                  <a:sysClr val="windowText" lastClr="000000">
                    <a:lumMod val="95000"/>
                    <a:lumOff val="5000"/>
                  </a:sysClr>
                </a:solidFill>
                <a:effectLst/>
                <a:uLnTx/>
                <a:uFillTx/>
                <a:latin typeface="Intel Clear"/>
                <a:ea typeface="+mn-ea"/>
                <a:cs typeface="+mn-cs"/>
              </a:rPr>
              <a:t>$ ovs-vsctl set Open_vSwitch . other_config:dpdk-hw-offload-ids="0000:5e:00.0“</a:t>
            </a:r>
          </a:p>
          <a:p>
            <a:pPr marL="342900" marR="0" lvl="0" indent="-342900" algn="l" defTabSz="1219170" rtl="0" eaLnBrk="1" fontAlgn="auto" latinLnBrk="0" hangingPunct="1">
              <a:lnSpc>
                <a:spcPct val="100000"/>
              </a:lnSpc>
              <a:spcBef>
                <a:spcPts val="800"/>
              </a:spcBef>
              <a:spcAft>
                <a:spcPts val="0"/>
              </a:spcAft>
              <a:buClr>
                <a:srgbClr val="0071C5"/>
              </a:buClr>
              <a:buSzTx/>
              <a:buFont typeface="Arial" panose="020B0604020202020204" pitchFamily="34" charset="0"/>
              <a:buChar char="•"/>
              <a:tabLst/>
              <a:defRPr/>
            </a:pPr>
            <a:endParaRPr kumimoji="0" lang="en-IE" sz="2400" b="1" i="1" u="none" strike="noStrike" kern="1200" cap="none" spc="0" normalizeH="0" baseline="0" noProof="0" smtClean="0">
              <a:ln>
                <a:noFill/>
              </a:ln>
              <a:solidFill>
                <a:sysClr val="windowText" lastClr="000000">
                  <a:lumMod val="95000"/>
                  <a:lumOff val="5000"/>
                </a:sysClr>
              </a:solidFill>
              <a:effectLst/>
              <a:uLnTx/>
              <a:uFillTx/>
              <a:latin typeface="Intel Clear"/>
              <a:ea typeface="+mn-ea"/>
              <a:cs typeface="+mn-cs"/>
            </a:endParaRPr>
          </a:p>
          <a:p>
            <a:pPr marL="342900" marR="0" lvl="0" indent="-342900" algn="l" defTabSz="1219170" rtl="0" eaLnBrk="1" fontAlgn="auto" latinLnBrk="0" hangingPunct="1">
              <a:lnSpc>
                <a:spcPct val="100000"/>
              </a:lnSpc>
              <a:spcBef>
                <a:spcPts val="800"/>
              </a:spcBef>
              <a:spcAft>
                <a:spcPts val="0"/>
              </a:spcAft>
              <a:buClr>
                <a:srgbClr val="0071C5"/>
              </a:buClr>
              <a:buSzTx/>
              <a:buFont typeface="Arial" panose="020B0604020202020204" pitchFamily="34" charset="0"/>
              <a:buChar char="•"/>
              <a:tabLst/>
              <a:defRPr/>
            </a:pPr>
            <a:endParaRPr kumimoji="0" lang="en-US" sz="2400" b="1" i="1" u="none" strike="noStrike" kern="1200" cap="none" spc="0" normalizeH="0" baseline="0" noProof="0" dirty="0">
              <a:ln>
                <a:noFill/>
              </a:ln>
              <a:solidFill>
                <a:sysClr val="windowText" lastClr="000000">
                  <a:lumMod val="95000"/>
                  <a:lumOff val="5000"/>
                </a:sysClr>
              </a:solidFill>
              <a:effectLst/>
              <a:uLnTx/>
              <a:uFillTx/>
              <a:latin typeface="Intel Clear"/>
              <a:ea typeface="+mn-ea"/>
              <a:cs typeface="+mn-cs"/>
            </a:endParaRPr>
          </a:p>
        </p:txBody>
      </p:sp>
      <p:grpSp>
        <p:nvGrpSpPr>
          <p:cNvPr id="53" name="Group 52"/>
          <p:cNvGrpSpPr/>
          <p:nvPr/>
        </p:nvGrpSpPr>
        <p:grpSpPr>
          <a:xfrm>
            <a:off x="5661157" y="1150449"/>
            <a:ext cx="6402106" cy="4984880"/>
            <a:chOff x="5661157" y="1150449"/>
            <a:chExt cx="6402106" cy="4984880"/>
          </a:xfrm>
        </p:grpSpPr>
        <p:grpSp>
          <p:nvGrpSpPr>
            <p:cNvPr id="54" name="Group 53"/>
            <p:cNvGrpSpPr/>
            <p:nvPr/>
          </p:nvGrpSpPr>
          <p:grpSpPr>
            <a:xfrm>
              <a:off x="5798762" y="1150449"/>
              <a:ext cx="6264501" cy="4984880"/>
              <a:chOff x="5798762" y="1150449"/>
              <a:chExt cx="6264501" cy="4984880"/>
            </a:xfrm>
          </p:grpSpPr>
          <p:sp>
            <p:nvSpPr>
              <p:cNvPr id="59" name="Rectangle 58"/>
              <p:cNvSpPr/>
              <p:nvPr/>
            </p:nvSpPr>
            <p:spPr>
              <a:xfrm>
                <a:off x="5798762" y="1150449"/>
                <a:ext cx="6264501" cy="4984880"/>
              </a:xfrm>
              <a:prstGeom prst="rect">
                <a:avLst/>
              </a:prstGeom>
              <a:solidFill>
                <a:sysClr val="window" lastClr="FFFFFF"/>
              </a:solidFill>
              <a:ln w="26425" cap="flat" cmpd="sng" algn="ctr">
                <a:solidFill>
                  <a:srgbClr val="C3D6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Intel Clear"/>
                  <a:ea typeface="+mn-ea"/>
                  <a:cs typeface="+mn-cs"/>
                </a:endParaRPr>
              </a:p>
            </p:txBody>
          </p:sp>
          <p:sp>
            <p:nvSpPr>
              <p:cNvPr id="60" name="Rectangle 59"/>
              <p:cNvSpPr/>
              <p:nvPr/>
            </p:nvSpPr>
            <p:spPr>
              <a:xfrm>
                <a:off x="7143407" y="4785729"/>
                <a:ext cx="3632662" cy="355805"/>
              </a:xfrm>
              <a:prstGeom prst="rect">
                <a:avLst/>
              </a:prstGeom>
              <a:noFill/>
              <a:ln w="25400" cap="flat" cmpd="sng" algn="ctr">
                <a:solidFill>
                  <a:srgbClr val="3F7FAE"/>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500" b="1" i="0" u="none" strike="noStrike" kern="0" cap="none" spc="0" normalizeH="0" baseline="0" noProof="0" dirty="0" smtClean="0">
                    <a:ln>
                      <a:noFill/>
                    </a:ln>
                    <a:solidFill>
                      <a:prstClr val="black">
                        <a:lumMod val="95000"/>
                        <a:lumOff val="5000"/>
                      </a:prstClr>
                    </a:solidFill>
                    <a:effectLst/>
                    <a:uLnTx/>
                    <a:uFillTx/>
                    <a:latin typeface="Intel Clear"/>
                    <a:ea typeface="+mn-ea"/>
                    <a:cs typeface="+mn-cs"/>
                  </a:rPr>
                  <a:t>FPGA Driver</a:t>
                </a:r>
                <a:endParaRPr kumimoji="0" lang="en-US" sz="1500" b="1" i="0" u="none" strike="noStrike" kern="0" cap="none" spc="0" normalizeH="0" baseline="0" noProof="0" dirty="0" smtClean="0">
                  <a:ln>
                    <a:noFill/>
                  </a:ln>
                  <a:solidFill>
                    <a:prstClr val="black">
                      <a:lumMod val="95000"/>
                      <a:lumOff val="5000"/>
                    </a:prstClr>
                  </a:solidFill>
                  <a:effectLst/>
                  <a:uLnTx/>
                  <a:uFillTx/>
                  <a:latin typeface="Intel Clear"/>
                  <a:ea typeface="+mn-ea"/>
                  <a:cs typeface="+mn-cs"/>
                </a:endParaRPr>
              </a:p>
            </p:txBody>
          </p:sp>
          <p:grpSp>
            <p:nvGrpSpPr>
              <p:cNvPr id="61" name="Group 60"/>
              <p:cNvGrpSpPr/>
              <p:nvPr/>
            </p:nvGrpSpPr>
            <p:grpSpPr>
              <a:xfrm>
                <a:off x="6197600" y="3094815"/>
                <a:ext cx="5522451" cy="1369032"/>
                <a:chOff x="939994" y="2355469"/>
                <a:chExt cx="8666461" cy="1587211"/>
              </a:xfrm>
              <a:noFill/>
              <a:effectLst>
                <a:outerShdw blurRad="50800" dist="38100" dir="2700000" algn="tl" rotWithShape="0">
                  <a:prstClr val="black">
                    <a:alpha val="40000"/>
                  </a:prstClr>
                </a:outerShdw>
              </a:effectLst>
            </p:grpSpPr>
            <p:sp>
              <p:nvSpPr>
                <p:cNvPr id="80" name="Rectangle 79"/>
                <p:cNvSpPr/>
                <p:nvPr/>
              </p:nvSpPr>
              <p:spPr>
                <a:xfrm>
                  <a:off x="939994" y="2355469"/>
                  <a:ext cx="8666461" cy="1587211"/>
                </a:xfrm>
                <a:prstGeom prst="rect">
                  <a:avLst/>
                </a:prstGeom>
                <a:solidFill>
                  <a:srgbClr val="F3D54E">
                    <a:lumMod val="60000"/>
                    <a:lumOff val="40000"/>
                  </a:srgbClr>
                </a:solidFill>
                <a:ln w="25400" cap="flat" cmpd="sng" algn="ctr">
                  <a:solidFill>
                    <a:srgbClr val="003C71"/>
                  </a:solidFill>
                  <a:prstDash val="solid"/>
                </a:ln>
                <a:effectLst/>
              </p:spPr>
              <p:txBody>
                <a:bodyPr rtlCol="0" anchor="b"/>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IE" sz="1400" b="1" i="1" u="none" strike="noStrike" kern="0" cap="none" spc="0" normalizeH="0" baseline="0" noProof="0" dirty="0" smtClean="0">
                      <a:ln>
                        <a:noFill/>
                      </a:ln>
                      <a:solidFill>
                        <a:srgbClr val="0070C0"/>
                      </a:solidFill>
                      <a:effectLst/>
                      <a:uLnTx/>
                      <a:uFillTx/>
                      <a:latin typeface="Intel Clear"/>
                      <a:ea typeface="+mn-ea"/>
                      <a:cs typeface="+mn-cs"/>
                    </a:rPr>
                    <a:t>DPDK Framework</a:t>
                  </a:r>
                  <a:endParaRPr kumimoji="0" lang="en-US" sz="1400" b="1" i="1" u="none" strike="noStrike" kern="0" cap="none" spc="0" normalizeH="0" baseline="0" noProof="0" dirty="0" smtClean="0">
                    <a:ln>
                      <a:noFill/>
                    </a:ln>
                    <a:solidFill>
                      <a:srgbClr val="0070C0"/>
                    </a:solidFill>
                    <a:effectLst/>
                    <a:uLnTx/>
                    <a:uFillTx/>
                    <a:latin typeface="Intel Clear"/>
                    <a:ea typeface="+mn-ea"/>
                    <a:cs typeface="+mn-cs"/>
                  </a:endParaRPr>
                </a:p>
              </p:txBody>
            </p:sp>
            <p:sp>
              <p:nvSpPr>
                <p:cNvPr id="81" name="Rounded Rectangle 80"/>
                <p:cNvSpPr/>
                <p:nvPr/>
              </p:nvSpPr>
              <p:spPr>
                <a:xfrm>
                  <a:off x="1325819" y="2514209"/>
                  <a:ext cx="1483360" cy="548640"/>
                </a:xfrm>
                <a:prstGeom prst="roundRect">
                  <a:avLst/>
                </a:prstGeom>
                <a:grpFill/>
                <a:ln w="25400" cap="flat" cmpd="sng" algn="ctr">
                  <a:solidFill>
                    <a:srgbClr val="FC4C02"/>
                  </a:solidFill>
                  <a:prstDash val="solid"/>
                </a:ln>
                <a:effectLst>
                  <a:glow rad="228600">
                    <a:srgbClr val="FC4C02">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200" b="1" i="0" u="none" strike="noStrike" kern="0" cap="none" spc="0" normalizeH="0" baseline="0" noProof="0" dirty="0">
                      <a:ln>
                        <a:noFill/>
                      </a:ln>
                      <a:solidFill>
                        <a:prstClr val="black"/>
                      </a:solidFill>
                      <a:effectLst/>
                      <a:uLnTx/>
                      <a:uFillTx/>
                      <a:latin typeface="Intel Clear"/>
                      <a:ea typeface="+mn-ea"/>
                      <a:cs typeface="+mn-cs"/>
                    </a:rPr>
                    <a:t>SWITCH APIs</a:t>
                  </a:r>
                  <a:endParaRPr kumimoji="0" lang="en-US" sz="1200" b="1" i="0" u="none" strike="noStrike" kern="0" cap="none" spc="0" normalizeH="0" baseline="0" noProof="0" dirty="0">
                    <a:ln>
                      <a:noFill/>
                    </a:ln>
                    <a:solidFill>
                      <a:prstClr val="black"/>
                    </a:solidFill>
                    <a:effectLst/>
                    <a:uLnTx/>
                    <a:uFillTx/>
                    <a:latin typeface="Intel Clear"/>
                    <a:ea typeface="+mn-ea"/>
                    <a:cs typeface="+mn-cs"/>
                  </a:endParaRPr>
                </a:p>
              </p:txBody>
            </p:sp>
            <p:sp>
              <p:nvSpPr>
                <p:cNvPr id="82" name="Rounded Rectangle 81"/>
                <p:cNvSpPr/>
                <p:nvPr/>
              </p:nvSpPr>
              <p:spPr>
                <a:xfrm>
                  <a:off x="2942408" y="2514209"/>
                  <a:ext cx="1483360" cy="548640"/>
                </a:xfrm>
                <a:prstGeom prst="roundRect">
                  <a:avLst/>
                </a:prstGeom>
                <a:grpFill/>
                <a:ln w="25400" cap="flat" cmpd="sng" algn="ctr">
                  <a:solidFill>
                    <a:srgbClr val="FC4C02"/>
                  </a:solidFill>
                  <a:prstDash val="solid"/>
                </a:ln>
                <a:effectLst>
                  <a:glow rad="228600">
                    <a:srgbClr val="FC4C02">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200" b="1" i="0" u="none" strike="noStrike" kern="0" cap="none" spc="0" normalizeH="0" baseline="0" noProof="0" dirty="0">
                      <a:ln>
                        <a:noFill/>
                      </a:ln>
                      <a:solidFill>
                        <a:prstClr val="black"/>
                      </a:solidFill>
                      <a:effectLst/>
                      <a:uLnTx/>
                      <a:uFillTx/>
                      <a:latin typeface="Intel Clear"/>
                      <a:ea typeface="+mn-ea"/>
                      <a:cs typeface="+mn-cs"/>
                    </a:rPr>
                    <a:t>PORT REP.</a:t>
                  </a:r>
                  <a:endParaRPr kumimoji="0" lang="en-US" sz="1200" b="1" i="0" u="none" strike="noStrike" kern="0" cap="none" spc="0" normalizeH="0" baseline="0" noProof="0" dirty="0">
                    <a:ln>
                      <a:noFill/>
                    </a:ln>
                    <a:solidFill>
                      <a:prstClr val="black"/>
                    </a:solidFill>
                    <a:effectLst/>
                    <a:uLnTx/>
                    <a:uFillTx/>
                    <a:latin typeface="Intel Clear"/>
                    <a:ea typeface="+mn-ea"/>
                    <a:cs typeface="+mn-cs"/>
                  </a:endParaRPr>
                </a:p>
              </p:txBody>
            </p:sp>
            <p:sp>
              <p:nvSpPr>
                <p:cNvPr id="83" name="Rounded Rectangle 82"/>
                <p:cNvSpPr/>
                <p:nvPr/>
              </p:nvSpPr>
              <p:spPr>
                <a:xfrm>
                  <a:off x="4549272" y="2514209"/>
                  <a:ext cx="1483360" cy="548640"/>
                </a:xfrm>
                <a:prstGeom prst="roundRect">
                  <a:avLst/>
                </a:prstGeom>
                <a:grpFill/>
                <a:ln w="25400" cap="flat" cmpd="sng" algn="ctr">
                  <a:solidFill>
                    <a:srgbClr val="FC4C02"/>
                  </a:solidFill>
                  <a:prstDash val="solid"/>
                </a:ln>
                <a:effectLst>
                  <a:glow rad="228600">
                    <a:srgbClr val="FC4C02">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200" b="1" i="0" u="none" strike="noStrike" kern="0" cap="none" spc="0" normalizeH="0" baseline="0" noProof="0" dirty="0" smtClean="0">
                      <a:ln>
                        <a:noFill/>
                      </a:ln>
                      <a:solidFill>
                        <a:prstClr val="black"/>
                      </a:solidFill>
                      <a:effectLst/>
                      <a:uLnTx/>
                      <a:uFillTx/>
                      <a:latin typeface="Intel Clear"/>
                      <a:ea typeface="+mn-ea"/>
                      <a:cs typeface="+mn-cs"/>
                    </a:rPr>
                    <a:t>EXPT- </a:t>
                  </a:r>
                  <a:r>
                    <a:rPr kumimoji="0" lang="en-IE" sz="1200" b="1" i="0" u="none" strike="noStrike" kern="0" cap="none" spc="0" normalizeH="0" baseline="0" noProof="0" dirty="0">
                      <a:ln>
                        <a:noFill/>
                      </a:ln>
                      <a:solidFill>
                        <a:prstClr val="black"/>
                      </a:solidFill>
                      <a:effectLst/>
                      <a:uLnTx/>
                      <a:uFillTx/>
                      <a:latin typeface="Intel Clear"/>
                      <a:ea typeface="+mn-ea"/>
                      <a:cs typeface="+mn-cs"/>
                    </a:rPr>
                    <a:t>HANDLER</a:t>
                  </a:r>
                  <a:endParaRPr kumimoji="0" lang="en-US" sz="1200" b="1" i="0" u="none" strike="noStrike" kern="0" cap="none" spc="0" normalizeH="0" baseline="0" noProof="0" dirty="0">
                    <a:ln>
                      <a:noFill/>
                    </a:ln>
                    <a:solidFill>
                      <a:prstClr val="black"/>
                    </a:solidFill>
                    <a:effectLst/>
                    <a:uLnTx/>
                    <a:uFillTx/>
                    <a:latin typeface="Intel Clear"/>
                    <a:ea typeface="+mn-ea"/>
                    <a:cs typeface="+mn-cs"/>
                  </a:endParaRPr>
                </a:p>
              </p:txBody>
            </p:sp>
            <p:sp>
              <p:nvSpPr>
                <p:cNvPr id="84" name="Rounded Rectangle 83"/>
                <p:cNvSpPr/>
                <p:nvPr/>
              </p:nvSpPr>
              <p:spPr>
                <a:xfrm>
                  <a:off x="6143270" y="2514209"/>
                  <a:ext cx="1483360" cy="548640"/>
                </a:xfrm>
                <a:prstGeom prst="roundRect">
                  <a:avLst/>
                </a:prstGeom>
                <a:grpFill/>
                <a:ln w="25400" cap="flat" cmpd="sng" algn="ctr">
                  <a:solidFill>
                    <a:srgbClr val="FC4C02"/>
                  </a:solidFill>
                  <a:prstDash val="solid"/>
                </a:ln>
                <a:effectLst>
                  <a:glow rad="228600">
                    <a:srgbClr val="FC4C02">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200" b="1" i="0" u="none" strike="noStrike" kern="0" cap="none" spc="0" normalizeH="0" baseline="0" noProof="0" dirty="0">
                      <a:ln>
                        <a:noFill/>
                      </a:ln>
                      <a:solidFill>
                        <a:prstClr val="black"/>
                      </a:solidFill>
                      <a:effectLst/>
                      <a:uLnTx/>
                      <a:uFillTx/>
                      <a:latin typeface="Intel Clear"/>
                      <a:ea typeface="+mn-ea"/>
                      <a:cs typeface="+mn-cs"/>
                    </a:rPr>
                    <a:t>VDPA</a:t>
                  </a:r>
                  <a:endParaRPr kumimoji="0" lang="en-US" sz="1200" b="1" i="0" u="none" strike="noStrike" kern="0" cap="none" spc="0" normalizeH="0" baseline="0" noProof="0" dirty="0">
                    <a:ln>
                      <a:noFill/>
                    </a:ln>
                    <a:solidFill>
                      <a:prstClr val="black"/>
                    </a:solidFill>
                    <a:effectLst/>
                    <a:uLnTx/>
                    <a:uFillTx/>
                    <a:latin typeface="Intel Clear"/>
                    <a:ea typeface="+mn-ea"/>
                    <a:cs typeface="+mn-cs"/>
                  </a:endParaRPr>
                </a:p>
              </p:txBody>
            </p:sp>
            <p:sp>
              <p:nvSpPr>
                <p:cNvPr id="85" name="Rounded Rectangle 84"/>
                <p:cNvSpPr/>
                <p:nvPr/>
              </p:nvSpPr>
              <p:spPr>
                <a:xfrm>
                  <a:off x="7737268" y="2514209"/>
                  <a:ext cx="1483360" cy="548640"/>
                </a:xfrm>
                <a:prstGeom prst="roundRect">
                  <a:avLst/>
                </a:prstGeom>
                <a:grpFill/>
                <a:ln w="25400" cap="flat" cmpd="sng" algn="ctr">
                  <a:solidFill>
                    <a:srgbClr val="FC4C0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200" b="1" i="0" u="none" strike="noStrike" kern="0" cap="none" spc="0" normalizeH="0" baseline="0" noProof="0" dirty="0">
                      <a:ln>
                        <a:noFill/>
                      </a:ln>
                      <a:solidFill>
                        <a:prstClr val="black"/>
                      </a:solidFill>
                      <a:effectLst/>
                      <a:uLnTx/>
                      <a:uFillTx/>
                      <a:latin typeface="Intel Clear"/>
                      <a:ea typeface="+mn-ea"/>
                      <a:cs typeface="+mn-cs"/>
                    </a:rPr>
                    <a:t>RTE-FLOW</a:t>
                  </a:r>
                  <a:endParaRPr kumimoji="0" lang="en-US" sz="1200" b="1" i="0" u="none" strike="noStrike" kern="0" cap="none" spc="0" normalizeH="0" baseline="0" noProof="0" dirty="0">
                    <a:ln>
                      <a:noFill/>
                    </a:ln>
                    <a:solidFill>
                      <a:prstClr val="black"/>
                    </a:solidFill>
                    <a:effectLst/>
                    <a:uLnTx/>
                    <a:uFillTx/>
                    <a:latin typeface="Intel Clear"/>
                    <a:ea typeface="+mn-ea"/>
                    <a:cs typeface="+mn-cs"/>
                  </a:endParaRPr>
                </a:p>
              </p:txBody>
            </p:sp>
            <p:sp>
              <p:nvSpPr>
                <p:cNvPr id="86" name="Rounded Rectangle 85"/>
                <p:cNvSpPr/>
                <p:nvPr/>
              </p:nvSpPr>
              <p:spPr>
                <a:xfrm>
                  <a:off x="3509219" y="3250274"/>
                  <a:ext cx="1483360" cy="548640"/>
                </a:xfrm>
                <a:prstGeom prst="roundRect">
                  <a:avLst/>
                </a:prstGeom>
                <a:grpFill/>
                <a:ln w="25400" cap="flat" cmpd="sng" algn="ctr">
                  <a:solidFill>
                    <a:srgbClr val="FC4C0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200" b="1" i="0" u="none" strike="noStrike" kern="0" cap="none" spc="0" normalizeH="0" baseline="0" noProof="0" dirty="0">
                      <a:ln>
                        <a:noFill/>
                      </a:ln>
                      <a:solidFill>
                        <a:prstClr val="black"/>
                      </a:solidFill>
                      <a:effectLst/>
                      <a:uLnTx/>
                      <a:uFillTx/>
                      <a:latin typeface="Intel Clear"/>
                      <a:ea typeface="+mn-ea"/>
                      <a:cs typeface="+mn-cs"/>
                    </a:rPr>
                    <a:t>QOS</a:t>
                  </a:r>
                </a:p>
              </p:txBody>
            </p:sp>
            <p:sp>
              <p:nvSpPr>
                <p:cNvPr id="87" name="Rounded Rectangle 86"/>
                <p:cNvSpPr/>
                <p:nvPr/>
              </p:nvSpPr>
              <p:spPr>
                <a:xfrm>
                  <a:off x="5401590" y="3250274"/>
                  <a:ext cx="1483360" cy="548640"/>
                </a:xfrm>
                <a:prstGeom prst="roundRect">
                  <a:avLst/>
                </a:prstGeom>
                <a:grpFill/>
                <a:ln w="25400" cap="flat" cmpd="sng" algn="ctr">
                  <a:solidFill>
                    <a:srgbClr val="FC4C0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200" b="1" i="0" u="none" strike="noStrike" kern="0" cap="none" spc="0" normalizeH="0" baseline="0" noProof="0" dirty="0">
                      <a:ln>
                        <a:noFill/>
                      </a:ln>
                      <a:solidFill>
                        <a:prstClr val="black"/>
                      </a:solidFill>
                      <a:effectLst/>
                      <a:uLnTx/>
                      <a:uFillTx/>
                      <a:latin typeface="Intel Clear"/>
                      <a:ea typeface="+mn-ea"/>
                      <a:cs typeface="+mn-cs"/>
                    </a:rPr>
                    <a:t>TUNNEL APIs</a:t>
                  </a:r>
                  <a:endParaRPr kumimoji="0" lang="en-US" sz="1200" b="1" i="0" u="none" strike="noStrike" kern="0" cap="none" spc="0" normalizeH="0" baseline="0" noProof="0" dirty="0">
                    <a:ln>
                      <a:noFill/>
                    </a:ln>
                    <a:solidFill>
                      <a:prstClr val="black"/>
                    </a:solidFill>
                    <a:effectLst/>
                    <a:uLnTx/>
                    <a:uFillTx/>
                    <a:latin typeface="Intel Clear"/>
                    <a:ea typeface="+mn-ea"/>
                    <a:cs typeface="+mn-cs"/>
                  </a:endParaRPr>
                </a:p>
              </p:txBody>
            </p:sp>
          </p:grpSp>
          <p:sp>
            <p:nvSpPr>
              <p:cNvPr id="62" name="Rounded Rectangle 61"/>
              <p:cNvSpPr/>
              <p:nvPr/>
            </p:nvSpPr>
            <p:spPr>
              <a:xfrm>
                <a:off x="8779991" y="2199100"/>
                <a:ext cx="2940059" cy="537663"/>
              </a:xfrm>
              <a:prstGeom prst="roundRect">
                <a:avLst/>
              </a:prstGeom>
              <a:solidFill>
                <a:sysClr val="window" lastClr="FFFFFF"/>
              </a:solidFill>
              <a:ln w="28575" cap="flat" cmpd="sng" algn="ctr">
                <a:solidFill>
                  <a:sysClr val="windowText" lastClr="000000"/>
                </a:solidFill>
                <a:prstDash val="solid"/>
              </a:ln>
              <a:effectLst/>
            </p:spPr>
            <p:txBody>
              <a:bodyPr rtlCol="0" anchor="b"/>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IE" sz="1200" b="1" i="1" u="none" strike="noStrike" kern="0" cap="none" spc="0" normalizeH="0" baseline="0" noProof="0" dirty="0" smtClean="0">
                    <a:ln>
                      <a:noFill/>
                    </a:ln>
                    <a:solidFill>
                      <a:prstClr val="black"/>
                    </a:solidFill>
                    <a:effectLst/>
                    <a:uLnTx/>
                    <a:uFillTx/>
                    <a:latin typeface="Intel Clear"/>
                    <a:ea typeface="+mn-ea"/>
                    <a:cs typeface="+mn-cs"/>
                  </a:rPr>
                  <a:t>SW </a:t>
                </a:r>
                <a:r>
                  <a:rPr kumimoji="0" lang="en-IE" sz="1200" b="1" i="1" u="none" strike="noStrike" kern="0" cap="none" spc="0" normalizeH="0" baseline="0" noProof="0" dirty="0" err="1" smtClean="0">
                    <a:ln>
                      <a:noFill/>
                    </a:ln>
                    <a:solidFill>
                      <a:prstClr val="black"/>
                    </a:solidFill>
                    <a:effectLst/>
                    <a:uLnTx/>
                    <a:uFillTx/>
                    <a:latin typeface="Intel Clear"/>
                    <a:ea typeface="+mn-ea"/>
                    <a:cs typeface="+mn-cs"/>
                  </a:rPr>
                  <a:t>Datapath</a:t>
                </a:r>
                <a:endParaRPr kumimoji="0" lang="en-US" sz="1200" b="1" i="1" u="none" strike="noStrike" kern="0" cap="none" spc="0" normalizeH="0" baseline="0" noProof="0" dirty="0" smtClean="0">
                  <a:ln>
                    <a:noFill/>
                  </a:ln>
                  <a:solidFill>
                    <a:prstClr val="black"/>
                  </a:solidFill>
                  <a:effectLst/>
                  <a:uLnTx/>
                  <a:uFillTx/>
                  <a:latin typeface="Intel Clear"/>
                  <a:ea typeface="+mn-ea"/>
                  <a:cs typeface="+mn-cs"/>
                </a:endParaRPr>
              </a:p>
            </p:txBody>
          </p:sp>
          <p:grpSp>
            <p:nvGrpSpPr>
              <p:cNvPr id="63" name="Group 62"/>
              <p:cNvGrpSpPr/>
              <p:nvPr/>
            </p:nvGrpSpPr>
            <p:grpSpPr>
              <a:xfrm>
                <a:off x="8060702" y="5451110"/>
                <a:ext cx="1805354" cy="558202"/>
                <a:chOff x="7936523" y="5767085"/>
                <a:chExt cx="1805354" cy="558202"/>
              </a:xfrm>
            </p:grpSpPr>
            <p:sp>
              <p:nvSpPr>
                <p:cNvPr id="73" name="Rectangle 72"/>
                <p:cNvSpPr/>
                <p:nvPr/>
              </p:nvSpPr>
              <p:spPr>
                <a:xfrm>
                  <a:off x="7936523" y="5767085"/>
                  <a:ext cx="1805354" cy="265199"/>
                </a:xfrm>
                <a:prstGeom prst="rect">
                  <a:avLst/>
                </a:prstGeom>
                <a:solidFill>
                  <a:srgbClr val="0071C5">
                    <a:lumMod val="75000"/>
                    <a:alpha val="50000"/>
                  </a:srgbClr>
                </a:solidFill>
                <a:ln w="25400" cap="flat" cmpd="sng" algn="ctr">
                  <a:solidFill>
                    <a:sysClr val="windowText" lastClr="000000"/>
                  </a:solidFill>
                  <a:prstDash val="solid"/>
                </a:ln>
                <a:effectLst/>
              </p:spPr>
              <p:txBody>
                <a:bodyPr rtlCol="0" anchor="b"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400" b="1" i="0" u="none" strike="noStrike" kern="0" cap="none" spc="0" normalizeH="0" baseline="0" noProof="0" dirty="0">
                      <a:ln>
                        <a:noFill/>
                      </a:ln>
                      <a:solidFill>
                        <a:prstClr val="black">
                          <a:lumMod val="95000"/>
                          <a:lumOff val="5000"/>
                        </a:prstClr>
                      </a:solidFill>
                      <a:effectLst/>
                      <a:uLnTx/>
                      <a:uFillTx/>
                      <a:latin typeface="Intel Clear"/>
                      <a:ea typeface="+mn-ea"/>
                      <a:cs typeface="+mn-cs"/>
                    </a:rPr>
                    <a:t>FPGA</a:t>
                  </a:r>
                  <a:endParaRPr kumimoji="0" lang="en-US" sz="1400" b="1" i="0" u="none" strike="noStrike" kern="0" cap="none" spc="0" normalizeH="0" baseline="0" noProof="0" dirty="0">
                    <a:ln>
                      <a:noFill/>
                    </a:ln>
                    <a:solidFill>
                      <a:prstClr val="black">
                        <a:lumMod val="95000"/>
                        <a:lumOff val="5000"/>
                      </a:prstClr>
                    </a:solidFill>
                    <a:effectLst/>
                    <a:uLnTx/>
                    <a:uFillTx/>
                    <a:latin typeface="Intel Clear"/>
                    <a:ea typeface="+mn-ea"/>
                    <a:cs typeface="+mn-cs"/>
                  </a:endParaRPr>
                </a:p>
              </p:txBody>
            </p:sp>
            <p:sp>
              <p:nvSpPr>
                <p:cNvPr id="74" name="Rectangle 73"/>
                <p:cNvSpPr/>
                <p:nvPr/>
              </p:nvSpPr>
              <p:spPr>
                <a:xfrm>
                  <a:off x="8373105" y="6035796"/>
                  <a:ext cx="95299" cy="281641"/>
                </a:xfrm>
                <a:prstGeom prst="rect">
                  <a:avLst/>
                </a:prstGeom>
                <a:solidFill>
                  <a:sysClr val="windowText" lastClr="000000"/>
                </a:solidFill>
                <a:ln w="264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Intel Clear"/>
                    <a:ea typeface="+mn-ea"/>
                    <a:cs typeface="+mn-cs"/>
                  </a:endParaRPr>
                </a:p>
              </p:txBody>
            </p:sp>
            <p:sp>
              <p:nvSpPr>
                <p:cNvPr id="75" name="Rectangle 74"/>
                <p:cNvSpPr/>
                <p:nvPr/>
              </p:nvSpPr>
              <p:spPr>
                <a:xfrm>
                  <a:off x="9236863" y="6035796"/>
                  <a:ext cx="95299" cy="281641"/>
                </a:xfrm>
                <a:prstGeom prst="rect">
                  <a:avLst/>
                </a:prstGeom>
                <a:solidFill>
                  <a:sysClr val="windowText" lastClr="000000"/>
                </a:solidFill>
                <a:ln w="264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Intel Clear"/>
                    <a:ea typeface="+mn-ea"/>
                    <a:cs typeface="+mn-cs"/>
                  </a:endParaRPr>
                </a:p>
              </p:txBody>
            </p:sp>
            <p:grpSp>
              <p:nvGrpSpPr>
                <p:cNvPr id="76" name="Group 75"/>
                <p:cNvGrpSpPr/>
                <p:nvPr/>
              </p:nvGrpSpPr>
              <p:grpSpPr>
                <a:xfrm>
                  <a:off x="8419869" y="6099030"/>
                  <a:ext cx="867263" cy="226257"/>
                  <a:chOff x="6718935" y="2340541"/>
                  <a:chExt cx="1252557" cy="276999"/>
                </a:xfrm>
              </p:grpSpPr>
              <p:sp>
                <p:nvSpPr>
                  <p:cNvPr id="77" name="TextBox 76"/>
                  <p:cNvSpPr txBox="1"/>
                  <p:nvPr/>
                </p:nvSpPr>
                <p:spPr>
                  <a:xfrm>
                    <a:off x="6947799" y="2340541"/>
                    <a:ext cx="738972"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200" b="0" i="0" u="none" strike="noStrike" kern="0" cap="none" spc="0" normalizeH="0" baseline="0" noProof="0" dirty="0" smtClean="0">
                        <a:ln>
                          <a:noFill/>
                        </a:ln>
                        <a:solidFill>
                          <a:prstClr val="black"/>
                        </a:solidFill>
                        <a:effectLst/>
                        <a:uLnTx/>
                        <a:uFillTx/>
                        <a:latin typeface="Intel Clear"/>
                      </a:rPr>
                      <a:t>PHY</a:t>
                    </a:r>
                    <a:endParaRPr kumimoji="0" lang="en-US" sz="1200" b="0" i="0" u="none" strike="noStrike" kern="0" cap="none" spc="0" normalizeH="0" baseline="0" noProof="0" dirty="0" err="1" smtClean="0">
                      <a:ln>
                        <a:noFill/>
                      </a:ln>
                      <a:solidFill>
                        <a:prstClr val="black"/>
                      </a:solidFill>
                      <a:effectLst/>
                      <a:uLnTx/>
                      <a:uFillTx/>
                      <a:latin typeface="Intel Clear"/>
                    </a:endParaRPr>
                  </a:p>
                </p:txBody>
              </p:sp>
              <p:cxnSp>
                <p:nvCxnSpPr>
                  <p:cNvPr id="78" name="Straight Arrow Connector 77"/>
                  <p:cNvCxnSpPr/>
                  <p:nvPr/>
                </p:nvCxnSpPr>
                <p:spPr>
                  <a:xfrm flipH="1">
                    <a:off x="6718935" y="2496828"/>
                    <a:ext cx="248206" cy="0"/>
                  </a:xfrm>
                  <a:prstGeom prst="straightConnector1">
                    <a:avLst/>
                  </a:prstGeom>
                  <a:noFill/>
                  <a:ln w="9525" cap="rnd" cmpd="sng" algn="ctr">
                    <a:solidFill>
                      <a:sysClr val="windowText" lastClr="000000"/>
                    </a:solidFill>
                    <a:prstDash val="solid"/>
                    <a:tailEnd type="triangle"/>
                  </a:ln>
                  <a:effectLst/>
                </p:spPr>
              </p:cxnSp>
              <p:cxnSp>
                <p:nvCxnSpPr>
                  <p:cNvPr id="79" name="Straight Arrow Connector 78"/>
                  <p:cNvCxnSpPr/>
                  <p:nvPr/>
                </p:nvCxnSpPr>
                <p:spPr>
                  <a:xfrm>
                    <a:off x="7706113" y="2496828"/>
                    <a:ext cx="265379" cy="0"/>
                  </a:xfrm>
                  <a:prstGeom prst="straightConnector1">
                    <a:avLst/>
                  </a:prstGeom>
                  <a:noFill/>
                  <a:ln w="9525" cap="rnd" cmpd="sng" algn="ctr">
                    <a:solidFill>
                      <a:sysClr val="windowText" lastClr="000000"/>
                    </a:solidFill>
                    <a:prstDash val="solid"/>
                    <a:tailEnd type="triangle"/>
                  </a:ln>
                  <a:effectLst/>
                </p:spPr>
              </p:cxnSp>
            </p:grpSp>
          </p:grpSp>
          <p:grpSp>
            <p:nvGrpSpPr>
              <p:cNvPr id="64" name="Group 63"/>
              <p:cNvGrpSpPr/>
              <p:nvPr/>
            </p:nvGrpSpPr>
            <p:grpSpPr>
              <a:xfrm>
                <a:off x="6197600" y="1504240"/>
                <a:ext cx="2694364" cy="579719"/>
                <a:chOff x="2188326" y="2078181"/>
                <a:chExt cx="2694364" cy="268830"/>
              </a:xfrm>
            </p:grpSpPr>
            <p:sp>
              <p:nvSpPr>
                <p:cNvPr id="70" name="Rectangle 69"/>
                <p:cNvSpPr/>
                <p:nvPr/>
              </p:nvSpPr>
              <p:spPr>
                <a:xfrm>
                  <a:off x="2188326" y="2088572"/>
                  <a:ext cx="1086889" cy="255777"/>
                </a:xfrm>
                <a:prstGeom prst="rect">
                  <a:avLst/>
                </a:prstGeom>
                <a:solidFill>
                  <a:sysClr val="window" lastClr="FFFFFF"/>
                </a:solidFill>
                <a:ln w="264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200" b="1" i="0" u="none" strike="noStrike" kern="0" cap="none" spc="0" normalizeH="0" baseline="0" noProof="0" dirty="0" smtClean="0">
                      <a:ln>
                        <a:noFill/>
                      </a:ln>
                      <a:solidFill>
                        <a:prstClr val="black"/>
                      </a:solidFill>
                      <a:effectLst/>
                      <a:uLnTx/>
                      <a:uFillTx/>
                      <a:latin typeface="Intel Clear"/>
                      <a:ea typeface="+mn-ea"/>
                      <a:cs typeface="+mn-cs"/>
                    </a:rPr>
                    <a:t>OVSDB</a:t>
                  </a:r>
                  <a:endParaRPr kumimoji="0" lang="en-US" sz="1200" b="1" i="0" u="none" strike="noStrike" kern="0" cap="none" spc="0" normalizeH="0" baseline="0" noProof="0" dirty="0" smtClean="0">
                    <a:ln>
                      <a:noFill/>
                    </a:ln>
                    <a:solidFill>
                      <a:prstClr val="black"/>
                    </a:solidFill>
                    <a:effectLst/>
                    <a:uLnTx/>
                    <a:uFillTx/>
                    <a:latin typeface="Intel Clear"/>
                    <a:ea typeface="+mn-ea"/>
                    <a:cs typeface="+mn-cs"/>
                  </a:endParaRPr>
                </a:p>
              </p:txBody>
            </p:sp>
            <p:sp>
              <p:nvSpPr>
                <p:cNvPr id="71" name="Rectangle 70"/>
                <p:cNvSpPr/>
                <p:nvPr/>
              </p:nvSpPr>
              <p:spPr>
                <a:xfrm>
                  <a:off x="3709557" y="2078181"/>
                  <a:ext cx="1173133" cy="268830"/>
                </a:xfrm>
                <a:prstGeom prst="rect">
                  <a:avLst/>
                </a:prstGeom>
                <a:solidFill>
                  <a:sysClr val="window" lastClr="FFFFFF"/>
                </a:solidFill>
                <a:ln w="264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200" b="1" i="0" u="none" strike="noStrike" kern="0" cap="none" spc="0" normalizeH="0" baseline="0" noProof="0" dirty="0" err="1" smtClean="0">
                      <a:ln>
                        <a:noFill/>
                      </a:ln>
                      <a:solidFill>
                        <a:prstClr val="black"/>
                      </a:solidFill>
                      <a:effectLst/>
                      <a:uLnTx/>
                      <a:uFillTx/>
                      <a:latin typeface="Intel Clear"/>
                      <a:ea typeface="+mn-ea"/>
                      <a:cs typeface="+mn-cs"/>
                    </a:rPr>
                    <a:t>vswitchd</a:t>
                  </a:r>
                  <a:endParaRPr kumimoji="0" lang="en-US" sz="1200" b="1" i="0" u="none" strike="noStrike" kern="0" cap="none" spc="0" normalizeH="0" baseline="0" noProof="0" dirty="0" smtClean="0">
                    <a:ln>
                      <a:noFill/>
                    </a:ln>
                    <a:solidFill>
                      <a:prstClr val="black"/>
                    </a:solidFill>
                    <a:effectLst/>
                    <a:uLnTx/>
                    <a:uFillTx/>
                    <a:latin typeface="Intel Clear"/>
                    <a:ea typeface="+mn-ea"/>
                    <a:cs typeface="+mn-cs"/>
                  </a:endParaRPr>
                </a:p>
              </p:txBody>
            </p:sp>
            <p:cxnSp>
              <p:nvCxnSpPr>
                <p:cNvPr id="72" name="Straight Connector 71"/>
                <p:cNvCxnSpPr>
                  <a:stCxn id="70" idx="3"/>
                  <a:endCxn id="71" idx="1"/>
                </p:cNvCxnSpPr>
                <p:nvPr/>
              </p:nvCxnSpPr>
              <p:spPr>
                <a:xfrm flipV="1">
                  <a:off x="3275215" y="2212596"/>
                  <a:ext cx="434342" cy="3865"/>
                </a:xfrm>
                <a:prstGeom prst="line">
                  <a:avLst/>
                </a:prstGeom>
                <a:noFill/>
                <a:ln w="25400" cap="rnd" cmpd="sng" algn="ctr">
                  <a:solidFill>
                    <a:srgbClr val="003C71"/>
                  </a:solidFill>
                  <a:prstDash val="sysDash"/>
                </a:ln>
                <a:effectLst/>
              </p:spPr>
            </p:cxnSp>
          </p:grpSp>
          <p:cxnSp>
            <p:nvCxnSpPr>
              <p:cNvPr id="65" name="Straight Arrow Connector 39"/>
              <p:cNvCxnSpPr>
                <a:stCxn id="71" idx="3"/>
                <a:endCxn id="62" idx="0"/>
              </p:cNvCxnSpPr>
              <p:nvPr/>
            </p:nvCxnSpPr>
            <p:spPr>
              <a:xfrm>
                <a:off x="8891964" y="1794100"/>
                <a:ext cx="1358057" cy="405000"/>
              </a:xfrm>
              <a:prstGeom prst="bentConnector2">
                <a:avLst/>
              </a:prstGeom>
              <a:noFill/>
              <a:ln w="25400" cap="rnd" cmpd="sng" algn="ctr">
                <a:solidFill>
                  <a:sysClr val="windowText" lastClr="000000">
                    <a:lumMod val="85000"/>
                    <a:lumOff val="15000"/>
                  </a:sysClr>
                </a:solidFill>
                <a:prstDash val="sysDash"/>
                <a:headEnd type="triangle"/>
                <a:tailEnd type="triangle"/>
              </a:ln>
              <a:effectLst/>
            </p:spPr>
          </p:cxnSp>
          <p:cxnSp>
            <p:nvCxnSpPr>
              <p:cNvPr id="66" name="Straight Arrow Connector 39"/>
              <p:cNvCxnSpPr/>
              <p:nvPr/>
            </p:nvCxnSpPr>
            <p:spPr>
              <a:xfrm rot="5400000">
                <a:off x="7793512" y="2595845"/>
                <a:ext cx="1023775" cy="3"/>
              </a:xfrm>
              <a:prstGeom prst="bentConnector3">
                <a:avLst>
                  <a:gd name="adj1" fmla="val 50000"/>
                </a:avLst>
              </a:prstGeom>
              <a:noFill/>
              <a:ln w="25400" cap="rnd" cmpd="sng" algn="ctr">
                <a:solidFill>
                  <a:sysClr val="windowText" lastClr="000000">
                    <a:lumMod val="85000"/>
                    <a:lumOff val="15000"/>
                  </a:sysClr>
                </a:solidFill>
                <a:prstDash val="sysDash"/>
                <a:headEnd type="triangle"/>
                <a:tailEnd type="triangle"/>
              </a:ln>
              <a:effectLst/>
            </p:spPr>
          </p:cxnSp>
          <p:cxnSp>
            <p:nvCxnSpPr>
              <p:cNvPr id="67" name="Straight Arrow Connector 39"/>
              <p:cNvCxnSpPr>
                <a:endCxn id="62" idx="2"/>
              </p:cNvCxnSpPr>
              <p:nvPr/>
            </p:nvCxnSpPr>
            <p:spPr>
              <a:xfrm rot="16200000" flipV="1">
                <a:off x="10070997" y="2915788"/>
                <a:ext cx="358051" cy="1"/>
              </a:xfrm>
              <a:prstGeom prst="bentConnector3">
                <a:avLst>
                  <a:gd name="adj1" fmla="val 50000"/>
                </a:avLst>
              </a:prstGeom>
              <a:noFill/>
              <a:ln w="25400" cap="rnd" cmpd="sng" algn="ctr">
                <a:solidFill>
                  <a:sysClr val="windowText" lastClr="000000">
                    <a:lumMod val="85000"/>
                    <a:lumOff val="15000"/>
                  </a:sysClr>
                </a:solidFill>
                <a:prstDash val="sysDash"/>
                <a:headEnd type="triangle"/>
                <a:tailEnd type="triangle"/>
              </a:ln>
              <a:effectLst/>
            </p:spPr>
          </p:cxnSp>
          <p:cxnSp>
            <p:nvCxnSpPr>
              <p:cNvPr id="68" name="Straight Arrow Connector 39"/>
              <p:cNvCxnSpPr>
                <a:stCxn id="60" idx="0"/>
                <a:endCxn id="80" idx="2"/>
              </p:cNvCxnSpPr>
              <p:nvPr/>
            </p:nvCxnSpPr>
            <p:spPr>
              <a:xfrm rot="16200000" flipV="1">
                <a:off x="8798341" y="4624332"/>
                <a:ext cx="321882" cy="912"/>
              </a:xfrm>
              <a:prstGeom prst="bentConnector3">
                <a:avLst>
                  <a:gd name="adj1" fmla="val 50000"/>
                </a:avLst>
              </a:prstGeom>
              <a:noFill/>
              <a:ln w="25400" cap="rnd" cmpd="sng" algn="ctr">
                <a:solidFill>
                  <a:sysClr val="windowText" lastClr="000000">
                    <a:lumMod val="85000"/>
                    <a:lumOff val="15000"/>
                  </a:sysClr>
                </a:solidFill>
                <a:prstDash val="sysDash"/>
                <a:headEnd type="triangle"/>
                <a:tailEnd type="triangle"/>
              </a:ln>
              <a:effectLst/>
            </p:spPr>
          </p:cxnSp>
          <p:cxnSp>
            <p:nvCxnSpPr>
              <p:cNvPr id="69" name="Straight Arrow Connector 39"/>
              <p:cNvCxnSpPr>
                <a:stCxn id="73" idx="0"/>
                <a:endCxn id="60" idx="2"/>
              </p:cNvCxnSpPr>
              <p:nvPr/>
            </p:nvCxnSpPr>
            <p:spPr>
              <a:xfrm rot="16200000" flipV="1">
                <a:off x="8806771" y="5294501"/>
                <a:ext cx="309576" cy="3641"/>
              </a:xfrm>
              <a:prstGeom prst="bentConnector3">
                <a:avLst>
                  <a:gd name="adj1" fmla="val 50000"/>
                </a:avLst>
              </a:prstGeom>
              <a:noFill/>
              <a:ln w="25400" cap="rnd" cmpd="sng" algn="ctr">
                <a:solidFill>
                  <a:sysClr val="windowText" lastClr="000000">
                    <a:lumMod val="85000"/>
                    <a:lumOff val="15000"/>
                  </a:sysClr>
                </a:solidFill>
                <a:prstDash val="sysDash"/>
                <a:headEnd type="triangle"/>
                <a:tailEnd type="triangle"/>
              </a:ln>
              <a:effectLst/>
            </p:spPr>
          </p:cxnSp>
        </p:grpSp>
        <p:grpSp>
          <p:nvGrpSpPr>
            <p:cNvPr id="55" name="Group 54"/>
            <p:cNvGrpSpPr/>
            <p:nvPr/>
          </p:nvGrpSpPr>
          <p:grpSpPr>
            <a:xfrm>
              <a:off x="5661157" y="4899991"/>
              <a:ext cx="6392274" cy="750387"/>
              <a:chOff x="5405518" y="5199132"/>
              <a:chExt cx="6392274" cy="750387"/>
            </a:xfrm>
          </p:grpSpPr>
          <p:cxnSp>
            <p:nvCxnSpPr>
              <p:cNvPr id="56" name="Straight Connector 55"/>
              <p:cNvCxnSpPr/>
              <p:nvPr/>
            </p:nvCxnSpPr>
            <p:spPr>
              <a:xfrm>
                <a:off x="5533292" y="5568455"/>
                <a:ext cx="6264500" cy="11723"/>
              </a:xfrm>
              <a:prstGeom prst="line">
                <a:avLst/>
              </a:prstGeom>
              <a:noFill/>
              <a:ln w="31750" cap="rnd" cmpd="sng" algn="ctr">
                <a:solidFill>
                  <a:srgbClr val="C3D600"/>
                </a:solidFill>
                <a:prstDash val="lgDash"/>
              </a:ln>
              <a:effectLst/>
            </p:spPr>
          </p:cxnSp>
          <p:sp>
            <p:nvSpPr>
              <p:cNvPr id="57" name="TextBox 56"/>
              <p:cNvSpPr txBox="1"/>
              <p:nvPr/>
            </p:nvSpPr>
            <p:spPr>
              <a:xfrm>
                <a:off x="5477772" y="5199132"/>
                <a:ext cx="965684" cy="29238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IE" sz="1300" b="0" i="0" u="none" strike="noStrike" kern="0" cap="none" spc="0" normalizeH="0" baseline="0" noProof="0" dirty="0" smtClean="0">
                    <a:ln>
                      <a:noFill/>
                    </a:ln>
                    <a:solidFill>
                      <a:prstClr val="black"/>
                    </a:solidFill>
                    <a:effectLst/>
                    <a:uLnTx/>
                    <a:uFillTx/>
                    <a:latin typeface="Intel Clear"/>
                  </a:rPr>
                  <a:t>Host</a:t>
                </a:r>
                <a:endParaRPr kumimoji="0" lang="en-US" sz="1300" b="0" i="0" u="none" strike="noStrike" kern="0" cap="none" spc="0" normalizeH="0" baseline="0" noProof="0" dirty="0" err="1" smtClean="0">
                  <a:ln>
                    <a:noFill/>
                  </a:ln>
                  <a:solidFill>
                    <a:prstClr val="black"/>
                  </a:solidFill>
                  <a:effectLst/>
                  <a:uLnTx/>
                  <a:uFillTx/>
                  <a:latin typeface="Intel Clear"/>
                </a:endParaRPr>
              </a:p>
            </p:txBody>
          </p:sp>
          <p:sp>
            <p:nvSpPr>
              <p:cNvPr id="58" name="TextBox 57"/>
              <p:cNvSpPr txBox="1"/>
              <p:nvPr/>
            </p:nvSpPr>
            <p:spPr>
              <a:xfrm>
                <a:off x="5405518" y="5657131"/>
                <a:ext cx="655312" cy="29238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300" b="0" i="0" u="none" strike="noStrike" kern="0" cap="none" spc="0" normalizeH="0" baseline="0" noProof="0" dirty="0" smtClean="0">
                    <a:ln>
                      <a:noFill/>
                    </a:ln>
                    <a:solidFill>
                      <a:prstClr val="black"/>
                    </a:solidFill>
                    <a:effectLst/>
                    <a:uLnTx/>
                    <a:uFillTx/>
                    <a:latin typeface="Intel Clear"/>
                  </a:rPr>
                  <a:t>HW</a:t>
                </a:r>
                <a:endParaRPr kumimoji="0" lang="en-US" sz="1300" b="0" i="0" u="none" strike="noStrike" kern="0" cap="none" spc="0" normalizeH="0" baseline="0" noProof="0" dirty="0" err="1" smtClean="0">
                  <a:ln>
                    <a:noFill/>
                  </a:ln>
                  <a:solidFill>
                    <a:prstClr val="black"/>
                  </a:solidFill>
                  <a:effectLst/>
                  <a:uLnTx/>
                  <a:uFillTx/>
                  <a:latin typeface="Intel Clear"/>
                </a:endParaRPr>
              </a:p>
            </p:txBody>
          </p:sp>
        </p:grpSp>
      </p:grpSp>
      <p:sp>
        <p:nvSpPr>
          <p:cNvPr id="88" name="Oval 87"/>
          <p:cNvSpPr/>
          <p:nvPr/>
        </p:nvSpPr>
        <p:spPr>
          <a:xfrm>
            <a:off x="8466648" y="1872459"/>
            <a:ext cx="251870" cy="323808"/>
          </a:xfrm>
          <a:prstGeom prst="ellipse">
            <a:avLst/>
          </a:prstGeom>
          <a:solidFill>
            <a:srgbClr val="FC4C02">
              <a:lumMod val="60000"/>
              <a:lumOff val="40000"/>
            </a:srgbClr>
          </a:solidFill>
          <a:ln w="25400" cap="flat" cmpd="sng" algn="ctr">
            <a:solidFill>
              <a:srgbClr val="FC4C02"/>
            </a:solidFill>
            <a:prstDash val="solid"/>
          </a:ln>
          <a:effectLst>
            <a:outerShdw blurRad="50800" dist="38100" dir="2700000" algn="tl" rotWithShape="0">
              <a:prstClr val="black">
                <a:alpha val="40000"/>
              </a:prstClr>
            </a:outerShdw>
            <a:reflection blurRad="6350" stA="52000" endA="300" endPos="35000" dir="5400000" sy="-100000" algn="bl" rotWithShape="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800" b="1" i="0" u="none" strike="noStrike" kern="0" cap="none" spc="0" normalizeH="0" baseline="0" noProof="0" dirty="0" smtClean="0">
                <a:ln>
                  <a:noFill/>
                </a:ln>
                <a:solidFill>
                  <a:prstClr val="black"/>
                </a:solidFill>
                <a:effectLst/>
                <a:uLnTx/>
                <a:uFillTx/>
                <a:latin typeface="Intel Clear"/>
                <a:ea typeface="+mn-ea"/>
                <a:cs typeface="+mn-cs"/>
              </a:rPr>
              <a:t>1</a:t>
            </a:r>
            <a:endParaRPr kumimoji="0" lang="en-US" sz="1800" b="1" i="0" u="none" strike="noStrike" kern="0" cap="none" spc="0" normalizeH="0" baseline="0" noProof="0" dirty="0" smtClean="0">
              <a:ln>
                <a:noFill/>
              </a:ln>
              <a:solidFill>
                <a:prstClr val="black"/>
              </a:solidFill>
              <a:effectLst/>
              <a:uLnTx/>
              <a:uFillTx/>
              <a:latin typeface="Intel Clear"/>
              <a:ea typeface="+mn-ea"/>
              <a:cs typeface="+mn-cs"/>
            </a:endParaRPr>
          </a:p>
        </p:txBody>
      </p:sp>
      <p:sp>
        <p:nvSpPr>
          <p:cNvPr id="89" name="Oval 88"/>
          <p:cNvSpPr/>
          <p:nvPr/>
        </p:nvSpPr>
        <p:spPr>
          <a:xfrm>
            <a:off x="9361042" y="5275175"/>
            <a:ext cx="251870" cy="323808"/>
          </a:xfrm>
          <a:prstGeom prst="ellipse">
            <a:avLst/>
          </a:prstGeom>
          <a:solidFill>
            <a:srgbClr val="FC4C02">
              <a:lumMod val="60000"/>
              <a:lumOff val="40000"/>
            </a:srgbClr>
          </a:solidFill>
          <a:ln w="25400" cap="flat" cmpd="sng" algn="ctr">
            <a:solidFill>
              <a:srgbClr val="FC4C02"/>
            </a:solidFill>
            <a:prstDash val="solid"/>
          </a:ln>
          <a:effectLst>
            <a:outerShdw blurRad="50800" dist="38100" dir="2700000" algn="tl" rotWithShape="0">
              <a:prstClr val="black">
                <a:alpha val="40000"/>
              </a:prstClr>
            </a:outerShdw>
            <a:reflection blurRad="6350" stA="52000" endA="300" endPos="35000" dir="5400000" sy="-100000" algn="bl" rotWithShape="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800" b="1" i="0" u="none" strike="noStrike" kern="0" cap="none" spc="0" normalizeH="0" baseline="0" noProof="0" dirty="0">
                <a:ln>
                  <a:noFill/>
                </a:ln>
                <a:solidFill>
                  <a:prstClr val="black"/>
                </a:solidFill>
                <a:effectLst/>
                <a:uLnTx/>
                <a:uFillTx/>
                <a:latin typeface="Intel Clear"/>
                <a:ea typeface="+mn-ea"/>
                <a:cs typeface="+mn-cs"/>
              </a:rPr>
              <a:t>2</a:t>
            </a:r>
            <a:endParaRPr kumimoji="0" lang="en-US" sz="1800" b="1" i="0" u="none" strike="noStrike" kern="0" cap="none" spc="0" normalizeH="0" baseline="0" noProof="0" dirty="0" smtClean="0">
              <a:ln>
                <a:noFill/>
              </a:ln>
              <a:solidFill>
                <a:prstClr val="black"/>
              </a:solidFill>
              <a:effectLst/>
              <a:uLnTx/>
              <a:uFillTx/>
              <a:latin typeface="Intel Clear"/>
              <a:ea typeface="+mn-ea"/>
              <a:cs typeface="+mn-cs"/>
            </a:endParaRPr>
          </a:p>
        </p:txBody>
      </p:sp>
      <p:sp>
        <p:nvSpPr>
          <p:cNvPr id="90" name="Oval 89"/>
          <p:cNvSpPr/>
          <p:nvPr/>
        </p:nvSpPr>
        <p:spPr>
          <a:xfrm>
            <a:off x="6890247" y="3868902"/>
            <a:ext cx="251870" cy="323808"/>
          </a:xfrm>
          <a:prstGeom prst="ellipse">
            <a:avLst/>
          </a:prstGeom>
          <a:solidFill>
            <a:srgbClr val="FC4C02">
              <a:lumMod val="60000"/>
              <a:lumOff val="40000"/>
            </a:srgbClr>
          </a:solidFill>
          <a:ln w="25400" cap="flat" cmpd="sng" algn="ctr">
            <a:solidFill>
              <a:srgbClr val="FC4C02"/>
            </a:solidFill>
            <a:prstDash val="solid"/>
          </a:ln>
          <a:effectLst>
            <a:outerShdw blurRad="50800" dist="38100" dir="2700000" algn="tl" rotWithShape="0">
              <a:prstClr val="black">
                <a:alpha val="40000"/>
              </a:prstClr>
            </a:outerShdw>
            <a:reflection blurRad="6350" stA="52000" endA="300" endPos="35000" dir="5400000" sy="-100000" algn="bl" rotWithShape="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800" b="1" i="0" u="none" strike="noStrike" kern="0" cap="none" spc="0" normalizeH="0" baseline="0" noProof="0" dirty="0" smtClean="0">
                <a:ln>
                  <a:noFill/>
                </a:ln>
                <a:solidFill>
                  <a:prstClr val="black"/>
                </a:solidFill>
                <a:effectLst/>
                <a:uLnTx/>
                <a:uFillTx/>
                <a:latin typeface="Intel Clear"/>
                <a:ea typeface="+mn-ea"/>
                <a:cs typeface="+mn-cs"/>
              </a:rPr>
              <a:t>3</a:t>
            </a:r>
            <a:endParaRPr kumimoji="0" lang="en-US" sz="1800" b="1" i="0" u="none" strike="noStrike" kern="0" cap="none" spc="0" normalizeH="0" baseline="0" noProof="0" dirty="0" smtClean="0">
              <a:ln>
                <a:noFill/>
              </a:ln>
              <a:solidFill>
                <a:prstClr val="black"/>
              </a:solidFill>
              <a:effectLst/>
              <a:uLnTx/>
              <a:uFillTx/>
              <a:latin typeface="Intel Clear"/>
              <a:ea typeface="+mn-ea"/>
              <a:cs typeface="+mn-cs"/>
            </a:endParaRPr>
          </a:p>
        </p:txBody>
      </p:sp>
      <p:grpSp>
        <p:nvGrpSpPr>
          <p:cNvPr id="91" name="Group 90"/>
          <p:cNvGrpSpPr/>
          <p:nvPr/>
        </p:nvGrpSpPr>
        <p:grpSpPr>
          <a:xfrm>
            <a:off x="9866056" y="1320165"/>
            <a:ext cx="1715349" cy="4263545"/>
            <a:chOff x="9866056" y="1320165"/>
            <a:chExt cx="1715349" cy="4263545"/>
          </a:xfrm>
        </p:grpSpPr>
        <p:pic>
          <p:nvPicPr>
            <p:cNvPr id="92" name="Picture 9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0522" y="1320165"/>
              <a:ext cx="520883" cy="520883"/>
            </a:xfrm>
            <a:prstGeom prst="rect">
              <a:avLst/>
            </a:prstGeom>
            <a:ln w="25400">
              <a:solidFill>
                <a:sysClr val="windowText" lastClr="000000"/>
              </a:solidFill>
            </a:ln>
          </p:spPr>
        </p:pic>
        <p:cxnSp>
          <p:nvCxnSpPr>
            <p:cNvPr id="93" name="Straight Connector 73"/>
            <p:cNvCxnSpPr>
              <a:stCxn id="92" idx="3"/>
            </p:cNvCxnSpPr>
            <p:nvPr/>
          </p:nvCxnSpPr>
          <p:spPr>
            <a:xfrm flipH="1">
              <a:off x="9866056" y="1580607"/>
              <a:ext cx="1715349" cy="4003103"/>
            </a:xfrm>
            <a:prstGeom prst="bentConnector3">
              <a:avLst>
                <a:gd name="adj1" fmla="val -22401"/>
              </a:avLst>
            </a:prstGeom>
            <a:noFill/>
            <a:ln w="31750" cap="rnd" cmpd="sng" algn="ctr">
              <a:solidFill>
                <a:sysClr val="windowText" lastClr="000000"/>
              </a:solidFill>
              <a:prstDash val="solid"/>
            </a:ln>
            <a:effectLst/>
          </p:spPr>
        </p:cxnSp>
      </p:grpSp>
      <p:sp>
        <p:nvSpPr>
          <p:cNvPr id="94" name="Rectangle 93"/>
          <p:cNvSpPr/>
          <p:nvPr/>
        </p:nvSpPr>
        <p:spPr>
          <a:xfrm>
            <a:off x="0" y="1009310"/>
            <a:ext cx="12192000" cy="5216761"/>
          </a:xfrm>
          <a:prstGeom prst="rect">
            <a:avLst/>
          </a:prstGeom>
          <a:solidFill>
            <a:sysClr val="window" lastClr="FFFFFF">
              <a:alpha val="75000"/>
            </a:sysClr>
          </a:solidFill>
          <a:ln w="264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Intel Clear"/>
              <a:ea typeface="+mn-ea"/>
              <a:cs typeface="+mn-cs"/>
            </a:endParaRPr>
          </a:p>
        </p:txBody>
      </p:sp>
      <p:grpSp>
        <p:nvGrpSpPr>
          <p:cNvPr id="95" name="Group 94"/>
          <p:cNvGrpSpPr/>
          <p:nvPr/>
        </p:nvGrpSpPr>
        <p:grpSpPr>
          <a:xfrm>
            <a:off x="117755" y="3000187"/>
            <a:ext cx="11956490" cy="1364347"/>
            <a:chOff x="117755" y="2776728"/>
            <a:chExt cx="11956490" cy="1364347"/>
          </a:xfrm>
        </p:grpSpPr>
        <p:pic>
          <p:nvPicPr>
            <p:cNvPr id="96" name="Picture 95"/>
            <p:cNvPicPr>
              <a:picLocks noChangeAspect="1"/>
            </p:cNvPicPr>
            <p:nvPr/>
          </p:nvPicPr>
          <p:blipFill>
            <a:blip r:embed="rId4"/>
            <a:stretch>
              <a:fillRect/>
            </a:stretch>
          </p:blipFill>
          <p:spPr>
            <a:xfrm>
              <a:off x="117755" y="2776728"/>
              <a:ext cx="11956490" cy="1154139"/>
            </a:xfrm>
            <a:prstGeom prst="rect">
              <a:avLst/>
            </a:prstGeom>
            <a:ln>
              <a:solidFill>
                <a:sysClr val="windowText" lastClr="000000"/>
              </a:solidFill>
            </a:ln>
          </p:spPr>
        </p:pic>
        <p:sp>
          <p:nvSpPr>
            <p:cNvPr id="97" name="Oval 96"/>
            <p:cNvSpPr/>
            <p:nvPr/>
          </p:nvSpPr>
          <p:spPr>
            <a:xfrm>
              <a:off x="4067503" y="2953407"/>
              <a:ext cx="1072056" cy="977460"/>
            </a:xfrm>
            <a:prstGeom prst="ellipse">
              <a:avLst/>
            </a:prstGeom>
            <a:noFill/>
            <a:ln w="50800" cap="flat" cmpd="sng" algn="ctr">
              <a:solidFill>
                <a:srgbClr val="FC4C0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Intel Clear"/>
                <a:ea typeface="+mn-ea"/>
                <a:cs typeface="+mn-cs"/>
              </a:endParaRPr>
            </a:p>
          </p:txBody>
        </p:sp>
        <p:sp>
          <p:nvSpPr>
            <p:cNvPr id="98" name="Oval 97"/>
            <p:cNvSpPr/>
            <p:nvPr/>
          </p:nvSpPr>
          <p:spPr>
            <a:xfrm>
              <a:off x="10289629" y="2858814"/>
              <a:ext cx="1784616" cy="1282261"/>
            </a:xfrm>
            <a:prstGeom prst="ellipse">
              <a:avLst/>
            </a:prstGeom>
            <a:noFill/>
            <a:ln w="50800" cap="flat" cmpd="sng" algn="ctr">
              <a:solidFill>
                <a:srgbClr val="FC4C0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Intel Clear"/>
                <a:ea typeface="+mn-ea"/>
                <a:cs typeface="+mn-cs"/>
              </a:endParaRPr>
            </a:p>
          </p:txBody>
        </p:sp>
      </p:grpSp>
      <p:sp>
        <p:nvSpPr>
          <p:cNvPr id="99" name="Oval 98"/>
          <p:cNvSpPr/>
          <p:nvPr/>
        </p:nvSpPr>
        <p:spPr>
          <a:xfrm>
            <a:off x="6225589" y="1753448"/>
            <a:ext cx="251870" cy="323808"/>
          </a:xfrm>
          <a:prstGeom prst="ellipse">
            <a:avLst/>
          </a:prstGeom>
          <a:solidFill>
            <a:srgbClr val="FC4C02">
              <a:lumMod val="60000"/>
              <a:lumOff val="40000"/>
            </a:srgbClr>
          </a:solidFill>
          <a:ln w="25400" cap="flat" cmpd="sng" algn="ctr">
            <a:solidFill>
              <a:srgbClr val="FC4C02"/>
            </a:solidFill>
            <a:prstDash val="solid"/>
          </a:ln>
          <a:effectLst>
            <a:outerShdw blurRad="50800" dist="38100" dir="2700000" algn="tl" rotWithShape="0">
              <a:prstClr val="black">
                <a:alpha val="40000"/>
              </a:prstClr>
            </a:outerShdw>
            <a:reflection blurRad="6350" stA="52000" endA="300" endPos="35000" dir="5400000" sy="-100000" algn="bl" rotWithShape="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800" b="1" i="0" u="none" strike="noStrike" kern="0" cap="none" spc="0" normalizeH="0" baseline="0" noProof="0" dirty="0">
                <a:ln>
                  <a:noFill/>
                </a:ln>
                <a:solidFill>
                  <a:prstClr val="black"/>
                </a:solidFill>
                <a:effectLst/>
                <a:uLnTx/>
                <a:uFillTx/>
                <a:latin typeface="Intel Clear"/>
                <a:ea typeface="+mn-ea"/>
                <a:cs typeface="+mn-cs"/>
              </a:rPr>
              <a:t>4</a:t>
            </a:r>
            <a:endParaRPr kumimoji="0" lang="en-US" sz="1800" b="1" i="0" u="none" strike="noStrike" kern="0" cap="none" spc="0" normalizeH="0" baseline="0" noProof="0" dirty="0" smtClean="0">
              <a:ln>
                <a:noFill/>
              </a:ln>
              <a:solidFill>
                <a:prstClr val="black"/>
              </a:solidFill>
              <a:effectLst/>
              <a:uLnTx/>
              <a:uFillTx/>
              <a:latin typeface="Intel Clear"/>
              <a:ea typeface="+mn-ea"/>
              <a:cs typeface="+mn-cs"/>
            </a:endParaRPr>
          </a:p>
        </p:txBody>
      </p:sp>
    </p:spTree>
    <p:extLst>
      <p:ext uri="{BB962C8B-B14F-4D97-AF65-F5344CB8AC3E}">
        <p14:creationId xmlns:p14="http://schemas.microsoft.com/office/powerpoint/2010/main" val="226071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DPDK ‘Framework’ in OVS-DPDK -</a:t>
            </a:r>
            <a:r>
              <a:rPr lang="en-IE" dirty="0" err="1"/>
              <a:t>contd</a:t>
            </a:r>
            <a:endParaRPr lang="en-US" dirty="0"/>
          </a:p>
        </p:txBody>
      </p:sp>
      <p:sp>
        <p:nvSpPr>
          <p:cNvPr id="4" name="Content Placeholder 2"/>
          <p:cNvSpPr txBox="1">
            <a:spLocks/>
          </p:cNvSpPr>
          <p:nvPr/>
        </p:nvSpPr>
        <p:spPr>
          <a:xfrm>
            <a:off x="471950" y="1558456"/>
            <a:ext cx="4886632" cy="4280248"/>
          </a:xfrm>
          <a:prstGeom prst="rect">
            <a:avLst/>
          </a:prstGeom>
        </p:spPr>
        <p:txBody>
          <a:bodyPr vert="horz" lIns="91440" tIns="45720" rIns="91440" bIns="45720" rtlCol="0">
            <a:noAutofit/>
          </a:bodyPr>
          <a:lstStyle>
            <a:lvl1pPr marL="0" indent="0" algn="l" defTabSz="1219170" rtl="0" eaLnBrk="1" latinLnBrk="0" hangingPunct="1">
              <a:spcBef>
                <a:spcPts val="800"/>
              </a:spcBef>
              <a:buClr>
                <a:schemeClr val="accent1"/>
              </a:buClr>
              <a:buFont typeface="Wingdings" panose="05000000000000000000" pitchFamily="2" charset="2"/>
              <a:buNone/>
              <a:defRPr sz="2400" kern="1200">
                <a:solidFill>
                  <a:schemeClr val="accent1"/>
                </a:solidFill>
                <a:latin typeface="+mn-lt"/>
                <a:ea typeface="+mn-ea"/>
                <a:cs typeface="+mn-cs"/>
              </a:defRPr>
            </a:lvl1pPr>
            <a:lvl2pPr marL="228594" indent="-228594" algn="l" defTabSz="1219170" rtl="0" eaLnBrk="1" latinLnBrk="0" hangingPunct="1">
              <a:spcBef>
                <a:spcPts val="800"/>
              </a:spcBef>
              <a:buClr>
                <a:schemeClr val="tx2"/>
              </a:buClr>
              <a:buFont typeface="Wingdings" panose="05000000000000000000" pitchFamily="2" charset="2"/>
              <a:buChar char="§"/>
              <a:defRPr sz="2400" kern="1200">
                <a:solidFill>
                  <a:schemeClr val="tx2"/>
                </a:solidFill>
                <a:latin typeface="+mn-lt"/>
                <a:ea typeface="+mn-ea"/>
                <a:cs typeface="+mn-cs"/>
              </a:defRPr>
            </a:lvl2pPr>
            <a:lvl3pPr marL="463539" indent="-228594" algn="l" defTabSz="1219170" rtl="0" eaLnBrk="1" latinLnBrk="0" hangingPunct="1">
              <a:spcBef>
                <a:spcPts val="800"/>
              </a:spcBef>
              <a:buClr>
                <a:schemeClr val="tx2"/>
              </a:buClr>
              <a:buFont typeface="Intel Clear" panose="020B0604020203020204" pitchFamily="34" charset="0"/>
              <a:buChar char="–"/>
              <a:defRPr sz="2400" kern="1200">
                <a:solidFill>
                  <a:schemeClr val="tx2"/>
                </a:solidFill>
                <a:latin typeface="+mn-lt"/>
                <a:ea typeface="+mn-ea"/>
                <a:cs typeface="+mn-cs"/>
              </a:defRPr>
            </a:lvl3pPr>
            <a:lvl4pPr marL="681550" indent="-228594" algn="l" defTabSz="1219170" rtl="0" eaLnBrk="1" latinLnBrk="0" hangingPunct="1">
              <a:spcBef>
                <a:spcPts val="800"/>
              </a:spcBef>
              <a:buClr>
                <a:schemeClr val="tx2"/>
              </a:buClr>
              <a:buFont typeface="Intel Clear" panose="020B0604020203020204" pitchFamily="34" charset="0"/>
              <a:buChar char="–"/>
              <a:defRPr sz="2133" kern="1200">
                <a:solidFill>
                  <a:schemeClr val="tx2"/>
                </a:solidFill>
                <a:latin typeface="+mn-lt"/>
                <a:ea typeface="+mn-ea"/>
                <a:cs typeface="+mn-cs"/>
              </a:defRPr>
            </a:lvl4pPr>
            <a:lvl5pPr marL="918610" indent="-224361" algn="l" defTabSz="1219170" rtl="0" eaLnBrk="1" latinLnBrk="0" hangingPunct="1">
              <a:spcBef>
                <a:spcPts val="800"/>
              </a:spcBef>
              <a:buClr>
                <a:schemeClr val="tx2"/>
              </a:buClr>
              <a:buFont typeface="Intel Clear" panose="020B0604020203020204" pitchFamily="34" charset="0"/>
              <a:buChar char="–"/>
              <a:defRPr sz="1867" kern="1200">
                <a:solidFill>
                  <a:schemeClr val="tx2"/>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514350" marR="0" lvl="0" indent="-514350" algn="l" defTabSz="1219170" rtl="0" eaLnBrk="1" fontAlgn="auto" latinLnBrk="0" hangingPunct="1">
              <a:lnSpc>
                <a:spcPct val="100000"/>
              </a:lnSpc>
              <a:spcBef>
                <a:spcPts val="800"/>
              </a:spcBef>
              <a:spcAft>
                <a:spcPts val="0"/>
              </a:spcAft>
              <a:buClr>
                <a:srgbClr val="0071C5"/>
              </a:buClr>
              <a:buSzTx/>
              <a:buFont typeface="+mj-lt"/>
              <a:buAutoNum type="arabicPeriod" startAt="2"/>
              <a:tabLst/>
              <a:defRPr/>
            </a:pPr>
            <a:r>
              <a:rPr kumimoji="0" lang="en-IE" sz="2600" b="1" i="0" u="none" strike="noStrike" kern="1200" cap="none" spc="0" normalizeH="0" baseline="0" noProof="0" smtClean="0">
                <a:ln>
                  <a:noFill/>
                </a:ln>
                <a:solidFill>
                  <a:srgbClr val="0071C5">
                    <a:lumMod val="75000"/>
                  </a:srgbClr>
                </a:solidFill>
                <a:effectLst/>
                <a:uLnTx/>
                <a:uFillTx/>
                <a:latin typeface="Intel Clear"/>
                <a:ea typeface="+mn-ea"/>
                <a:cs typeface="+mn-cs"/>
              </a:rPr>
              <a:t>Add a hardware accelerated port to OVS-DPDK.</a:t>
            </a:r>
          </a:p>
          <a:p>
            <a:pPr marL="0" marR="0" lvl="0" indent="0" algn="l" defTabSz="1219170" rtl="0" eaLnBrk="1" fontAlgn="auto" latinLnBrk="0" hangingPunct="1">
              <a:lnSpc>
                <a:spcPct val="100000"/>
              </a:lnSpc>
              <a:spcBef>
                <a:spcPts val="800"/>
              </a:spcBef>
              <a:spcAft>
                <a:spcPts val="0"/>
              </a:spcAft>
              <a:buClr>
                <a:srgbClr val="0071C5"/>
              </a:buClr>
              <a:buSzTx/>
              <a:buFont typeface="Wingdings" panose="05000000000000000000" pitchFamily="2" charset="2"/>
              <a:buNone/>
              <a:tabLst/>
              <a:defRPr/>
            </a:pPr>
            <a:endParaRPr kumimoji="0" lang="en-IE" sz="2600" b="1" i="0" u="none" strike="noStrike" kern="1200" cap="none" spc="0" normalizeH="0" baseline="0" noProof="0" smtClean="0">
              <a:ln>
                <a:noFill/>
              </a:ln>
              <a:solidFill>
                <a:srgbClr val="0071C5">
                  <a:lumMod val="75000"/>
                </a:srgbClr>
              </a:solidFill>
              <a:effectLst/>
              <a:uLnTx/>
              <a:uFillTx/>
              <a:latin typeface="Intel Clear"/>
              <a:ea typeface="+mn-ea"/>
              <a:cs typeface="+mn-cs"/>
            </a:endParaRPr>
          </a:p>
          <a:p>
            <a:pPr marL="571494" marR="0" lvl="1" indent="-342900" algn="l" defTabSz="1219170" rtl="0" eaLnBrk="1" fontAlgn="auto" latinLnBrk="0" hangingPunct="1">
              <a:lnSpc>
                <a:spcPct val="100000"/>
              </a:lnSpc>
              <a:spcBef>
                <a:spcPts val="800"/>
              </a:spcBef>
              <a:spcAft>
                <a:spcPts val="0"/>
              </a:spcAft>
              <a:buClr>
                <a:srgbClr val="003C71"/>
              </a:buClr>
              <a:buSzTx/>
              <a:buFont typeface="Arial" panose="020B0604020202020204" pitchFamily="34" charset="0"/>
              <a:buChar char="•"/>
              <a:tabLst/>
              <a:defRPr/>
            </a:pPr>
            <a:r>
              <a:rPr kumimoji="0" lang="en-US" sz="1600" b="1" i="1" u="none" strike="noStrike" kern="1200" cap="none" spc="0" normalizeH="0" baseline="0" noProof="0" smtClean="0">
                <a:ln>
                  <a:noFill/>
                </a:ln>
                <a:solidFill>
                  <a:sysClr val="windowText" lastClr="000000">
                    <a:lumMod val="95000"/>
                    <a:lumOff val="5000"/>
                  </a:sysClr>
                </a:solidFill>
                <a:effectLst/>
                <a:uLnTx/>
                <a:uFillTx/>
                <a:latin typeface="Intel Clear"/>
                <a:ea typeface="+mn-ea"/>
                <a:cs typeface="+mn-cs"/>
              </a:rPr>
              <a:t>ovs-vsctl --timeout 10 add-port br0 port0 – set Interface port0 type=dpdkhw options:device-id=0,port-id=0</a:t>
            </a:r>
            <a:endParaRPr kumimoji="0" lang="en-US" sz="1600" b="1" i="1" u="none" strike="noStrike" kern="1200" cap="none" spc="0" normalizeH="0" baseline="0" noProof="0" dirty="0">
              <a:ln>
                <a:noFill/>
              </a:ln>
              <a:solidFill>
                <a:sysClr val="windowText" lastClr="000000">
                  <a:lumMod val="95000"/>
                  <a:lumOff val="5000"/>
                </a:sysClr>
              </a:solidFill>
              <a:effectLst/>
              <a:uLnTx/>
              <a:uFillTx/>
              <a:latin typeface="Intel Clear"/>
              <a:ea typeface="+mn-ea"/>
              <a:cs typeface="+mn-cs"/>
            </a:endParaRPr>
          </a:p>
        </p:txBody>
      </p:sp>
      <p:sp>
        <p:nvSpPr>
          <p:cNvPr id="5" name="Oval 4"/>
          <p:cNvSpPr/>
          <p:nvPr/>
        </p:nvSpPr>
        <p:spPr>
          <a:xfrm>
            <a:off x="1089741" y="3824749"/>
            <a:ext cx="2980814" cy="383458"/>
          </a:xfrm>
          <a:prstGeom prst="ellipse">
            <a:avLst/>
          </a:prstGeom>
          <a:noFill/>
          <a:ln w="50800" cap="flat" cmpd="sng" algn="ctr">
            <a:solidFill>
              <a:srgbClr val="FC4C0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Intel Clear"/>
              <a:ea typeface="+mn-ea"/>
              <a:cs typeface="+mn-cs"/>
            </a:endParaRPr>
          </a:p>
        </p:txBody>
      </p:sp>
      <p:grpSp>
        <p:nvGrpSpPr>
          <p:cNvPr id="6" name="Group 5"/>
          <p:cNvGrpSpPr/>
          <p:nvPr/>
        </p:nvGrpSpPr>
        <p:grpSpPr>
          <a:xfrm>
            <a:off x="5602165" y="1150449"/>
            <a:ext cx="6402106" cy="4984880"/>
            <a:chOff x="5661157" y="1150449"/>
            <a:chExt cx="6402106" cy="4984880"/>
          </a:xfrm>
        </p:grpSpPr>
        <p:grpSp>
          <p:nvGrpSpPr>
            <p:cNvPr id="7" name="Group 6"/>
            <p:cNvGrpSpPr/>
            <p:nvPr/>
          </p:nvGrpSpPr>
          <p:grpSpPr>
            <a:xfrm>
              <a:off x="5798762" y="1150449"/>
              <a:ext cx="6264501" cy="4984880"/>
              <a:chOff x="5798762" y="1150449"/>
              <a:chExt cx="6264501" cy="4984880"/>
            </a:xfrm>
          </p:grpSpPr>
          <p:sp>
            <p:nvSpPr>
              <p:cNvPr id="12" name="Rectangle 11"/>
              <p:cNvSpPr/>
              <p:nvPr/>
            </p:nvSpPr>
            <p:spPr>
              <a:xfrm>
                <a:off x="5798762" y="1150449"/>
                <a:ext cx="6264501" cy="4984880"/>
              </a:xfrm>
              <a:prstGeom prst="rect">
                <a:avLst/>
              </a:prstGeom>
              <a:solidFill>
                <a:sysClr val="window" lastClr="FFFFFF"/>
              </a:solidFill>
              <a:ln w="26425" cap="flat" cmpd="sng" algn="ctr">
                <a:solidFill>
                  <a:srgbClr val="C3D6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Intel Clear"/>
                  <a:ea typeface="+mn-ea"/>
                  <a:cs typeface="+mn-cs"/>
                </a:endParaRPr>
              </a:p>
            </p:txBody>
          </p:sp>
          <p:sp>
            <p:nvSpPr>
              <p:cNvPr id="13" name="Rectangle 12"/>
              <p:cNvSpPr/>
              <p:nvPr/>
            </p:nvSpPr>
            <p:spPr>
              <a:xfrm>
                <a:off x="7143407" y="4785729"/>
                <a:ext cx="3632662" cy="355805"/>
              </a:xfrm>
              <a:prstGeom prst="rect">
                <a:avLst/>
              </a:prstGeom>
              <a:noFill/>
              <a:ln w="25400" cap="flat" cmpd="sng" algn="ctr">
                <a:solidFill>
                  <a:srgbClr val="3F7FAE"/>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500" b="1" i="0" u="none" strike="noStrike" kern="0" cap="none" spc="0" normalizeH="0" baseline="0" noProof="0" dirty="0" smtClean="0">
                    <a:ln>
                      <a:noFill/>
                    </a:ln>
                    <a:solidFill>
                      <a:prstClr val="black">
                        <a:lumMod val="95000"/>
                        <a:lumOff val="5000"/>
                      </a:prstClr>
                    </a:solidFill>
                    <a:effectLst/>
                    <a:uLnTx/>
                    <a:uFillTx/>
                    <a:latin typeface="Intel Clear"/>
                    <a:ea typeface="+mn-ea"/>
                    <a:cs typeface="+mn-cs"/>
                  </a:rPr>
                  <a:t>FPGA Driver</a:t>
                </a:r>
                <a:endParaRPr kumimoji="0" lang="en-US" sz="1500" b="1" i="0" u="none" strike="noStrike" kern="0" cap="none" spc="0" normalizeH="0" baseline="0" noProof="0" dirty="0" smtClean="0">
                  <a:ln>
                    <a:noFill/>
                  </a:ln>
                  <a:solidFill>
                    <a:prstClr val="black">
                      <a:lumMod val="95000"/>
                      <a:lumOff val="5000"/>
                    </a:prstClr>
                  </a:solidFill>
                  <a:effectLst/>
                  <a:uLnTx/>
                  <a:uFillTx/>
                  <a:latin typeface="Intel Clear"/>
                  <a:ea typeface="+mn-ea"/>
                  <a:cs typeface="+mn-cs"/>
                </a:endParaRPr>
              </a:p>
            </p:txBody>
          </p:sp>
          <p:grpSp>
            <p:nvGrpSpPr>
              <p:cNvPr id="14" name="Group 13"/>
              <p:cNvGrpSpPr/>
              <p:nvPr/>
            </p:nvGrpSpPr>
            <p:grpSpPr>
              <a:xfrm>
                <a:off x="6197600" y="3094815"/>
                <a:ext cx="5522451" cy="1369032"/>
                <a:chOff x="939994" y="2355469"/>
                <a:chExt cx="8666461" cy="1587211"/>
              </a:xfrm>
              <a:noFill/>
              <a:effectLst>
                <a:outerShdw blurRad="50800" dist="38100" dir="2700000" algn="tl" rotWithShape="0">
                  <a:prstClr val="black">
                    <a:alpha val="40000"/>
                  </a:prstClr>
                </a:outerShdw>
              </a:effectLst>
            </p:grpSpPr>
            <p:sp>
              <p:nvSpPr>
                <p:cNvPr id="33" name="Rectangle 32"/>
                <p:cNvSpPr/>
                <p:nvPr/>
              </p:nvSpPr>
              <p:spPr>
                <a:xfrm>
                  <a:off x="939994" y="2355469"/>
                  <a:ext cx="8666461" cy="1587211"/>
                </a:xfrm>
                <a:prstGeom prst="rect">
                  <a:avLst/>
                </a:prstGeom>
                <a:solidFill>
                  <a:srgbClr val="F3D54E">
                    <a:lumMod val="60000"/>
                    <a:lumOff val="40000"/>
                  </a:srgbClr>
                </a:solidFill>
                <a:ln w="25400" cap="flat" cmpd="sng" algn="ctr">
                  <a:solidFill>
                    <a:srgbClr val="003C71"/>
                  </a:solidFill>
                  <a:prstDash val="solid"/>
                </a:ln>
                <a:effectLst/>
              </p:spPr>
              <p:txBody>
                <a:bodyPr rtlCol="0" anchor="b"/>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IE" sz="1400" b="1" i="1" u="none" strike="noStrike" kern="0" cap="none" spc="0" normalizeH="0" baseline="0" noProof="0" dirty="0" smtClean="0">
                      <a:ln>
                        <a:noFill/>
                      </a:ln>
                      <a:solidFill>
                        <a:srgbClr val="0070C0"/>
                      </a:solidFill>
                      <a:effectLst/>
                      <a:uLnTx/>
                      <a:uFillTx/>
                      <a:latin typeface="Intel Clear"/>
                      <a:ea typeface="+mn-ea"/>
                      <a:cs typeface="+mn-cs"/>
                    </a:rPr>
                    <a:t>DPDK Framework</a:t>
                  </a:r>
                  <a:endParaRPr kumimoji="0" lang="en-US" sz="1400" b="1" i="1" u="none" strike="noStrike" kern="0" cap="none" spc="0" normalizeH="0" baseline="0" noProof="0" dirty="0" smtClean="0">
                    <a:ln>
                      <a:noFill/>
                    </a:ln>
                    <a:solidFill>
                      <a:srgbClr val="0070C0"/>
                    </a:solidFill>
                    <a:effectLst/>
                    <a:uLnTx/>
                    <a:uFillTx/>
                    <a:latin typeface="Intel Clear"/>
                    <a:ea typeface="+mn-ea"/>
                    <a:cs typeface="+mn-cs"/>
                  </a:endParaRPr>
                </a:p>
              </p:txBody>
            </p:sp>
            <p:sp>
              <p:nvSpPr>
                <p:cNvPr id="34" name="Rounded Rectangle 33"/>
                <p:cNvSpPr/>
                <p:nvPr/>
              </p:nvSpPr>
              <p:spPr>
                <a:xfrm>
                  <a:off x="1325819" y="2514209"/>
                  <a:ext cx="1483360" cy="548640"/>
                </a:xfrm>
                <a:prstGeom prst="roundRect">
                  <a:avLst/>
                </a:prstGeom>
                <a:grpFill/>
                <a:ln w="25400" cap="flat" cmpd="sng" algn="ctr">
                  <a:solidFill>
                    <a:srgbClr val="FC4C0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200" b="1" i="0" u="none" strike="noStrike" kern="0" cap="none" spc="0" normalizeH="0" baseline="0" noProof="0" dirty="0">
                      <a:ln>
                        <a:noFill/>
                      </a:ln>
                      <a:solidFill>
                        <a:prstClr val="black"/>
                      </a:solidFill>
                      <a:effectLst/>
                      <a:uLnTx/>
                      <a:uFillTx/>
                      <a:latin typeface="Intel Clear"/>
                      <a:ea typeface="+mn-ea"/>
                      <a:cs typeface="+mn-cs"/>
                    </a:rPr>
                    <a:t>SWITCH APIs</a:t>
                  </a:r>
                  <a:endParaRPr kumimoji="0" lang="en-US" sz="1200" b="1" i="0" u="none" strike="noStrike" kern="0" cap="none" spc="0" normalizeH="0" baseline="0" noProof="0" dirty="0">
                    <a:ln>
                      <a:noFill/>
                    </a:ln>
                    <a:solidFill>
                      <a:prstClr val="black"/>
                    </a:solidFill>
                    <a:effectLst/>
                    <a:uLnTx/>
                    <a:uFillTx/>
                    <a:latin typeface="Intel Clear"/>
                    <a:ea typeface="+mn-ea"/>
                    <a:cs typeface="+mn-cs"/>
                  </a:endParaRPr>
                </a:p>
              </p:txBody>
            </p:sp>
            <p:sp>
              <p:nvSpPr>
                <p:cNvPr id="35" name="Rounded Rectangle 34"/>
                <p:cNvSpPr/>
                <p:nvPr/>
              </p:nvSpPr>
              <p:spPr>
                <a:xfrm>
                  <a:off x="2942408" y="2514209"/>
                  <a:ext cx="1483360" cy="548640"/>
                </a:xfrm>
                <a:prstGeom prst="roundRect">
                  <a:avLst/>
                </a:prstGeom>
                <a:grpFill/>
                <a:ln w="25400" cap="flat" cmpd="sng" algn="ctr">
                  <a:solidFill>
                    <a:srgbClr val="FC4C02"/>
                  </a:solidFill>
                  <a:prstDash val="solid"/>
                </a:ln>
                <a:effectLst>
                  <a:glow rad="228600">
                    <a:srgbClr val="FC4C02">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200" b="1" i="0" u="none" strike="noStrike" kern="0" cap="none" spc="0" normalizeH="0" baseline="0" noProof="0" dirty="0">
                      <a:ln>
                        <a:noFill/>
                      </a:ln>
                      <a:solidFill>
                        <a:prstClr val="black"/>
                      </a:solidFill>
                      <a:effectLst/>
                      <a:uLnTx/>
                      <a:uFillTx/>
                      <a:latin typeface="Intel Clear"/>
                      <a:ea typeface="+mn-ea"/>
                      <a:cs typeface="+mn-cs"/>
                    </a:rPr>
                    <a:t>PORT REP.</a:t>
                  </a:r>
                  <a:endParaRPr kumimoji="0" lang="en-US" sz="1200" b="1" i="0" u="none" strike="noStrike" kern="0" cap="none" spc="0" normalizeH="0" baseline="0" noProof="0" dirty="0">
                    <a:ln>
                      <a:noFill/>
                    </a:ln>
                    <a:solidFill>
                      <a:prstClr val="black"/>
                    </a:solidFill>
                    <a:effectLst/>
                    <a:uLnTx/>
                    <a:uFillTx/>
                    <a:latin typeface="Intel Clear"/>
                    <a:ea typeface="+mn-ea"/>
                    <a:cs typeface="+mn-cs"/>
                  </a:endParaRPr>
                </a:p>
              </p:txBody>
            </p:sp>
            <p:sp>
              <p:nvSpPr>
                <p:cNvPr id="36" name="Rounded Rectangle 35"/>
                <p:cNvSpPr/>
                <p:nvPr/>
              </p:nvSpPr>
              <p:spPr>
                <a:xfrm>
                  <a:off x="4549272" y="2514209"/>
                  <a:ext cx="1483360" cy="548640"/>
                </a:xfrm>
                <a:prstGeom prst="roundRect">
                  <a:avLst/>
                </a:prstGeom>
                <a:grpFill/>
                <a:ln w="25400" cap="flat" cmpd="sng" algn="ctr">
                  <a:solidFill>
                    <a:srgbClr val="FC4C0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200" b="1" i="0" u="none" strike="noStrike" kern="0" cap="none" spc="0" normalizeH="0" baseline="0" noProof="0" dirty="0" smtClean="0">
                      <a:ln>
                        <a:noFill/>
                      </a:ln>
                      <a:solidFill>
                        <a:prstClr val="black"/>
                      </a:solidFill>
                      <a:effectLst/>
                      <a:uLnTx/>
                      <a:uFillTx/>
                      <a:latin typeface="Intel Clear"/>
                      <a:ea typeface="+mn-ea"/>
                      <a:cs typeface="+mn-cs"/>
                    </a:rPr>
                    <a:t>EXPT- </a:t>
                  </a:r>
                  <a:r>
                    <a:rPr kumimoji="0" lang="en-IE" sz="1200" b="1" i="0" u="none" strike="noStrike" kern="0" cap="none" spc="0" normalizeH="0" baseline="0" noProof="0" dirty="0">
                      <a:ln>
                        <a:noFill/>
                      </a:ln>
                      <a:solidFill>
                        <a:prstClr val="black"/>
                      </a:solidFill>
                      <a:effectLst/>
                      <a:uLnTx/>
                      <a:uFillTx/>
                      <a:latin typeface="Intel Clear"/>
                      <a:ea typeface="+mn-ea"/>
                      <a:cs typeface="+mn-cs"/>
                    </a:rPr>
                    <a:t>HANDLER</a:t>
                  </a:r>
                  <a:endParaRPr kumimoji="0" lang="en-US" sz="1200" b="1" i="0" u="none" strike="noStrike" kern="0" cap="none" spc="0" normalizeH="0" baseline="0" noProof="0" dirty="0">
                    <a:ln>
                      <a:noFill/>
                    </a:ln>
                    <a:solidFill>
                      <a:prstClr val="black"/>
                    </a:solidFill>
                    <a:effectLst/>
                    <a:uLnTx/>
                    <a:uFillTx/>
                    <a:latin typeface="Intel Clear"/>
                    <a:ea typeface="+mn-ea"/>
                    <a:cs typeface="+mn-cs"/>
                  </a:endParaRPr>
                </a:p>
              </p:txBody>
            </p:sp>
            <p:sp>
              <p:nvSpPr>
                <p:cNvPr id="37" name="Rounded Rectangle 36"/>
                <p:cNvSpPr/>
                <p:nvPr/>
              </p:nvSpPr>
              <p:spPr>
                <a:xfrm>
                  <a:off x="6143270" y="2514209"/>
                  <a:ext cx="1483360" cy="548640"/>
                </a:xfrm>
                <a:prstGeom prst="roundRect">
                  <a:avLst/>
                </a:prstGeom>
                <a:grpFill/>
                <a:ln w="25400" cap="flat" cmpd="sng" algn="ctr">
                  <a:solidFill>
                    <a:srgbClr val="FC4C0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200" b="1" i="0" u="none" strike="noStrike" kern="0" cap="none" spc="0" normalizeH="0" baseline="0" noProof="0" dirty="0">
                      <a:ln>
                        <a:noFill/>
                      </a:ln>
                      <a:solidFill>
                        <a:prstClr val="black"/>
                      </a:solidFill>
                      <a:effectLst/>
                      <a:uLnTx/>
                      <a:uFillTx/>
                      <a:latin typeface="Intel Clear"/>
                      <a:ea typeface="+mn-ea"/>
                      <a:cs typeface="+mn-cs"/>
                    </a:rPr>
                    <a:t>VDPA</a:t>
                  </a:r>
                  <a:endParaRPr kumimoji="0" lang="en-US" sz="1200" b="1" i="0" u="none" strike="noStrike" kern="0" cap="none" spc="0" normalizeH="0" baseline="0" noProof="0" dirty="0">
                    <a:ln>
                      <a:noFill/>
                    </a:ln>
                    <a:solidFill>
                      <a:prstClr val="black"/>
                    </a:solidFill>
                    <a:effectLst/>
                    <a:uLnTx/>
                    <a:uFillTx/>
                    <a:latin typeface="Intel Clear"/>
                    <a:ea typeface="+mn-ea"/>
                    <a:cs typeface="+mn-cs"/>
                  </a:endParaRPr>
                </a:p>
              </p:txBody>
            </p:sp>
            <p:sp>
              <p:nvSpPr>
                <p:cNvPr id="38" name="Rounded Rectangle 37"/>
                <p:cNvSpPr/>
                <p:nvPr/>
              </p:nvSpPr>
              <p:spPr>
                <a:xfrm>
                  <a:off x="7737268" y="2514209"/>
                  <a:ext cx="1483360" cy="548640"/>
                </a:xfrm>
                <a:prstGeom prst="roundRect">
                  <a:avLst/>
                </a:prstGeom>
                <a:grpFill/>
                <a:ln w="25400" cap="flat" cmpd="sng" algn="ctr">
                  <a:solidFill>
                    <a:srgbClr val="FC4C0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200" b="1" i="0" u="none" strike="noStrike" kern="0" cap="none" spc="0" normalizeH="0" baseline="0" noProof="0" dirty="0">
                      <a:ln>
                        <a:noFill/>
                      </a:ln>
                      <a:solidFill>
                        <a:prstClr val="black"/>
                      </a:solidFill>
                      <a:effectLst/>
                      <a:uLnTx/>
                      <a:uFillTx/>
                      <a:latin typeface="Intel Clear"/>
                      <a:ea typeface="+mn-ea"/>
                      <a:cs typeface="+mn-cs"/>
                    </a:rPr>
                    <a:t>RTE-FLOW</a:t>
                  </a:r>
                  <a:endParaRPr kumimoji="0" lang="en-US" sz="1200" b="1" i="0" u="none" strike="noStrike" kern="0" cap="none" spc="0" normalizeH="0" baseline="0" noProof="0" dirty="0">
                    <a:ln>
                      <a:noFill/>
                    </a:ln>
                    <a:solidFill>
                      <a:prstClr val="black"/>
                    </a:solidFill>
                    <a:effectLst/>
                    <a:uLnTx/>
                    <a:uFillTx/>
                    <a:latin typeface="Intel Clear"/>
                    <a:ea typeface="+mn-ea"/>
                    <a:cs typeface="+mn-cs"/>
                  </a:endParaRPr>
                </a:p>
              </p:txBody>
            </p:sp>
            <p:sp>
              <p:nvSpPr>
                <p:cNvPr id="39" name="Rounded Rectangle 38"/>
                <p:cNvSpPr/>
                <p:nvPr/>
              </p:nvSpPr>
              <p:spPr>
                <a:xfrm>
                  <a:off x="3509219" y="3250274"/>
                  <a:ext cx="1483360" cy="548640"/>
                </a:xfrm>
                <a:prstGeom prst="roundRect">
                  <a:avLst/>
                </a:prstGeom>
                <a:grpFill/>
                <a:ln w="25400" cap="flat" cmpd="sng" algn="ctr">
                  <a:solidFill>
                    <a:srgbClr val="FC4C0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200" b="1" i="0" u="none" strike="noStrike" kern="0" cap="none" spc="0" normalizeH="0" baseline="0" noProof="0" dirty="0">
                      <a:ln>
                        <a:noFill/>
                      </a:ln>
                      <a:solidFill>
                        <a:prstClr val="black"/>
                      </a:solidFill>
                      <a:effectLst/>
                      <a:uLnTx/>
                      <a:uFillTx/>
                      <a:latin typeface="Intel Clear"/>
                      <a:ea typeface="+mn-ea"/>
                      <a:cs typeface="+mn-cs"/>
                    </a:rPr>
                    <a:t>QOS</a:t>
                  </a:r>
                </a:p>
              </p:txBody>
            </p:sp>
            <p:sp>
              <p:nvSpPr>
                <p:cNvPr id="40" name="Rounded Rectangle 39"/>
                <p:cNvSpPr/>
                <p:nvPr/>
              </p:nvSpPr>
              <p:spPr>
                <a:xfrm>
                  <a:off x="5401590" y="3250274"/>
                  <a:ext cx="1483360" cy="548640"/>
                </a:xfrm>
                <a:prstGeom prst="roundRect">
                  <a:avLst/>
                </a:prstGeom>
                <a:grpFill/>
                <a:ln w="25400" cap="flat" cmpd="sng" algn="ctr">
                  <a:solidFill>
                    <a:srgbClr val="FC4C0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200" b="1" i="0" u="none" strike="noStrike" kern="0" cap="none" spc="0" normalizeH="0" baseline="0" noProof="0" dirty="0">
                      <a:ln>
                        <a:noFill/>
                      </a:ln>
                      <a:solidFill>
                        <a:prstClr val="black"/>
                      </a:solidFill>
                      <a:effectLst/>
                      <a:uLnTx/>
                      <a:uFillTx/>
                      <a:latin typeface="Intel Clear"/>
                      <a:ea typeface="+mn-ea"/>
                      <a:cs typeface="+mn-cs"/>
                    </a:rPr>
                    <a:t>TUNNEL APIs</a:t>
                  </a:r>
                  <a:endParaRPr kumimoji="0" lang="en-US" sz="1200" b="1" i="0" u="none" strike="noStrike" kern="0" cap="none" spc="0" normalizeH="0" baseline="0" noProof="0" dirty="0">
                    <a:ln>
                      <a:noFill/>
                    </a:ln>
                    <a:solidFill>
                      <a:prstClr val="black"/>
                    </a:solidFill>
                    <a:effectLst/>
                    <a:uLnTx/>
                    <a:uFillTx/>
                    <a:latin typeface="Intel Clear"/>
                    <a:ea typeface="+mn-ea"/>
                    <a:cs typeface="+mn-cs"/>
                  </a:endParaRPr>
                </a:p>
              </p:txBody>
            </p:sp>
          </p:grpSp>
          <p:sp>
            <p:nvSpPr>
              <p:cNvPr id="15" name="Rounded Rectangle 14"/>
              <p:cNvSpPr/>
              <p:nvPr/>
            </p:nvSpPr>
            <p:spPr>
              <a:xfrm>
                <a:off x="8779991" y="2199100"/>
                <a:ext cx="2940059" cy="537663"/>
              </a:xfrm>
              <a:prstGeom prst="roundRect">
                <a:avLst/>
              </a:prstGeom>
              <a:solidFill>
                <a:sysClr val="window" lastClr="FFFFFF"/>
              </a:solidFill>
              <a:ln w="28575" cap="flat" cmpd="sng" algn="ctr">
                <a:solidFill>
                  <a:sysClr val="windowText" lastClr="000000"/>
                </a:solidFill>
                <a:prstDash val="solid"/>
              </a:ln>
              <a:effectLst/>
            </p:spPr>
            <p:txBody>
              <a:bodyPr rtlCol="0" anchor="b"/>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IE" sz="1200" b="1" i="1" u="none" strike="noStrike" kern="0" cap="none" spc="0" normalizeH="0" baseline="0" noProof="0" dirty="0" smtClean="0">
                    <a:ln>
                      <a:noFill/>
                    </a:ln>
                    <a:solidFill>
                      <a:prstClr val="black"/>
                    </a:solidFill>
                    <a:effectLst/>
                    <a:uLnTx/>
                    <a:uFillTx/>
                    <a:latin typeface="Intel Clear"/>
                    <a:ea typeface="+mn-ea"/>
                    <a:cs typeface="+mn-cs"/>
                  </a:rPr>
                  <a:t>SW </a:t>
                </a:r>
                <a:r>
                  <a:rPr kumimoji="0" lang="en-IE" sz="1200" b="1" i="1" u="none" strike="noStrike" kern="0" cap="none" spc="0" normalizeH="0" baseline="0" noProof="0" dirty="0" err="1" smtClean="0">
                    <a:ln>
                      <a:noFill/>
                    </a:ln>
                    <a:solidFill>
                      <a:prstClr val="black"/>
                    </a:solidFill>
                    <a:effectLst/>
                    <a:uLnTx/>
                    <a:uFillTx/>
                    <a:latin typeface="Intel Clear"/>
                    <a:ea typeface="+mn-ea"/>
                    <a:cs typeface="+mn-cs"/>
                  </a:rPr>
                  <a:t>Datapath</a:t>
                </a:r>
                <a:endParaRPr kumimoji="0" lang="en-US" sz="1200" b="1" i="1" u="none" strike="noStrike" kern="0" cap="none" spc="0" normalizeH="0" baseline="0" noProof="0" dirty="0" smtClean="0">
                  <a:ln>
                    <a:noFill/>
                  </a:ln>
                  <a:solidFill>
                    <a:prstClr val="black"/>
                  </a:solidFill>
                  <a:effectLst/>
                  <a:uLnTx/>
                  <a:uFillTx/>
                  <a:latin typeface="Intel Clear"/>
                  <a:ea typeface="+mn-ea"/>
                  <a:cs typeface="+mn-cs"/>
                </a:endParaRPr>
              </a:p>
            </p:txBody>
          </p:sp>
          <p:grpSp>
            <p:nvGrpSpPr>
              <p:cNvPr id="16" name="Group 15"/>
              <p:cNvGrpSpPr/>
              <p:nvPr/>
            </p:nvGrpSpPr>
            <p:grpSpPr>
              <a:xfrm>
                <a:off x="8060702" y="5451110"/>
                <a:ext cx="1805354" cy="558202"/>
                <a:chOff x="7936523" y="5767085"/>
                <a:chExt cx="1805354" cy="558202"/>
              </a:xfrm>
            </p:grpSpPr>
            <p:sp>
              <p:nvSpPr>
                <p:cNvPr id="26" name="Rectangle 25"/>
                <p:cNvSpPr/>
                <p:nvPr/>
              </p:nvSpPr>
              <p:spPr>
                <a:xfrm>
                  <a:off x="7936523" y="5767085"/>
                  <a:ext cx="1805354" cy="265199"/>
                </a:xfrm>
                <a:prstGeom prst="rect">
                  <a:avLst/>
                </a:prstGeom>
                <a:solidFill>
                  <a:srgbClr val="0071C5">
                    <a:lumMod val="75000"/>
                    <a:alpha val="50000"/>
                  </a:srgbClr>
                </a:solidFill>
                <a:ln w="25400" cap="flat" cmpd="sng" algn="ctr">
                  <a:solidFill>
                    <a:sysClr val="windowText" lastClr="000000"/>
                  </a:solidFill>
                  <a:prstDash val="solid"/>
                </a:ln>
                <a:effectLst/>
              </p:spPr>
              <p:txBody>
                <a:bodyPr rtlCol="0" anchor="b"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400" b="1" i="0" u="none" strike="noStrike" kern="0" cap="none" spc="0" normalizeH="0" baseline="0" noProof="0" dirty="0">
                      <a:ln>
                        <a:noFill/>
                      </a:ln>
                      <a:solidFill>
                        <a:prstClr val="black">
                          <a:lumMod val="95000"/>
                          <a:lumOff val="5000"/>
                        </a:prstClr>
                      </a:solidFill>
                      <a:effectLst/>
                      <a:uLnTx/>
                      <a:uFillTx/>
                      <a:latin typeface="Intel Clear"/>
                      <a:ea typeface="+mn-ea"/>
                      <a:cs typeface="+mn-cs"/>
                    </a:rPr>
                    <a:t>FPGA</a:t>
                  </a:r>
                  <a:endParaRPr kumimoji="0" lang="en-US" sz="1400" b="1" i="0" u="none" strike="noStrike" kern="0" cap="none" spc="0" normalizeH="0" baseline="0" noProof="0" dirty="0">
                    <a:ln>
                      <a:noFill/>
                    </a:ln>
                    <a:solidFill>
                      <a:prstClr val="black">
                        <a:lumMod val="95000"/>
                        <a:lumOff val="5000"/>
                      </a:prstClr>
                    </a:solidFill>
                    <a:effectLst/>
                    <a:uLnTx/>
                    <a:uFillTx/>
                    <a:latin typeface="Intel Clear"/>
                    <a:ea typeface="+mn-ea"/>
                    <a:cs typeface="+mn-cs"/>
                  </a:endParaRPr>
                </a:p>
              </p:txBody>
            </p:sp>
            <p:sp>
              <p:nvSpPr>
                <p:cNvPr id="27" name="Rectangle 26"/>
                <p:cNvSpPr/>
                <p:nvPr/>
              </p:nvSpPr>
              <p:spPr>
                <a:xfrm>
                  <a:off x="8373105" y="6035796"/>
                  <a:ext cx="95299" cy="281641"/>
                </a:xfrm>
                <a:prstGeom prst="rect">
                  <a:avLst/>
                </a:prstGeom>
                <a:solidFill>
                  <a:sysClr val="windowText" lastClr="000000"/>
                </a:solidFill>
                <a:ln w="264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Intel Clear"/>
                    <a:ea typeface="+mn-ea"/>
                    <a:cs typeface="+mn-cs"/>
                  </a:endParaRPr>
                </a:p>
              </p:txBody>
            </p:sp>
            <p:sp>
              <p:nvSpPr>
                <p:cNvPr id="28" name="Rectangle 27"/>
                <p:cNvSpPr/>
                <p:nvPr/>
              </p:nvSpPr>
              <p:spPr>
                <a:xfrm>
                  <a:off x="9236863" y="6035796"/>
                  <a:ext cx="95299" cy="281641"/>
                </a:xfrm>
                <a:prstGeom prst="rect">
                  <a:avLst/>
                </a:prstGeom>
                <a:solidFill>
                  <a:sysClr val="windowText" lastClr="000000"/>
                </a:solidFill>
                <a:ln w="264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Intel Clear"/>
                    <a:ea typeface="+mn-ea"/>
                    <a:cs typeface="+mn-cs"/>
                  </a:endParaRPr>
                </a:p>
              </p:txBody>
            </p:sp>
            <p:grpSp>
              <p:nvGrpSpPr>
                <p:cNvPr id="29" name="Group 28"/>
                <p:cNvGrpSpPr/>
                <p:nvPr/>
              </p:nvGrpSpPr>
              <p:grpSpPr>
                <a:xfrm>
                  <a:off x="8419869" y="6099030"/>
                  <a:ext cx="867263" cy="226257"/>
                  <a:chOff x="6718935" y="2340541"/>
                  <a:chExt cx="1252557" cy="276999"/>
                </a:xfrm>
              </p:grpSpPr>
              <p:sp>
                <p:nvSpPr>
                  <p:cNvPr id="30" name="TextBox 29"/>
                  <p:cNvSpPr txBox="1"/>
                  <p:nvPr/>
                </p:nvSpPr>
                <p:spPr>
                  <a:xfrm>
                    <a:off x="6947799" y="2340541"/>
                    <a:ext cx="738972"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200" b="0" i="0" u="none" strike="noStrike" kern="0" cap="none" spc="0" normalizeH="0" baseline="0" noProof="0" dirty="0" smtClean="0">
                        <a:ln>
                          <a:noFill/>
                        </a:ln>
                        <a:solidFill>
                          <a:prstClr val="black"/>
                        </a:solidFill>
                        <a:effectLst/>
                        <a:uLnTx/>
                        <a:uFillTx/>
                        <a:latin typeface="Intel Clear"/>
                      </a:rPr>
                      <a:t>PHY</a:t>
                    </a:r>
                    <a:endParaRPr kumimoji="0" lang="en-US" sz="1200" b="0" i="0" u="none" strike="noStrike" kern="0" cap="none" spc="0" normalizeH="0" baseline="0" noProof="0" dirty="0" err="1" smtClean="0">
                      <a:ln>
                        <a:noFill/>
                      </a:ln>
                      <a:solidFill>
                        <a:prstClr val="black"/>
                      </a:solidFill>
                      <a:effectLst/>
                      <a:uLnTx/>
                      <a:uFillTx/>
                      <a:latin typeface="Intel Clear"/>
                    </a:endParaRPr>
                  </a:p>
                </p:txBody>
              </p:sp>
              <p:cxnSp>
                <p:nvCxnSpPr>
                  <p:cNvPr id="31" name="Straight Arrow Connector 30"/>
                  <p:cNvCxnSpPr/>
                  <p:nvPr/>
                </p:nvCxnSpPr>
                <p:spPr>
                  <a:xfrm flipH="1">
                    <a:off x="6718935" y="2496828"/>
                    <a:ext cx="248206" cy="0"/>
                  </a:xfrm>
                  <a:prstGeom prst="straightConnector1">
                    <a:avLst/>
                  </a:prstGeom>
                  <a:noFill/>
                  <a:ln w="9525" cap="rnd" cmpd="sng" algn="ctr">
                    <a:solidFill>
                      <a:sysClr val="windowText" lastClr="000000"/>
                    </a:solidFill>
                    <a:prstDash val="solid"/>
                    <a:tailEnd type="triangle"/>
                  </a:ln>
                  <a:effectLst/>
                </p:spPr>
              </p:cxnSp>
              <p:cxnSp>
                <p:nvCxnSpPr>
                  <p:cNvPr id="32" name="Straight Arrow Connector 31"/>
                  <p:cNvCxnSpPr/>
                  <p:nvPr/>
                </p:nvCxnSpPr>
                <p:spPr>
                  <a:xfrm>
                    <a:off x="7706113" y="2496828"/>
                    <a:ext cx="265379" cy="0"/>
                  </a:xfrm>
                  <a:prstGeom prst="straightConnector1">
                    <a:avLst/>
                  </a:prstGeom>
                  <a:noFill/>
                  <a:ln w="9525" cap="rnd" cmpd="sng" algn="ctr">
                    <a:solidFill>
                      <a:sysClr val="windowText" lastClr="000000"/>
                    </a:solidFill>
                    <a:prstDash val="solid"/>
                    <a:tailEnd type="triangle"/>
                  </a:ln>
                  <a:effectLst/>
                </p:spPr>
              </p:cxnSp>
            </p:grpSp>
          </p:grpSp>
          <p:grpSp>
            <p:nvGrpSpPr>
              <p:cNvPr id="17" name="Group 16"/>
              <p:cNvGrpSpPr/>
              <p:nvPr/>
            </p:nvGrpSpPr>
            <p:grpSpPr>
              <a:xfrm>
                <a:off x="6197600" y="1504240"/>
                <a:ext cx="2694364" cy="579719"/>
                <a:chOff x="2188326" y="2078181"/>
                <a:chExt cx="2694364" cy="268830"/>
              </a:xfrm>
            </p:grpSpPr>
            <p:sp>
              <p:nvSpPr>
                <p:cNvPr id="23" name="Rectangle 22"/>
                <p:cNvSpPr/>
                <p:nvPr/>
              </p:nvSpPr>
              <p:spPr>
                <a:xfrm>
                  <a:off x="2188326" y="2088572"/>
                  <a:ext cx="1086889" cy="255777"/>
                </a:xfrm>
                <a:prstGeom prst="rect">
                  <a:avLst/>
                </a:prstGeom>
                <a:solidFill>
                  <a:sysClr val="window" lastClr="FFFFFF"/>
                </a:solidFill>
                <a:ln w="264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200" b="1" i="0" u="none" strike="noStrike" kern="0" cap="none" spc="0" normalizeH="0" baseline="0" noProof="0" dirty="0" smtClean="0">
                      <a:ln>
                        <a:noFill/>
                      </a:ln>
                      <a:solidFill>
                        <a:prstClr val="black"/>
                      </a:solidFill>
                      <a:effectLst/>
                      <a:uLnTx/>
                      <a:uFillTx/>
                      <a:latin typeface="Intel Clear"/>
                      <a:ea typeface="+mn-ea"/>
                      <a:cs typeface="+mn-cs"/>
                    </a:rPr>
                    <a:t>OVSDB</a:t>
                  </a:r>
                  <a:endParaRPr kumimoji="0" lang="en-US" sz="1200" b="1" i="0" u="none" strike="noStrike" kern="0" cap="none" spc="0" normalizeH="0" baseline="0" noProof="0" dirty="0" smtClean="0">
                    <a:ln>
                      <a:noFill/>
                    </a:ln>
                    <a:solidFill>
                      <a:prstClr val="black"/>
                    </a:solidFill>
                    <a:effectLst/>
                    <a:uLnTx/>
                    <a:uFillTx/>
                    <a:latin typeface="Intel Clear"/>
                    <a:ea typeface="+mn-ea"/>
                    <a:cs typeface="+mn-cs"/>
                  </a:endParaRPr>
                </a:p>
              </p:txBody>
            </p:sp>
            <p:sp>
              <p:nvSpPr>
                <p:cNvPr id="24" name="Rectangle 23"/>
                <p:cNvSpPr/>
                <p:nvPr/>
              </p:nvSpPr>
              <p:spPr>
                <a:xfrm>
                  <a:off x="3709557" y="2078181"/>
                  <a:ext cx="1173133" cy="268830"/>
                </a:xfrm>
                <a:prstGeom prst="rect">
                  <a:avLst/>
                </a:prstGeom>
                <a:solidFill>
                  <a:sysClr val="window" lastClr="FFFFFF"/>
                </a:solidFill>
                <a:ln w="264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200" b="1" i="0" u="none" strike="noStrike" kern="0" cap="none" spc="0" normalizeH="0" baseline="0" noProof="0" dirty="0" err="1" smtClean="0">
                      <a:ln>
                        <a:noFill/>
                      </a:ln>
                      <a:solidFill>
                        <a:prstClr val="black"/>
                      </a:solidFill>
                      <a:effectLst/>
                      <a:uLnTx/>
                      <a:uFillTx/>
                      <a:latin typeface="Intel Clear"/>
                      <a:ea typeface="+mn-ea"/>
                      <a:cs typeface="+mn-cs"/>
                    </a:rPr>
                    <a:t>vswitchd</a:t>
                  </a:r>
                  <a:endParaRPr kumimoji="0" lang="en-US" sz="1200" b="1" i="0" u="none" strike="noStrike" kern="0" cap="none" spc="0" normalizeH="0" baseline="0" noProof="0" dirty="0" smtClean="0">
                    <a:ln>
                      <a:noFill/>
                    </a:ln>
                    <a:solidFill>
                      <a:prstClr val="black"/>
                    </a:solidFill>
                    <a:effectLst/>
                    <a:uLnTx/>
                    <a:uFillTx/>
                    <a:latin typeface="Intel Clear"/>
                    <a:ea typeface="+mn-ea"/>
                    <a:cs typeface="+mn-cs"/>
                  </a:endParaRPr>
                </a:p>
              </p:txBody>
            </p:sp>
            <p:cxnSp>
              <p:nvCxnSpPr>
                <p:cNvPr id="25" name="Straight Connector 24"/>
                <p:cNvCxnSpPr>
                  <a:stCxn id="23" idx="3"/>
                  <a:endCxn id="24" idx="1"/>
                </p:cNvCxnSpPr>
                <p:nvPr/>
              </p:nvCxnSpPr>
              <p:spPr>
                <a:xfrm flipV="1">
                  <a:off x="3275215" y="2212596"/>
                  <a:ext cx="434342" cy="3865"/>
                </a:xfrm>
                <a:prstGeom prst="line">
                  <a:avLst/>
                </a:prstGeom>
                <a:noFill/>
                <a:ln w="25400" cap="rnd" cmpd="sng" algn="ctr">
                  <a:solidFill>
                    <a:srgbClr val="003C71"/>
                  </a:solidFill>
                  <a:prstDash val="sysDash"/>
                </a:ln>
                <a:effectLst/>
              </p:spPr>
            </p:cxnSp>
          </p:grpSp>
          <p:cxnSp>
            <p:nvCxnSpPr>
              <p:cNvPr id="18" name="Straight Arrow Connector 39"/>
              <p:cNvCxnSpPr>
                <a:stCxn id="24" idx="3"/>
                <a:endCxn id="15" idx="0"/>
              </p:cNvCxnSpPr>
              <p:nvPr/>
            </p:nvCxnSpPr>
            <p:spPr>
              <a:xfrm>
                <a:off x="8891964" y="1794100"/>
                <a:ext cx="1358057" cy="405000"/>
              </a:xfrm>
              <a:prstGeom prst="bentConnector2">
                <a:avLst/>
              </a:prstGeom>
              <a:noFill/>
              <a:ln w="25400" cap="rnd" cmpd="sng" algn="ctr">
                <a:solidFill>
                  <a:sysClr val="windowText" lastClr="000000">
                    <a:lumMod val="85000"/>
                    <a:lumOff val="15000"/>
                  </a:sysClr>
                </a:solidFill>
                <a:prstDash val="sysDash"/>
                <a:headEnd type="triangle"/>
                <a:tailEnd type="triangle"/>
              </a:ln>
              <a:effectLst/>
            </p:spPr>
          </p:cxnSp>
          <p:cxnSp>
            <p:nvCxnSpPr>
              <p:cNvPr id="19" name="Straight Arrow Connector 39"/>
              <p:cNvCxnSpPr/>
              <p:nvPr/>
            </p:nvCxnSpPr>
            <p:spPr>
              <a:xfrm rot="5400000">
                <a:off x="7793512" y="2595845"/>
                <a:ext cx="1023775" cy="3"/>
              </a:xfrm>
              <a:prstGeom prst="bentConnector3">
                <a:avLst>
                  <a:gd name="adj1" fmla="val 50000"/>
                </a:avLst>
              </a:prstGeom>
              <a:noFill/>
              <a:ln w="25400" cap="rnd" cmpd="sng" algn="ctr">
                <a:solidFill>
                  <a:sysClr val="windowText" lastClr="000000">
                    <a:lumMod val="85000"/>
                    <a:lumOff val="15000"/>
                  </a:sysClr>
                </a:solidFill>
                <a:prstDash val="sysDash"/>
                <a:headEnd type="triangle"/>
                <a:tailEnd type="triangle"/>
              </a:ln>
              <a:effectLst/>
            </p:spPr>
          </p:cxnSp>
          <p:cxnSp>
            <p:nvCxnSpPr>
              <p:cNvPr id="20" name="Straight Arrow Connector 39"/>
              <p:cNvCxnSpPr>
                <a:endCxn id="15" idx="2"/>
              </p:cNvCxnSpPr>
              <p:nvPr/>
            </p:nvCxnSpPr>
            <p:spPr>
              <a:xfrm rot="16200000" flipV="1">
                <a:off x="10070997" y="2915788"/>
                <a:ext cx="358051" cy="1"/>
              </a:xfrm>
              <a:prstGeom prst="bentConnector3">
                <a:avLst>
                  <a:gd name="adj1" fmla="val 50000"/>
                </a:avLst>
              </a:prstGeom>
              <a:noFill/>
              <a:ln w="25400" cap="rnd" cmpd="sng" algn="ctr">
                <a:solidFill>
                  <a:sysClr val="windowText" lastClr="000000">
                    <a:lumMod val="85000"/>
                    <a:lumOff val="15000"/>
                  </a:sysClr>
                </a:solidFill>
                <a:prstDash val="sysDash"/>
                <a:headEnd type="triangle"/>
                <a:tailEnd type="triangle"/>
              </a:ln>
              <a:effectLst/>
            </p:spPr>
          </p:cxnSp>
          <p:cxnSp>
            <p:nvCxnSpPr>
              <p:cNvPr id="21" name="Straight Arrow Connector 39"/>
              <p:cNvCxnSpPr>
                <a:stCxn id="13" idx="0"/>
                <a:endCxn id="33" idx="2"/>
              </p:cNvCxnSpPr>
              <p:nvPr/>
            </p:nvCxnSpPr>
            <p:spPr>
              <a:xfrm rot="16200000" flipV="1">
                <a:off x="8798341" y="4624332"/>
                <a:ext cx="321882" cy="912"/>
              </a:xfrm>
              <a:prstGeom prst="bentConnector3">
                <a:avLst>
                  <a:gd name="adj1" fmla="val 50000"/>
                </a:avLst>
              </a:prstGeom>
              <a:noFill/>
              <a:ln w="25400" cap="rnd" cmpd="sng" algn="ctr">
                <a:solidFill>
                  <a:sysClr val="windowText" lastClr="000000">
                    <a:lumMod val="85000"/>
                    <a:lumOff val="15000"/>
                  </a:sysClr>
                </a:solidFill>
                <a:prstDash val="sysDash"/>
                <a:headEnd type="triangle"/>
                <a:tailEnd type="triangle"/>
              </a:ln>
              <a:effectLst/>
            </p:spPr>
          </p:cxnSp>
          <p:cxnSp>
            <p:nvCxnSpPr>
              <p:cNvPr id="22" name="Straight Arrow Connector 39"/>
              <p:cNvCxnSpPr>
                <a:stCxn id="26" idx="0"/>
                <a:endCxn id="13" idx="2"/>
              </p:cNvCxnSpPr>
              <p:nvPr/>
            </p:nvCxnSpPr>
            <p:spPr>
              <a:xfrm rot="16200000" flipV="1">
                <a:off x="8806771" y="5294501"/>
                <a:ext cx="309576" cy="3641"/>
              </a:xfrm>
              <a:prstGeom prst="bentConnector3">
                <a:avLst>
                  <a:gd name="adj1" fmla="val 50000"/>
                </a:avLst>
              </a:prstGeom>
              <a:noFill/>
              <a:ln w="25400" cap="rnd" cmpd="sng" algn="ctr">
                <a:solidFill>
                  <a:sysClr val="windowText" lastClr="000000">
                    <a:lumMod val="85000"/>
                    <a:lumOff val="15000"/>
                  </a:sysClr>
                </a:solidFill>
                <a:prstDash val="sysDash"/>
                <a:headEnd type="triangle"/>
                <a:tailEnd type="triangle"/>
              </a:ln>
              <a:effectLst/>
            </p:spPr>
          </p:cxnSp>
        </p:grpSp>
        <p:grpSp>
          <p:nvGrpSpPr>
            <p:cNvPr id="8" name="Group 7"/>
            <p:cNvGrpSpPr/>
            <p:nvPr/>
          </p:nvGrpSpPr>
          <p:grpSpPr>
            <a:xfrm>
              <a:off x="5661157" y="4899991"/>
              <a:ext cx="6392274" cy="750387"/>
              <a:chOff x="5405518" y="5199132"/>
              <a:chExt cx="6392274" cy="750387"/>
            </a:xfrm>
          </p:grpSpPr>
          <p:cxnSp>
            <p:nvCxnSpPr>
              <p:cNvPr id="9" name="Straight Connector 8"/>
              <p:cNvCxnSpPr/>
              <p:nvPr/>
            </p:nvCxnSpPr>
            <p:spPr>
              <a:xfrm>
                <a:off x="5533292" y="5568455"/>
                <a:ext cx="6264500" cy="11723"/>
              </a:xfrm>
              <a:prstGeom prst="line">
                <a:avLst/>
              </a:prstGeom>
              <a:noFill/>
              <a:ln w="31750" cap="rnd" cmpd="sng" algn="ctr">
                <a:solidFill>
                  <a:srgbClr val="C3D600"/>
                </a:solidFill>
                <a:prstDash val="lgDash"/>
              </a:ln>
              <a:effectLst/>
            </p:spPr>
          </p:cxnSp>
          <p:sp>
            <p:nvSpPr>
              <p:cNvPr id="10" name="TextBox 9"/>
              <p:cNvSpPr txBox="1"/>
              <p:nvPr/>
            </p:nvSpPr>
            <p:spPr>
              <a:xfrm>
                <a:off x="5477772" y="5199132"/>
                <a:ext cx="965684" cy="29238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IE" sz="1300" b="0" i="0" u="none" strike="noStrike" kern="0" cap="none" spc="0" normalizeH="0" baseline="0" noProof="0" dirty="0" smtClean="0">
                    <a:ln>
                      <a:noFill/>
                    </a:ln>
                    <a:solidFill>
                      <a:prstClr val="black"/>
                    </a:solidFill>
                    <a:effectLst/>
                    <a:uLnTx/>
                    <a:uFillTx/>
                    <a:latin typeface="Intel Clear"/>
                  </a:rPr>
                  <a:t>Host</a:t>
                </a:r>
                <a:endParaRPr kumimoji="0" lang="en-US" sz="1300" b="0" i="0" u="none" strike="noStrike" kern="0" cap="none" spc="0" normalizeH="0" baseline="0" noProof="0" dirty="0" err="1" smtClean="0">
                  <a:ln>
                    <a:noFill/>
                  </a:ln>
                  <a:solidFill>
                    <a:prstClr val="black"/>
                  </a:solidFill>
                  <a:effectLst/>
                  <a:uLnTx/>
                  <a:uFillTx/>
                  <a:latin typeface="Intel Clear"/>
                </a:endParaRPr>
              </a:p>
            </p:txBody>
          </p:sp>
          <p:sp>
            <p:nvSpPr>
              <p:cNvPr id="11" name="TextBox 10"/>
              <p:cNvSpPr txBox="1"/>
              <p:nvPr/>
            </p:nvSpPr>
            <p:spPr>
              <a:xfrm>
                <a:off x="5405518" y="5657131"/>
                <a:ext cx="655312" cy="29238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300" b="0" i="0" u="none" strike="noStrike" kern="0" cap="none" spc="0" normalizeH="0" baseline="0" noProof="0" dirty="0" smtClean="0">
                    <a:ln>
                      <a:noFill/>
                    </a:ln>
                    <a:solidFill>
                      <a:prstClr val="black"/>
                    </a:solidFill>
                    <a:effectLst/>
                    <a:uLnTx/>
                    <a:uFillTx/>
                    <a:latin typeface="Intel Clear"/>
                  </a:rPr>
                  <a:t>HW</a:t>
                </a:r>
                <a:endParaRPr kumimoji="0" lang="en-US" sz="1300" b="0" i="0" u="none" strike="noStrike" kern="0" cap="none" spc="0" normalizeH="0" baseline="0" noProof="0" dirty="0" err="1" smtClean="0">
                  <a:ln>
                    <a:noFill/>
                  </a:ln>
                  <a:solidFill>
                    <a:prstClr val="black"/>
                  </a:solidFill>
                  <a:effectLst/>
                  <a:uLnTx/>
                  <a:uFillTx/>
                  <a:latin typeface="Intel Clear"/>
                </a:endParaRPr>
              </a:p>
            </p:txBody>
          </p:sp>
        </p:grpSp>
      </p:grpSp>
      <p:sp>
        <p:nvSpPr>
          <p:cNvPr id="41" name="Oval 40"/>
          <p:cNvSpPr/>
          <p:nvPr/>
        </p:nvSpPr>
        <p:spPr>
          <a:xfrm>
            <a:off x="7922049" y="2130967"/>
            <a:ext cx="251870" cy="323808"/>
          </a:xfrm>
          <a:prstGeom prst="ellipse">
            <a:avLst/>
          </a:prstGeom>
          <a:solidFill>
            <a:srgbClr val="FC4C02">
              <a:lumMod val="60000"/>
              <a:lumOff val="40000"/>
            </a:srgbClr>
          </a:solidFill>
          <a:ln w="25400" cap="flat" cmpd="sng" algn="ctr">
            <a:solidFill>
              <a:srgbClr val="FC4C02"/>
            </a:solidFill>
            <a:prstDash val="solid"/>
          </a:ln>
          <a:effectLst>
            <a:outerShdw blurRad="50800" dist="38100" dir="2700000" algn="tl" rotWithShape="0">
              <a:prstClr val="black">
                <a:alpha val="40000"/>
              </a:prstClr>
            </a:outerShdw>
            <a:reflection blurRad="6350" stA="52000" endA="300" endPos="35000" dir="5400000" sy="-100000" algn="bl" rotWithShape="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800" b="1" i="0" u="none" strike="noStrike" kern="0" cap="none" spc="0" normalizeH="0" baseline="0" noProof="0" dirty="0" smtClean="0">
                <a:ln>
                  <a:noFill/>
                </a:ln>
                <a:solidFill>
                  <a:prstClr val="black"/>
                </a:solidFill>
                <a:effectLst/>
                <a:uLnTx/>
                <a:uFillTx/>
                <a:latin typeface="Intel Clear"/>
                <a:ea typeface="+mn-ea"/>
                <a:cs typeface="+mn-cs"/>
              </a:rPr>
              <a:t>1</a:t>
            </a:r>
            <a:endParaRPr kumimoji="0" lang="en-US" sz="1800" b="1" i="0" u="none" strike="noStrike" kern="0" cap="none" spc="0" normalizeH="0" baseline="0" noProof="0" dirty="0" smtClean="0">
              <a:ln>
                <a:noFill/>
              </a:ln>
              <a:solidFill>
                <a:prstClr val="black"/>
              </a:solidFill>
              <a:effectLst/>
              <a:uLnTx/>
              <a:uFillTx/>
              <a:latin typeface="Intel Clear"/>
              <a:ea typeface="+mn-ea"/>
              <a:cs typeface="+mn-cs"/>
            </a:endParaRPr>
          </a:p>
        </p:txBody>
      </p:sp>
      <p:grpSp>
        <p:nvGrpSpPr>
          <p:cNvPr id="42" name="Group 41"/>
          <p:cNvGrpSpPr/>
          <p:nvPr/>
        </p:nvGrpSpPr>
        <p:grpSpPr>
          <a:xfrm>
            <a:off x="9817416" y="1320165"/>
            <a:ext cx="1715349" cy="4263545"/>
            <a:chOff x="9866056" y="1320165"/>
            <a:chExt cx="1715349" cy="4263545"/>
          </a:xfrm>
        </p:grpSpPr>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0522" y="1320165"/>
              <a:ext cx="520883" cy="520883"/>
            </a:xfrm>
            <a:prstGeom prst="rect">
              <a:avLst/>
            </a:prstGeom>
            <a:ln w="25400">
              <a:solidFill>
                <a:sysClr val="windowText" lastClr="000000"/>
              </a:solidFill>
            </a:ln>
          </p:spPr>
        </p:pic>
        <p:cxnSp>
          <p:nvCxnSpPr>
            <p:cNvPr id="44" name="Straight Connector 73"/>
            <p:cNvCxnSpPr>
              <a:stCxn id="43" idx="3"/>
            </p:cNvCxnSpPr>
            <p:nvPr/>
          </p:nvCxnSpPr>
          <p:spPr>
            <a:xfrm flipH="1">
              <a:off x="9866056" y="1580607"/>
              <a:ext cx="1715349" cy="4003103"/>
            </a:xfrm>
            <a:prstGeom prst="bentConnector3">
              <a:avLst>
                <a:gd name="adj1" fmla="val -22401"/>
              </a:avLst>
            </a:prstGeom>
            <a:noFill/>
            <a:ln w="31750" cap="rnd" cmpd="sng" algn="ctr">
              <a:solidFill>
                <a:sysClr val="windowText" lastClr="000000"/>
              </a:solidFill>
              <a:prstDash val="solid"/>
            </a:ln>
            <a:effectLst/>
          </p:spPr>
        </p:cxnSp>
      </p:grpSp>
    </p:spTree>
    <p:extLst>
      <p:ext uri="{BB962C8B-B14F-4D97-AF65-F5344CB8AC3E}">
        <p14:creationId xmlns:p14="http://schemas.microsoft.com/office/powerpoint/2010/main" val="15867140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DPDK ‘Framework’ in OVS-DPDK -</a:t>
            </a:r>
            <a:r>
              <a:rPr lang="en-IE" dirty="0" err="1"/>
              <a:t>contd</a:t>
            </a:r>
            <a:endParaRPr lang="en-US" dirty="0"/>
          </a:p>
        </p:txBody>
      </p:sp>
      <p:sp>
        <p:nvSpPr>
          <p:cNvPr id="4" name="Content Placeholder 2"/>
          <p:cNvSpPr txBox="1">
            <a:spLocks/>
          </p:cNvSpPr>
          <p:nvPr/>
        </p:nvSpPr>
        <p:spPr>
          <a:xfrm>
            <a:off x="471950" y="1558456"/>
            <a:ext cx="4886632" cy="4280248"/>
          </a:xfrm>
          <a:prstGeom prst="rect">
            <a:avLst/>
          </a:prstGeom>
        </p:spPr>
        <p:txBody>
          <a:bodyPr vert="horz" lIns="91440" tIns="45720" rIns="91440" bIns="45720" rtlCol="0">
            <a:noAutofit/>
          </a:bodyPr>
          <a:lstStyle>
            <a:lvl1pPr marL="0" indent="0" algn="l" defTabSz="1219170" rtl="0" eaLnBrk="1" latinLnBrk="0" hangingPunct="1">
              <a:spcBef>
                <a:spcPts val="800"/>
              </a:spcBef>
              <a:buClr>
                <a:schemeClr val="accent1"/>
              </a:buClr>
              <a:buFont typeface="Wingdings" panose="05000000000000000000" pitchFamily="2" charset="2"/>
              <a:buNone/>
              <a:defRPr sz="2400" kern="1200">
                <a:solidFill>
                  <a:schemeClr val="accent1"/>
                </a:solidFill>
                <a:latin typeface="+mn-lt"/>
                <a:ea typeface="+mn-ea"/>
                <a:cs typeface="+mn-cs"/>
              </a:defRPr>
            </a:lvl1pPr>
            <a:lvl2pPr marL="228594" indent="-228594" algn="l" defTabSz="1219170" rtl="0" eaLnBrk="1" latinLnBrk="0" hangingPunct="1">
              <a:spcBef>
                <a:spcPts val="800"/>
              </a:spcBef>
              <a:buClr>
                <a:schemeClr val="tx2"/>
              </a:buClr>
              <a:buFont typeface="Wingdings" panose="05000000000000000000" pitchFamily="2" charset="2"/>
              <a:buChar char="§"/>
              <a:defRPr sz="2400" kern="1200">
                <a:solidFill>
                  <a:schemeClr val="tx2"/>
                </a:solidFill>
                <a:latin typeface="+mn-lt"/>
                <a:ea typeface="+mn-ea"/>
                <a:cs typeface="+mn-cs"/>
              </a:defRPr>
            </a:lvl2pPr>
            <a:lvl3pPr marL="463539" indent="-228594" algn="l" defTabSz="1219170" rtl="0" eaLnBrk="1" latinLnBrk="0" hangingPunct="1">
              <a:spcBef>
                <a:spcPts val="800"/>
              </a:spcBef>
              <a:buClr>
                <a:schemeClr val="tx2"/>
              </a:buClr>
              <a:buFont typeface="Intel Clear" panose="020B0604020203020204" pitchFamily="34" charset="0"/>
              <a:buChar char="–"/>
              <a:defRPr sz="2400" kern="1200">
                <a:solidFill>
                  <a:schemeClr val="tx2"/>
                </a:solidFill>
                <a:latin typeface="+mn-lt"/>
                <a:ea typeface="+mn-ea"/>
                <a:cs typeface="+mn-cs"/>
              </a:defRPr>
            </a:lvl3pPr>
            <a:lvl4pPr marL="681550" indent="-228594" algn="l" defTabSz="1219170" rtl="0" eaLnBrk="1" latinLnBrk="0" hangingPunct="1">
              <a:spcBef>
                <a:spcPts val="800"/>
              </a:spcBef>
              <a:buClr>
                <a:schemeClr val="tx2"/>
              </a:buClr>
              <a:buFont typeface="Intel Clear" panose="020B0604020203020204" pitchFamily="34" charset="0"/>
              <a:buChar char="–"/>
              <a:defRPr sz="2133" kern="1200">
                <a:solidFill>
                  <a:schemeClr val="tx2"/>
                </a:solidFill>
                <a:latin typeface="+mn-lt"/>
                <a:ea typeface="+mn-ea"/>
                <a:cs typeface="+mn-cs"/>
              </a:defRPr>
            </a:lvl4pPr>
            <a:lvl5pPr marL="918610" indent="-224361" algn="l" defTabSz="1219170" rtl="0" eaLnBrk="1" latinLnBrk="0" hangingPunct="1">
              <a:spcBef>
                <a:spcPts val="800"/>
              </a:spcBef>
              <a:buClr>
                <a:schemeClr val="tx2"/>
              </a:buClr>
              <a:buFont typeface="Intel Clear" panose="020B0604020203020204" pitchFamily="34" charset="0"/>
              <a:buChar char="–"/>
              <a:defRPr sz="1867" kern="1200">
                <a:solidFill>
                  <a:schemeClr val="tx2"/>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514350" marR="0" lvl="0" indent="-514350" algn="l" defTabSz="1219170" rtl="0" eaLnBrk="1" fontAlgn="auto" latinLnBrk="0" hangingPunct="1">
              <a:lnSpc>
                <a:spcPct val="100000"/>
              </a:lnSpc>
              <a:spcBef>
                <a:spcPts val="800"/>
              </a:spcBef>
              <a:spcAft>
                <a:spcPts val="0"/>
              </a:spcAft>
              <a:buClr>
                <a:srgbClr val="0071C5"/>
              </a:buClr>
              <a:buSzTx/>
              <a:buFont typeface="+mj-lt"/>
              <a:buAutoNum type="arabicPeriod" startAt="3"/>
              <a:tabLst/>
              <a:defRPr/>
            </a:pPr>
            <a:r>
              <a:rPr kumimoji="0" lang="en-IE" sz="2600" b="1" i="0" u="none" strike="noStrike" kern="1200" cap="none" spc="0" normalizeH="0" baseline="0" noProof="0" dirty="0" smtClean="0">
                <a:ln>
                  <a:noFill/>
                </a:ln>
                <a:solidFill>
                  <a:srgbClr val="0071C5">
                    <a:lumMod val="75000"/>
                  </a:srgbClr>
                </a:solidFill>
                <a:effectLst/>
                <a:uLnTx/>
                <a:uFillTx/>
                <a:latin typeface="Intel Clear"/>
                <a:ea typeface="+mn-ea"/>
                <a:cs typeface="+mn-cs"/>
              </a:rPr>
              <a:t>Report exception packet to OVS-DPDK.</a:t>
            </a:r>
          </a:p>
        </p:txBody>
      </p:sp>
      <p:grpSp>
        <p:nvGrpSpPr>
          <p:cNvPr id="5" name="Group 4"/>
          <p:cNvGrpSpPr/>
          <p:nvPr/>
        </p:nvGrpSpPr>
        <p:grpSpPr>
          <a:xfrm>
            <a:off x="5602165" y="1150449"/>
            <a:ext cx="6402106" cy="4984880"/>
            <a:chOff x="5661157" y="1150449"/>
            <a:chExt cx="6402106" cy="4984880"/>
          </a:xfrm>
        </p:grpSpPr>
        <p:grpSp>
          <p:nvGrpSpPr>
            <p:cNvPr id="6" name="Group 5"/>
            <p:cNvGrpSpPr/>
            <p:nvPr/>
          </p:nvGrpSpPr>
          <p:grpSpPr>
            <a:xfrm>
              <a:off x="5798762" y="1150449"/>
              <a:ext cx="6264501" cy="4984880"/>
              <a:chOff x="5798762" y="1150449"/>
              <a:chExt cx="6264501" cy="4984880"/>
            </a:xfrm>
          </p:grpSpPr>
          <p:sp>
            <p:nvSpPr>
              <p:cNvPr id="11" name="Rectangle 10"/>
              <p:cNvSpPr/>
              <p:nvPr/>
            </p:nvSpPr>
            <p:spPr>
              <a:xfrm>
                <a:off x="5798762" y="1150449"/>
                <a:ext cx="6264501" cy="4984880"/>
              </a:xfrm>
              <a:prstGeom prst="rect">
                <a:avLst/>
              </a:prstGeom>
              <a:solidFill>
                <a:sysClr val="window" lastClr="FFFFFF"/>
              </a:solidFill>
              <a:ln w="26425" cap="flat" cmpd="sng" algn="ctr">
                <a:solidFill>
                  <a:srgbClr val="C3D6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Intel Clear"/>
                  <a:ea typeface="+mn-ea"/>
                  <a:cs typeface="+mn-cs"/>
                </a:endParaRPr>
              </a:p>
            </p:txBody>
          </p:sp>
          <p:sp>
            <p:nvSpPr>
              <p:cNvPr id="12" name="Rectangle 11"/>
              <p:cNvSpPr/>
              <p:nvPr/>
            </p:nvSpPr>
            <p:spPr>
              <a:xfrm>
                <a:off x="7143407" y="4785729"/>
                <a:ext cx="3632662" cy="355805"/>
              </a:xfrm>
              <a:prstGeom prst="rect">
                <a:avLst/>
              </a:prstGeom>
              <a:noFill/>
              <a:ln w="25400" cap="flat" cmpd="sng" algn="ctr">
                <a:solidFill>
                  <a:srgbClr val="3F7FAE"/>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500" b="1" i="0" u="none" strike="noStrike" kern="0" cap="none" spc="0" normalizeH="0" baseline="0" noProof="0" dirty="0" smtClean="0">
                    <a:ln>
                      <a:noFill/>
                    </a:ln>
                    <a:solidFill>
                      <a:prstClr val="black">
                        <a:lumMod val="95000"/>
                        <a:lumOff val="5000"/>
                      </a:prstClr>
                    </a:solidFill>
                    <a:effectLst/>
                    <a:uLnTx/>
                    <a:uFillTx/>
                    <a:latin typeface="Intel Clear"/>
                    <a:ea typeface="+mn-ea"/>
                    <a:cs typeface="+mn-cs"/>
                  </a:rPr>
                  <a:t>FPGA Driver</a:t>
                </a:r>
                <a:endParaRPr kumimoji="0" lang="en-US" sz="1500" b="1" i="0" u="none" strike="noStrike" kern="0" cap="none" spc="0" normalizeH="0" baseline="0" noProof="0" dirty="0" smtClean="0">
                  <a:ln>
                    <a:noFill/>
                  </a:ln>
                  <a:solidFill>
                    <a:prstClr val="black">
                      <a:lumMod val="95000"/>
                      <a:lumOff val="5000"/>
                    </a:prstClr>
                  </a:solidFill>
                  <a:effectLst/>
                  <a:uLnTx/>
                  <a:uFillTx/>
                  <a:latin typeface="Intel Clear"/>
                  <a:ea typeface="+mn-ea"/>
                  <a:cs typeface="+mn-cs"/>
                </a:endParaRPr>
              </a:p>
            </p:txBody>
          </p:sp>
          <p:grpSp>
            <p:nvGrpSpPr>
              <p:cNvPr id="13" name="Group 12"/>
              <p:cNvGrpSpPr/>
              <p:nvPr/>
            </p:nvGrpSpPr>
            <p:grpSpPr>
              <a:xfrm>
                <a:off x="6197600" y="3094815"/>
                <a:ext cx="5522451" cy="1369032"/>
                <a:chOff x="939994" y="2355469"/>
                <a:chExt cx="8666461" cy="1587211"/>
              </a:xfrm>
              <a:noFill/>
              <a:effectLst>
                <a:outerShdw blurRad="50800" dist="38100" dir="2700000" algn="tl" rotWithShape="0">
                  <a:prstClr val="black">
                    <a:alpha val="40000"/>
                  </a:prstClr>
                </a:outerShdw>
              </a:effectLst>
            </p:grpSpPr>
            <p:sp>
              <p:nvSpPr>
                <p:cNvPr id="32" name="Rectangle 31"/>
                <p:cNvSpPr/>
                <p:nvPr/>
              </p:nvSpPr>
              <p:spPr>
                <a:xfrm>
                  <a:off x="939994" y="2355469"/>
                  <a:ext cx="8666461" cy="1587211"/>
                </a:xfrm>
                <a:prstGeom prst="rect">
                  <a:avLst/>
                </a:prstGeom>
                <a:solidFill>
                  <a:srgbClr val="F3D54E">
                    <a:lumMod val="60000"/>
                    <a:lumOff val="40000"/>
                  </a:srgbClr>
                </a:solidFill>
                <a:ln w="25400" cap="flat" cmpd="sng" algn="ctr">
                  <a:solidFill>
                    <a:srgbClr val="003C71"/>
                  </a:solidFill>
                  <a:prstDash val="solid"/>
                </a:ln>
                <a:effectLst/>
              </p:spPr>
              <p:txBody>
                <a:bodyPr rtlCol="0" anchor="b"/>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IE" sz="1400" b="1" i="1" u="none" strike="noStrike" kern="0" cap="none" spc="0" normalizeH="0" baseline="0" noProof="0" dirty="0" smtClean="0">
                      <a:ln>
                        <a:noFill/>
                      </a:ln>
                      <a:solidFill>
                        <a:srgbClr val="0070C0"/>
                      </a:solidFill>
                      <a:effectLst/>
                      <a:uLnTx/>
                      <a:uFillTx/>
                      <a:latin typeface="Intel Clear"/>
                      <a:ea typeface="+mn-ea"/>
                      <a:cs typeface="+mn-cs"/>
                    </a:rPr>
                    <a:t>DPDK Framework</a:t>
                  </a:r>
                  <a:endParaRPr kumimoji="0" lang="en-US" sz="1400" b="1" i="1" u="none" strike="noStrike" kern="0" cap="none" spc="0" normalizeH="0" baseline="0" noProof="0" dirty="0" smtClean="0">
                    <a:ln>
                      <a:noFill/>
                    </a:ln>
                    <a:solidFill>
                      <a:srgbClr val="0070C0"/>
                    </a:solidFill>
                    <a:effectLst/>
                    <a:uLnTx/>
                    <a:uFillTx/>
                    <a:latin typeface="Intel Clear"/>
                    <a:ea typeface="+mn-ea"/>
                    <a:cs typeface="+mn-cs"/>
                  </a:endParaRPr>
                </a:p>
              </p:txBody>
            </p:sp>
            <p:sp>
              <p:nvSpPr>
                <p:cNvPr id="33" name="Rounded Rectangle 32"/>
                <p:cNvSpPr/>
                <p:nvPr/>
              </p:nvSpPr>
              <p:spPr>
                <a:xfrm>
                  <a:off x="1325819" y="2514209"/>
                  <a:ext cx="1483360" cy="548640"/>
                </a:xfrm>
                <a:prstGeom prst="roundRect">
                  <a:avLst/>
                </a:prstGeom>
                <a:grpFill/>
                <a:ln w="25400" cap="flat" cmpd="sng" algn="ctr">
                  <a:solidFill>
                    <a:srgbClr val="FC4C0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200" b="1" i="0" u="none" strike="noStrike" kern="0" cap="none" spc="0" normalizeH="0" baseline="0" noProof="0" dirty="0">
                      <a:ln>
                        <a:noFill/>
                      </a:ln>
                      <a:solidFill>
                        <a:prstClr val="black"/>
                      </a:solidFill>
                      <a:effectLst/>
                      <a:uLnTx/>
                      <a:uFillTx/>
                      <a:latin typeface="Intel Clear"/>
                      <a:ea typeface="+mn-ea"/>
                      <a:cs typeface="+mn-cs"/>
                    </a:rPr>
                    <a:t>SWITCH APIs</a:t>
                  </a:r>
                  <a:endParaRPr kumimoji="0" lang="en-US" sz="1200" b="1" i="0" u="none" strike="noStrike" kern="0" cap="none" spc="0" normalizeH="0" baseline="0" noProof="0" dirty="0">
                    <a:ln>
                      <a:noFill/>
                    </a:ln>
                    <a:solidFill>
                      <a:prstClr val="black"/>
                    </a:solidFill>
                    <a:effectLst/>
                    <a:uLnTx/>
                    <a:uFillTx/>
                    <a:latin typeface="Intel Clear"/>
                    <a:ea typeface="+mn-ea"/>
                    <a:cs typeface="+mn-cs"/>
                  </a:endParaRPr>
                </a:p>
              </p:txBody>
            </p:sp>
            <p:sp>
              <p:nvSpPr>
                <p:cNvPr id="34" name="Rounded Rectangle 33"/>
                <p:cNvSpPr/>
                <p:nvPr/>
              </p:nvSpPr>
              <p:spPr>
                <a:xfrm>
                  <a:off x="2942408" y="2514209"/>
                  <a:ext cx="1483360" cy="548640"/>
                </a:xfrm>
                <a:prstGeom prst="roundRect">
                  <a:avLst/>
                </a:prstGeom>
                <a:grpFill/>
                <a:ln w="25400" cap="flat" cmpd="sng" algn="ctr">
                  <a:solidFill>
                    <a:srgbClr val="FC4C0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200" b="1" i="0" u="none" strike="noStrike" kern="0" cap="none" spc="0" normalizeH="0" baseline="0" noProof="0" dirty="0">
                      <a:ln>
                        <a:noFill/>
                      </a:ln>
                      <a:solidFill>
                        <a:prstClr val="black"/>
                      </a:solidFill>
                      <a:effectLst/>
                      <a:uLnTx/>
                      <a:uFillTx/>
                      <a:latin typeface="Intel Clear"/>
                      <a:ea typeface="+mn-ea"/>
                      <a:cs typeface="+mn-cs"/>
                    </a:rPr>
                    <a:t>PORT REP.</a:t>
                  </a:r>
                  <a:endParaRPr kumimoji="0" lang="en-US" sz="1200" b="1" i="0" u="none" strike="noStrike" kern="0" cap="none" spc="0" normalizeH="0" baseline="0" noProof="0" dirty="0">
                    <a:ln>
                      <a:noFill/>
                    </a:ln>
                    <a:solidFill>
                      <a:prstClr val="black"/>
                    </a:solidFill>
                    <a:effectLst/>
                    <a:uLnTx/>
                    <a:uFillTx/>
                    <a:latin typeface="Intel Clear"/>
                    <a:ea typeface="+mn-ea"/>
                    <a:cs typeface="+mn-cs"/>
                  </a:endParaRPr>
                </a:p>
              </p:txBody>
            </p:sp>
            <p:sp>
              <p:nvSpPr>
                <p:cNvPr id="35" name="Rounded Rectangle 34"/>
                <p:cNvSpPr/>
                <p:nvPr/>
              </p:nvSpPr>
              <p:spPr>
                <a:xfrm>
                  <a:off x="4549272" y="2514209"/>
                  <a:ext cx="1483360" cy="548640"/>
                </a:xfrm>
                <a:prstGeom prst="roundRect">
                  <a:avLst/>
                </a:prstGeom>
                <a:grpFill/>
                <a:ln w="25400" cap="flat" cmpd="sng" algn="ctr">
                  <a:solidFill>
                    <a:srgbClr val="FC4C0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200" b="1" i="0" u="none" strike="noStrike" kern="0" cap="none" spc="0" normalizeH="0" baseline="0" noProof="0" dirty="0" smtClean="0">
                      <a:ln>
                        <a:noFill/>
                      </a:ln>
                      <a:solidFill>
                        <a:prstClr val="black"/>
                      </a:solidFill>
                      <a:effectLst/>
                      <a:uLnTx/>
                      <a:uFillTx/>
                      <a:latin typeface="Intel Clear"/>
                      <a:ea typeface="+mn-ea"/>
                      <a:cs typeface="+mn-cs"/>
                    </a:rPr>
                    <a:t>EXPT- </a:t>
                  </a:r>
                  <a:r>
                    <a:rPr kumimoji="0" lang="en-IE" sz="1200" b="1" i="0" u="none" strike="noStrike" kern="0" cap="none" spc="0" normalizeH="0" baseline="0" noProof="0" dirty="0">
                      <a:ln>
                        <a:noFill/>
                      </a:ln>
                      <a:solidFill>
                        <a:prstClr val="black"/>
                      </a:solidFill>
                      <a:effectLst/>
                      <a:uLnTx/>
                      <a:uFillTx/>
                      <a:latin typeface="Intel Clear"/>
                      <a:ea typeface="+mn-ea"/>
                      <a:cs typeface="+mn-cs"/>
                    </a:rPr>
                    <a:t>HANDLER</a:t>
                  </a:r>
                  <a:endParaRPr kumimoji="0" lang="en-US" sz="1200" b="1" i="0" u="none" strike="noStrike" kern="0" cap="none" spc="0" normalizeH="0" baseline="0" noProof="0" dirty="0">
                    <a:ln>
                      <a:noFill/>
                    </a:ln>
                    <a:solidFill>
                      <a:prstClr val="black"/>
                    </a:solidFill>
                    <a:effectLst/>
                    <a:uLnTx/>
                    <a:uFillTx/>
                    <a:latin typeface="Intel Clear"/>
                    <a:ea typeface="+mn-ea"/>
                    <a:cs typeface="+mn-cs"/>
                  </a:endParaRPr>
                </a:p>
              </p:txBody>
            </p:sp>
            <p:sp>
              <p:nvSpPr>
                <p:cNvPr id="36" name="Rounded Rectangle 35"/>
                <p:cNvSpPr/>
                <p:nvPr/>
              </p:nvSpPr>
              <p:spPr>
                <a:xfrm>
                  <a:off x="6143270" y="2514209"/>
                  <a:ext cx="1483360" cy="548640"/>
                </a:xfrm>
                <a:prstGeom prst="roundRect">
                  <a:avLst/>
                </a:prstGeom>
                <a:grpFill/>
                <a:ln w="25400" cap="flat" cmpd="sng" algn="ctr">
                  <a:solidFill>
                    <a:srgbClr val="FC4C0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200" b="1" i="0" u="none" strike="noStrike" kern="0" cap="none" spc="0" normalizeH="0" baseline="0" noProof="0" dirty="0">
                      <a:ln>
                        <a:noFill/>
                      </a:ln>
                      <a:solidFill>
                        <a:prstClr val="black"/>
                      </a:solidFill>
                      <a:effectLst/>
                      <a:uLnTx/>
                      <a:uFillTx/>
                      <a:latin typeface="Intel Clear"/>
                      <a:ea typeface="+mn-ea"/>
                      <a:cs typeface="+mn-cs"/>
                    </a:rPr>
                    <a:t>VDPA</a:t>
                  </a:r>
                  <a:endParaRPr kumimoji="0" lang="en-US" sz="1200" b="1" i="0" u="none" strike="noStrike" kern="0" cap="none" spc="0" normalizeH="0" baseline="0" noProof="0" dirty="0">
                    <a:ln>
                      <a:noFill/>
                    </a:ln>
                    <a:solidFill>
                      <a:prstClr val="black"/>
                    </a:solidFill>
                    <a:effectLst/>
                    <a:uLnTx/>
                    <a:uFillTx/>
                    <a:latin typeface="Intel Clear"/>
                    <a:ea typeface="+mn-ea"/>
                    <a:cs typeface="+mn-cs"/>
                  </a:endParaRPr>
                </a:p>
              </p:txBody>
            </p:sp>
            <p:sp>
              <p:nvSpPr>
                <p:cNvPr id="37" name="Rounded Rectangle 36"/>
                <p:cNvSpPr/>
                <p:nvPr/>
              </p:nvSpPr>
              <p:spPr>
                <a:xfrm>
                  <a:off x="7737268" y="2514209"/>
                  <a:ext cx="1483360" cy="548640"/>
                </a:xfrm>
                <a:prstGeom prst="roundRect">
                  <a:avLst/>
                </a:prstGeom>
                <a:grpFill/>
                <a:ln w="25400" cap="flat" cmpd="sng" algn="ctr">
                  <a:solidFill>
                    <a:srgbClr val="FC4C0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200" b="1" i="0" u="none" strike="noStrike" kern="0" cap="none" spc="0" normalizeH="0" baseline="0" noProof="0" dirty="0">
                      <a:ln>
                        <a:noFill/>
                      </a:ln>
                      <a:solidFill>
                        <a:prstClr val="black"/>
                      </a:solidFill>
                      <a:effectLst/>
                      <a:uLnTx/>
                      <a:uFillTx/>
                      <a:latin typeface="Intel Clear"/>
                      <a:ea typeface="+mn-ea"/>
                      <a:cs typeface="+mn-cs"/>
                    </a:rPr>
                    <a:t>RTE-FLOW</a:t>
                  </a:r>
                  <a:endParaRPr kumimoji="0" lang="en-US" sz="1200" b="1" i="0" u="none" strike="noStrike" kern="0" cap="none" spc="0" normalizeH="0" baseline="0" noProof="0" dirty="0">
                    <a:ln>
                      <a:noFill/>
                    </a:ln>
                    <a:solidFill>
                      <a:prstClr val="black"/>
                    </a:solidFill>
                    <a:effectLst/>
                    <a:uLnTx/>
                    <a:uFillTx/>
                    <a:latin typeface="Intel Clear"/>
                    <a:ea typeface="+mn-ea"/>
                    <a:cs typeface="+mn-cs"/>
                  </a:endParaRPr>
                </a:p>
              </p:txBody>
            </p:sp>
            <p:sp>
              <p:nvSpPr>
                <p:cNvPr id="38" name="Rounded Rectangle 37"/>
                <p:cNvSpPr/>
                <p:nvPr/>
              </p:nvSpPr>
              <p:spPr>
                <a:xfrm>
                  <a:off x="3509219" y="3250274"/>
                  <a:ext cx="1483360" cy="548640"/>
                </a:xfrm>
                <a:prstGeom prst="roundRect">
                  <a:avLst/>
                </a:prstGeom>
                <a:grpFill/>
                <a:ln w="25400" cap="flat" cmpd="sng" algn="ctr">
                  <a:solidFill>
                    <a:srgbClr val="FC4C0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200" b="1" i="0" u="none" strike="noStrike" kern="0" cap="none" spc="0" normalizeH="0" baseline="0" noProof="0" dirty="0">
                      <a:ln>
                        <a:noFill/>
                      </a:ln>
                      <a:solidFill>
                        <a:prstClr val="black"/>
                      </a:solidFill>
                      <a:effectLst/>
                      <a:uLnTx/>
                      <a:uFillTx/>
                      <a:latin typeface="Intel Clear"/>
                      <a:ea typeface="+mn-ea"/>
                      <a:cs typeface="+mn-cs"/>
                    </a:rPr>
                    <a:t>QOS</a:t>
                  </a:r>
                </a:p>
              </p:txBody>
            </p:sp>
            <p:sp>
              <p:nvSpPr>
                <p:cNvPr id="39" name="Rounded Rectangle 38"/>
                <p:cNvSpPr/>
                <p:nvPr/>
              </p:nvSpPr>
              <p:spPr>
                <a:xfrm>
                  <a:off x="5401590" y="3250274"/>
                  <a:ext cx="1483360" cy="548640"/>
                </a:xfrm>
                <a:prstGeom prst="roundRect">
                  <a:avLst/>
                </a:prstGeom>
                <a:grpFill/>
                <a:ln w="25400" cap="flat" cmpd="sng" algn="ctr">
                  <a:solidFill>
                    <a:srgbClr val="FC4C0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200" b="1" i="0" u="none" strike="noStrike" kern="0" cap="none" spc="0" normalizeH="0" baseline="0" noProof="0" dirty="0">
                      <a:ln>
                        <a:noFill/>
                      </a:ln>
                      <a:solidFill>
                        <a:prstClr val="black"/>
                      </a:solidFill>
                      <a:effectLst/>
                      <a:uLnTx/>
                      <a:uFillTx/>
                      <a:latin typeface="Intel Clear"/>
                      <a:ea typeface="+mn-ea"/>
                      <a:cs typeface="+mn-cs"/>
                    </a:rPr>
                    <a:t>TUNNEL APIs</a:t>
                  </a:r>
                  <a:endParaRPr kumimoji="0" lang="en-US" sz="1200" b="1" i="0" u="none" strike="noStrike" kern="0" cap="none" spc="0" normalizeH="0" baseline="0" noProof="0" dirty="0">
                    <a:ln>
                      <a:noFill/>
                    </a:ln>
                    <a:solidFill>
                      <a:prstClr val="black"/>
                    </a:solidFill>
                    <a:effectLst/>
                    <a:uLnTx/>
                    <a:uFillTx/>
                    <a:latin typeface="Intel Clear"/>
                    <a:ea typeface="+mn-ea"/>
                    <a:cs typeface="+mn-cs"/>
                  </a:endParaRPr>
                </a:p>
              </p:txBody>
            </p:sp>
          </p:grpSp>
          <p:sp>
            <p:nvSpPr>
              <p:cNvPr id="14" name="Rounded Rectangle 13"/>
              <p:cNvSpPr/>
              <p:nvPr/>
            </p:nvSpPr>
            <p:spPr>
              <a:xfrm>
                <a:off x="8779991" y="2199100"/>
                <a:ext cx="2940059" cy="537663"/>
              </a:xfrm>
              <a:prstGeom prst="roundRect">
                <a:avLst/>
              </a:prstGeom>
              <a:solidFill>
                <a:sysClr val="window" lastClr="FFFFFF"/>
              </a:solidFill>
              <a:ln w="28575" cap="flat" cmpd="sng" algn="ctr">
                <a:solidFill>
                  <a:sysClr val="windowText" lastClr="000000"/>
                </a:solidFill>
                <a:prstDash val="solid"/>
              </a:ln>
              <a:effectLst/>
            </p:spPr>
            <p:txBody>
              <a:bodyPr rtlCol="0" anchor="b"/>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IE" sz="1200" b="1" i="1" u="none" strike="noStrike" kern="0" cap="none" spc="0" normalizeH="0" baseline="0" noProof="0" dirty="0" smtClean="0">
                    <a:ln>
                      <a:noFill/>
                    </a:ln>
                    <a:solidFill>
                      <a:prstClr val="black"/>
                    </a:solidFill>
                    <a:effectLst/>
                    <a:uLnTx/>
                    <a:uFillTx/>
                    <a:latin typeface="Intel Clear"/>
                    <a:ea typeface="+mn-ea"/>
                    <a:cs typeface="+mn-cs"/>
                  </a:rPr>
                  <a:t>SW </a:t>
                </a:r>
                <a:r>
                  <a:rPr kumimoji="0" lang="en-IE" sz="1200" b="1" i="1" u="none" strike="noStrike" kern="0" cap="none" spc="0" normalizeH="0" baseline="0" noProof="0" dirty="0" err="1" smtClean="0">
                    <a:ln>
                      <a:noFill/>
                    </a:ln>
                    <a:solidFill>
                      <a:prstClr val="black"/>
                    </a:solidFill>
                    <a:effectLst/>
                    <a:uLnTx/>
                    <a:uFillTx/>
                    <a:latin typeface="Intel Clear"/>
                    <a:ea typeface="+mn-ea"/>
                    <a:cs typeface="+mn-cs"/>
                  </a:rPr>
                  <a:t>Datapath</a:t>
                </a:r>
                <a:endParaRPr kumimoji="0" lang="en-US" sz="1200" b="1" i="1" u="none" strike="noStrike" kern="0" cap="none" spc="0" normalizeH="0" baseline="0" noProof="0" dirty="0" smtClean="0">
                  <a:ln>
                    <a:noFill/>
                  </a:ln>
                  <a:solidFill>
                    <a:prstClr val="black"/>
                  </a:solidFill>
                  <a:effectLst/>
                  <a:uLnTx/>
                  <a:uFillTx/>
                  <a:latin typeface="Intel Clear"/>
                  <a:ea typeface="+mn-ea"/>
                  <a:cs typeface="+mn-cs"/>
                </a:endParaRPr>
              </a:p>
            </p:txBody>
          </p:sp>
          <p:grpSp>
            <p:nvGrpSpPr>
              <p:cNvPr id="15" name="Group 14"/>
              <p:cNvGrpSpPr/>
              <p:nvPr/>
            </p:nvGrpSpPr>
            <p:grpSpPr>
              <a:xfrm>
                <a:off x="8060702" y="5451110"/>
                <a:ext cx="1805354" cy="558202"/>
                <a:chOff x="7936523" y="5767085"/>
                <a:chExt cx="1805354" cy="558202"/>
              </a:xfrm>
            </p:grpSpPr>
            <p:sp>
              <p:nvSpPr>
                <p:cNvPr id="25" name="Rectangle 24"/>
                <p:cNvSpPr/>
                <p:nvPr/>
              </p:nvSpPr>
              <p:spPr>
                <a:xfrm>
                  <a:off x="7936523" y="5767085"/>
                  <a:ext cx="1805354" cy="265199"/>
                </a:xfrm>
                <a:prstGeom prst="rect">
                  <a:avLst/>
                </a:prstGeom>
                <a:solidFill>
                  <a:srgbClr val="0071C5">
                    <a:lumMod val="75000"/>
                    <a:alpha val="50000"/>
                  </a:srgbClr>
                </a:solidFill>
                <a:ln w="25400" cap="flat" cmpd="sng" algn="ctr">
                  <a:solidFill>
                    <a:sysClr val="windowText" lastClr="000000"/>
                  </a:solidFill>
                  <a:prstDash val="solid"/>
                </a:ln>
                <a:effectLst/>
              </p:spPr>
              <p:txBody>
                <a:bodyPr rtlCol="0" anchor="b"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400" b="1" i="0" u="none" strike="noStrike" kern="0" cap="none" spc="0" normalizeH="0" baseline="0" noProof="0" dirty="0">
                      <a:ln>
                        <a:noFill/>
                      </a:ln>
                      <a:solidFill>
                        <a:prstClr val="black">
                          <a:lumMod val="95000"/>
                          <a:lumOff val="5000"/>
                        </a:prstClr>
                      </a:solidFill>
                      <a:effectLst/>
                      <a:uLnTx/>
                      <a:uFillTx/>
                      <a:latin typeface="Intel Clear"/>
                      <a:ea typeface="+mn-ea"/>
                      <a:cs typeface="+mn-cs"/>
                    </a:rPr>
                    <a:t>FPGA</a:t>
                  </a:r>
                  <a:endParaRPr kumimoji="0" lang="en-US" sz="1400" b="1" i="0" u="none" strike="noStrike" kern="0" cap="none" spc="0" normalizeH="0" baseline="0" noProof="0" dirty="0">
                    <a:ln>
                      <a:noFill/>
                    </a:ln>
                    <a:solidFill>
                      <a:prstClr val="black">
                        <a:lumMod val="95000"/>
                        <a:lumOff val="5000"/>
                      </a:prstClr>
                    </a:solidFill>
                    <a:effectLst/>
                    <a:uLnTx/>
                    <a:uFillTx/>
                    <a:latin typeface="Intel Clear"/>
                    <a:ea typeface="+mn-ea"/>
                    <a:cs typeface="+mn-cs"/>
                  </a:endParaRPr>
                </a:p>
              </p:txBody>
            </p:sp>
            <p:sp>
              <p:nvSpPr>
                <p:cNvPr id="26" name="Rectangle 25"/>
                <p:cNvSpPr/>
                <p:nvPr/>
              </p:nvSpPr>
              <p:spPr>
                <a:xfrm>
                  <a:off x="8373105" y="6035796"/>
                  <a:ext cx="95299" cy="281641"/>
                </a:xfrm>
                <a:prstGeom prst="rect">
                  <a:avLst/>
                </a:prstGeom>
                <a:solidFill>
                  <a:sysClr val="windowText" lastClr="000000"/>
                </a:solidFill>
                <a:ln w="264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Intel Clear"/>
                    <a:ea typeface="+mn-ea"/>
                    <a:cs typeface="+mn-cs"/>
                  </a:endParaRPr>
                </a:p>
              </p:txBody>
            </p:sp>
            <p:sp>
              <p:nvSpPr>
                <p:cNvPr id="27" name="Rectangle 26"/>
                <p:cNvSpPr/>
                <p:nvPr/>
              </p:nvSpPr>
              <p:spPr>
                <a:xfrm>
                  <a:off x="9236863" y="6035796"/>
                  <a:ext cx="95299" cy="281641"/>
                </a:xfrm>
                <a:prstGeom prst="rect">
                  <a:avLst/>
                </a:prstGeom>
                <a:solidFill>
                  <a:sysClr val="windowText" lastClr="000000"/>
                </a:solidFill>
                <a:ln w="264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Intel Clear"/>
                    <a:ea typeface="+mn-ea"/>
                    <a:cs typeface="+mn-cs"/>
                  </a:endParaRPr>
                </a:p>
              </p:txBody>
            </p:sp>
            <p:grpSp>
              <p:nvGrpSpPr>
                <p:cNvPr id="28" name="Group 27"/>
                <p:cNvGrpSpPr/>
                <p:nvPr/>
              </p:nvGrpSpPr>
              <p:grpSpPr>
                <a:xfrm>
                  <a:off x="8419869" y="6099030"/>
                  <a:ext cx="867263" cy="226257"/>
                  <a:chOff x="6718935" y="2340541"/>
                  <a:chExt cx="1252557" cy="276999"/>
                </a:xfrm>
              </p:grpSpPr>
              <p:sp>
                <p:nvSpPr>
                  <p:cNvPr id="29" name="TextBox 28"/>
                  <p:cNvSpPr txBox="1"/>
                  <p:nvPr/>
                </p:nvSpPr>
                <p:spPr>
                  <a:xfrm>
                    <a:off x="6947799" y="2340541"/>
                    <a:ext cx="738972"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200" b="0" i="0" u="none" strike="noStrike" kern="0" cap="none" spc="0" normalizeH="0" baseline="0" noProof="0" dirty="0" smtClean="0">
                        <a:ln>
                          <a:noFill/>
                        </a:ln>
                        <a:solidFill>
                          <a:prstClr val="black"/>
                        </a:solidFill>
                        <a:effectLst/>
                        <a:uLnTx/>
                        <a:uFillTx/>
                        <a:latin typeface="Intel Clear"/>
                      </a:rPr>
                      <a:t>PHY</a:t>
                    </a:r>
                    <a:endParaRPr kumimoji="0" lang="en-US" sz="1200" b="0" i="0" u="none" strike="noStrike" kern="0" cap="none" spc="0" normalizeH="0" baseline="0" noProof="0" dirty="0" err="1" smtClean="0">
                      <a:ln>
                        <a:noFill/>
                      </a:ln>
                      <a:solidFill>
                        <a:prstClr val="black"/>
                      </a:solidFill>
                      <a:effectLst/>
                      <a:uLnTx/>
                      <a:uFillTx/>
                      <a:latin typeface="Intel Clear"/>
                    </a:endParaRPr>
                  </a:p>
                </p:txBody>
              </p:sp>
              <p:cxnSp>
                <p:nvCxnSpPr>
                  <p:cNvPr id="30" name="Straight Arrow Connector 29"/>
                  <p:cNvCxnSpPr/>
                  <p:nvPr/>
                </p:nvCxnSpPr>
                <p:spPr>
                  <a:xfrm flipH="1">
                    <a:off x="6718935" y="2496828"/>
                    <a:ext cx="248206" cy="0"/>
                  </a:xfrm>
                  <a:prstGeom prst="straightConnector1">
                    <a:avLst/>
                  </a:prstGeom>
                  <a:noFill/>
                  <a:ln w="9525" cap="rnd" cmpd="sng" algn="ctr">
                    <a:solidFill>
                      <a:sysClr val="windowText" lastClr="000000"/>
                    </a:solidFill>
                    <a:prstDash val="solid"/>
                    <a:tailEnd type="triangle"/>
                  </a:ln>
                  <a:effectLst/>
                </p:spPr>
              </p:cxnSp>
              <p:cxnSp>
                <p:nvCxnSpPr>
                  <p:cNvPr id="31" name="Straight Arrow Connector 30"/>
                  <p:cNvCxnSpPr/>
                  <p:nvPr/>
                </p:nvCxnSpPr>
                <p:spPr>
                  <a:xfrm>
                    <a:off x="7706113" y="2496828"/>
                    <a:ext cx="265379" cy="0"/>
                  </a:xfrm>
                  <a:prstGeom prst="straightConnector1">
                    <a:avLst/>
                  </a:prstGeom>
                  <a:noFill/>
                  <a:ln w="9525" cap="rnd" cmpd="sng" algn="ctr">
                    <a:solidFill>
                      <a:sysClr val="windowText" lastClr="000000"/>
                    </a:solidFill>
                    <a:prstDash val="solid"/>
                    <a:tailEnd type="triangle"/>
                  </a:ln>
                  <a:effectLst/>
                </p:spPr>
              </p:cxnSp>
            </p:grpSp>
          </p:grpSp>
          <p:grpSp>
            <p:nvGrpSpPr>
              <p:cNvPr id="16" name="Group 15"/>
              <p:cNvGrpSpPr/>
              <p:nvPr/>
            </p:nvGrpSpPr>
            <p:grpSpPr>
              <a:xfrm>
                <a:off x="6197600" y="1504240"/>
                <a:ext cx="2694364" cy="579719"/>
                <a:chOff x="2188326" y="2078181"/>
                <a:chExt cx="2694364" cy="268830"/>
              </a:xfrm>
            </p:grpSpPr>
            <p:sp>
              <p:nvSpPr>
                <p:cNvPr id="22" name="Rectangle 21"/>
                <p:cNvSpPr/>
                <p:nvPr/>
              </p:nvSpPr>
              <p:spPr>
                <a:xfrm>
                  <a:off x="2188326" y="2088572"/>
                  <a:ext cx="1086889" cy="255777"/>
                </a:xfrm>
                <a:prstGeom prst="rect">
                  <a:avLst/>
                </a:prstGeom>
                <a:solidFill>
                  <a:sysClr val="window" lastClr="FFFFFF"/>
                </a:solidFill>
                <a:ln w="264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200" b="1" i="0" u="none" strike="noStrike" kern="0" cap="none" spc="0" normalizeH="0" baseline="0" noProof="0" dirty="0" smtClean="0">
                      <a:ln>
                        <a:noFill/>
                      </a:ln>
                      <a:solidFill>
                        <a:prstClr val="black"/>
                      </a:solidFill>
                      <a:effectLst/>
                      <a:uLnTx/>
                      <a:uFillTx/>
                      <a:latin typeface="Intel Clear"/>
                      <a:ea typeface="+mn-ea"/>
                      <a:cs typeface="+mn-cs"/>
                    </a:rPr>
                    <a:t>OVSDB</a:t>
                  </a:r>
                  <a:endParaRPr kumimoji="0" lang="en-US" sz="1200" b="1" i="0" u="none" strike="noStrike" kern="0" cap="none" spc="0" normalizeH="0" baseline="0" noProof="0" dirty="0" smtClean="0">
                    <a:ln>
                      <a:noFill/>
                    </a:ln>
                    <a:solidFill>
                      <a:prstClr val="black"/>
                    </a:solidFill>
                    <a:effectLst/>
                    <a:uLnTx/>
                    <a:uFillTx/>
                    <a:latin typeface="Intel Clear"/>
                    <a:ea typeface="+mn-ea"/>
                    <a:cs typeface="+mn-cs"/>
                  </a:endParaRPr>
                </a:p>
              </p:txBody>
            </p:sp>
            <p:sp>
              <p:nvSpPr>
                <p:cNvPr id="23" name="Rectangle 22"/>
                <p:cNvSpPr/>
                <p:nvPr/>
              </p:nvSpPr>
              <p:spPr>
                <a:xfrm>
                  <a:off x="3709557" y="2078181"/>
                  <a:ext cx="1173133" cy="268830"/>
                </a:xfrm>
                <a:prstGeom prst="rect">
                  <a:avLst/>
                </a:prstGeom>
                <a:solidFill>
                  <a:sysClr val="window" lastClr="FFFFFF"/>
                </a:solidFill>
                <a:ln w="264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200" b="1" i="0" u="none" strike="noStrike" kern="0" cap="none" spc="0" normalizeH="0" baseline="0" noProof="0" dirty="0" err="1" smtClean="0">
                      <a:ln>
                        <a:noFill/>
                      </a:ln>
                      <a:solidFill>
                        <a:prstClr val="black"/>
                      </a:solidFill>
                      <a:effectLst/>
                      <a:uLnTx/>
                      <a:uFillTx/>
                      <a:latin typeface="Intel Clear"/>
                      <a:ea typeface="+mn-ea"/>
                      <a:cs typeface="+mn-cs"/>
                    </a:rPr>
                    <a:t>vswitchd</a:t>
                  </a:r>
                  <a:endParaRPr kumimoji="0" lang="en-US" sz="1200" b="1" i="0" u="none" strike="noStrike" kern="0" cap="none" spc="0" normalizeH="0" baseline="0" noProof="0" dirty="0" smtClean="0">
                    <a:ln>
                      <a:noFill/>
                    </a:ln>
                    <a:solidFill>
                      <a:prstClr val="black"/>
                    </a:solidFill>
                    <a:effectLst/>
                    <a:uLnTx/>
                    <a:uFillTx/>
                    <a:latin typeface="Intel Clear"/>
                    <a:ea typeface="+mn-ea"/>
                    <a:cs typeface="+mn-cs"/>
                  </a:endParaRPr>
                </a:p>
              </p:txBody>
            </p:sp>
            <p:cxnSp>
              <p:nvCxnSpPr>
                <p:cNvPr id="24" name="Straight Connector 23"/>
                <p:cNvCxnSpPr>
                  <a:stCxn id="22" idx="3"/>
                  <a:endCxn id="23" idx="1"/>
                </p:cNvCxnSpPr>
                <p:nvPr/>
              </p:nvCxnSpPr>
              <p:spPr>
                <a:xfrm flipV="1">
                  <a:off x="3275215" y="2212596"/>
                  <a:ext cx="434342" cy="3865"/>
                </a:xfrm>
                <a:prstGeom prst="line">
                  <a:avLst/>
                </a:prstGeom>
                <a:noFill/>
                <a:ln w="25400" cap="rnd" cmpd="sng" algn="ctr">
                  <a:solidFill>
                    <a:srgbClr val="003C71"/>
                  </a:solidFill>
                  <a:prstDash val="sysDash"/>
                </a:ln>
                <a:effectLst/>
              </p:spPr>
            </p:cxnSp>
          </p:grpSp>
          <p:cxnSp>
            <p:nvCxnSpPr>
              <p:cNvPr id="17" name="Straight Arrow Connector 39"/>
              <p:cNvCxnSpPr>
                <a:stCxn id="23" idx="3"/>
                <a:endCxn id="14" idx="0"/>
              </p:cNvCxnSpPr>
              <p:nvPr/>
            </p:nvCxnSpPr>
            <p:spPr>
              <a:xfrm>
                <a:off x="8891964" y="1794100"/>
                <a:ext cx="1358057" cy="405000"/>
              </a:xfrm>
              <a:prstGeom prst="bentConnector2">
                <a:avLst/>
              </a:prstGeom>
              <a:noFill/>
              <a:ln w="25400" cap="rnd" cmpd="sng" algn="ctr">
                <a:solidFill>
                  <a:sysClr val="windowText" lastClr="000000">
                    <a:lumMod val="85000"/>
                    <a:lumOff val="15000"/>
                  </a:sysClr>
                </a:solidFill>
                <a:prstDash val="sysDash"/>
                <a:headEnd type="triangle"/>
                <a:tailEnd type="triangle"/>
              </a:ln>
              <a:effectLst/>
            </p:spPr>
          </p:cxnSp>
          <p:cxnSp>
            <p:nvCxnSpPr>
              <p:cNvPr id="18" name="Straight Arrow Connector 39"/>
              <p:cNvCxnSpPr/>
              <p:nvPr/>
            </p:nvCxnSpPr>
            <p:spPr>
              <a:xfrm rot="5400000">
                <a:off x="7793512" y="2595845"/>
                <a:ext cx="1023775" cy="3"/>
              </a:xfrm>
              <a:prstGeom prst="bentConnector3">
                <a:avLst>
                  <a:gd name="adj1" fmla="val 50000"/>
                </a:avLst>
              </a:prstGeom>
              <a:noFill/>
              <a:ln w="25400" cap="rnd" cmpd="sng" algn="ctr">
                <a:solidFill>
                  <a:sysClr val="windowText" lastClr="000000">
                    <a:lumMod val="85000"/>
                    <a:lumOff val="15000"/>
                  </a:sysClr>
                </a:solidFill>
                <a:prstDash val="sysDash"/>
                <a:headEnd type="triangle"/>
                <a:tailEnd type="triangle"/>
              </a:ln>
              <a:effectLst/>
            </p:spPr>
          </p:cxnSp>
          <p:cxnSp>
            <p:nvCxnSpPr>
              <p:cNvPr id="19" name="Straight Arrow Connector 39"/>
              <p:cNvCxnSpPr>
                <a:endCxn id="14" idx="2"/>
              </p:cNvCxnSpPr>
              <p:nvPr/>
            </p:nvCxnSpPr>
            <p:spPr>
              <a:xfrm rot="16200000" flipV="1">
                <a:off x="10070997" y="2915788"/>
                <a:ext cx="358051" cy="1"/>
              </a:xfrm>
              <a:prstGeom prst="bentConnector3">
                <a:avLst>
                  <a:gd name="adj1" fmla="val 50000"/>
                </a:avLst>
              </a:prstGeom>
              <a:noFill/>
              <a:ln w="25400" cap="rnd" cmpd="sng" algn="ctr">
                <a:solidFill>
                  <a:sysClr val="windowText" lastClr="000000">
                    <a:lumMod val="85000"/>
                    <a:lumOff val="15000"/>
                  </a:sysClr>
                </a:solidFill>
                <a:prstDash val="sysDash"/>
                <a:headEnd type="triangle"/>
                <a:tailEnd type="triangle"/>
              </a:ln>
              <a:effectLst/>
            </p:spPr>
          </p:cxnSp>
          <p:cxnSp>
            <p:nvCxnSpPr>
              <p:cNvPr id="20" name="Straight Arrow Connector 39"/>
              <p:cNvCxnSpPr>
                <a:stCxn id="12" idx="0"/>
                <a:endCxn id="32" idx="2"/>
              </p:cNvCxnSpPr>
              <p:nvPr/>
            </p:nvCxnSpPr>
            <p:spPr>
              <a:xfrm rot="16200000" flipV="1">
                <a:off x="8798341" y="4624332"/>
                <a:ext cx="321882" cy="912"/>
              </a:xfrm>
              <a:prstGeom prst="bentConnector3">
                <a:avLst>
                  <a:gd name="adj1" fmla="val 50000"/>
                </a:avLst>
              </a:prstGeom>
              <a:noFill/>
              <a:ln w="25400" cap="rnd" cmpd="sng" algn="ctr">
                <a:solidFill>
                  <a:sysClr val="windowText" lastClr="000000">
                    <a:lumMod val="85000"/>
                    <a:lumOff val="15000"/>
                  </a:sysClr>
                </a:solidFill>
                <a:prstDash val="sysDash"/>
                <a:headEnd type="triangle"/>
                <a:tailEnd type="triangle"/>
              </a:ln>
              <a:effectLst/>
            </p:spPr>
          </p:cxnSp>
          <p:cxnSp>
            <p:nvCxnSpPr>
              <p:cNvPr id="21" name="Straight Arrow Connector 39"/>
              <p:cNvCxnSpPr>
                <a:stCxn id="25" idx="0"/>
                <a:endCxn id="12" idx="2"/>
              </p:cNvCxnSpPr>
              <p:nvPr/>
            </p:nvCxnSpPr>
            <p:spPr>
              <a:xfrm rot="16200000" flipV="1">
                <a:off x="8806771" y="5294501"/>
                <a:ext cx="309576" cy="3641"/>
              </a:xfrm>
              <a:prstGeom prst="bentConnector3">
                <a:avLst>
                  <a:gd name="adj1" fmla="val 50000"/>
                </a:avLst>
              </a:prstGeom>
              <a:noFill/>
              <a:ln w="25400" cap="rnd" cmpd="sng" algn="ctr">
                <a:solidFill>
                  <a:sysClr val="windowText" lastClr="000000">
                    <a:lumMod val="85000"/>
                    <a:lumOff val="15000"/>
                  </a:sysClr>
                </a:solidFill>
                <a:prstDash val="sysDash"/>
                <a:headEnd type="triangle"/>
                <a:tailEnd type="triangle"/>
              </a:ln>
              <a:effectLst/>
            </p:spPr>
          </p:cxnSp>
        </p:grpSp>
        <p:grpSp>
          <p:nvGrpSpPr>
            <p:cNvPr id="7" name="Group 6"/>
            <p:cNvGrpSpPr/>
            <p:nvPr/>
          </p:nvGrpSpPr>
          <p:grpSpPr>
            <a:xfrm>
              <a:off x="5661157" y="4899991"/>
              <a:ext cx="6392274" cy="750387"/>
              <a:chOff x="5405518" y="5199132"/>
              <a:chExt cx="6392274" cy="750387"/>
            </a:xfrm>
          </p:grpSpPr>
          <p:cxnSp>
            <p:nvCxnSpPr>
              <p:cNvPr id="8" name="Straight Connector 7"/>
              <p:cNvCxnSpPr/>
              <p:nvPr/>
            </p:nvCxnSpPr>
            <p:spPr>
              <a:xfrm>
                <a:off x="5533292" y="5568455"/>
                <a:ext cx="6264500" cy="11723"/>
              </a:xfrm>
              <a:prstGeom prst="line">
                <a:avLst/>
              </a:prstGeom>
              <a:noFill/>
              <a:ln w="31750" cap="rnd" cmpd="sng" algn="ctr">
                <a:solidFill>
                  <a:srgbClr val="C3D600"/>
                </a:solidFill>
                <a:prstDash val="lgDash"/>
              </a:ln>
              <a:effectLst/>
            </p:spPr>
          </p:cxnSp>
          <p:sp>
            <p:nvSpPr>
              <p:cNvPr id="9" name="TextBox 8"/>
              <p:cNvSpPr txBox="1"/>
              <p:nvPr/>
            </p:nvSpPr>
            <p:spPr>
              <a:xfrm>
                <a:off x="5477772" y="5199132"/>
                <a:ext cx="965684" cy="29238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IE" sz="1300" b="0" i="0" u="none" strike="noStrike" kern="0" cap="none" spc="0" normalizeH="0" baseline="0" noProof="0" dirty="0" smtClean="0">
                    <a:ln>
                      <a:noFill/>
                    </a:ln>
                    <a:solidFill>
                      <a:prstClr val="black"/>
                    </a:solidFill>
                    <a:effectLst/>
                    <a:uLnTx/>
                    <a:uFillTx/>
                    <a:latin typeface="Intel Clear"/>
                  </a:rPr>
                  <a:t>Host</a:t>
                </a:r>
                <a:endParaRPr kumimoji="0" lang="en-US" sz="1300" b="0" i="0" u="none" strike="noStrike" kern="0" cap="none" spc="0" normalizeH="0" baseline="0" noProof="0" dirty="0" err="1" smtClean="0">
                  <a:ln>
                    <a:noFill/>
                  </a:ln>
                  <a:solidFill>
                    <a:prstClr val="black"/>
                  </a:solidFill>
                  <a:effectLst/>
                  <a:uLnTx/>
                  <a:uFillTx/>
                  <a:latin typeface="Intel Clear"/>
                </a:endParaRPr>
              </a:p>
            </p:txBody>
          </p:sp>
          <p:sp>
            <p:nvSpPr>
              <p:cNvPr id="10" name="TextBox 9"/>
              <p:cNvSpPr txBox="1"/>
              <p:nvPr/>
            </p:nvSpPr>
            <p:spPr>
              <a:xfrm>
                <a:off x="5405518" y="5657131"/>
                <a:ext cx="655312" cy="29238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300" b="0" i="0" u="none" strike="noStrike" kern="0" cap="none" spc="0" normalizeH="0" baseline="0" noProof="0" dirty="0" smtClean="0">
                    <a:ln>
                      <a:noFill/>
                    </a:ln>
                    <a:solidFill>
                      <a:prstClr val="black"/>
                    </a:solidFill>
                    <a:effectLst/>
                    <a:uLnTx/>
                    <a:uFillTx/>
                    <a:latin typeface="Intel Clear"/>
                  </a:rPr>
                  <a:t>HW</a:t>
                </a:r>
                <a:endParaRPr kumimoji="0" lang="en-US" sz="1300" b="0" i="0" u="none" strike="noStrike" kern="0" cap="none" spc="0" normalizeH="0" baseline="0" noProof="0" dirty="0" err="1" smtClean="0">
                  <a:ln>
                    <a:noFill/>
                  </a:ln>
                  <a:solidFill>
                    <a:prstClr val="black"/>
                  </a:solidFill>
                  <a:effectLst/>
                  <a:uLnTx/>
                  <a:uFillTx/>
                  <a:latin typeface="Intel Clear"/>
                </a:endParaRPr>
              </a:p>
            </p:txBody>
          </p:sp>
        </p:grpSp>
      </p:grpSp>
      <p:grpSp>
        <p:nvGrpSpPr>
          <p:cNvPr id="40" name="Group 39"/>
          <p:cNvGrpSpPr/>
          <p:nvPr/>
        </p:nvGrpSpPr>
        <p:grpSpPr>
          <a:xfrm>
            <a:off x="9807688" y="1320165"/>
            <a:ext cx="1715349" cy="4263545"/>
            <a:chOff x="9866056" y="1320165"/>
            <a:chExt cx="1715349" cy="4263545"/>
          </a:xfrm>
        </p:grpSpPr>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0522" y="1320165"/>
              <a:ext cx="520883" cy="520883"/>
            </a:xfrm>
            <a:prstGeom prst="rect">
              <a:avLst/>
            </a:prstGeom>
            <a:ln w="25400">
              <a:solidFill>
                <a:sysClr val="windowText" lastClr="000000"/>
              </a:solidFill>
            </a:ln>
          </p:spPr>
        </p:pic>
        <p:cxnSp>
          <p:nvCxnSpPr>
            <p:cNvPr id="42" name="Straight Connector 73"/>
            <p:cNvCxnSpPr>
              <a:stCxn id="41" idx="3"/>
            </p:cNvCxnSpPr>
            <p:nvPr/>
          </p:nvCxnSpPr>
          <p:spPr>
            <a:xfrm flipH="1">
              <a:off x="9866056" y="1580607"/>
              <a:ext cx="1715349" cy="4003103"/>
            </a:xfrm>
            <a:prstGeom prst="bentConnector3">
              <a:avLst>
                <a:gd name="adj1" fmla="val -22401"/>
              </a:avLst>
            </a:prstGeom>
            <a:noFill/>
            <a:ln w="31750" cap="rnd" cmpd="sng" algn="ctr">
              <a:solidFill>
                <a:sysClr val="windowText" lastClr="000000"/>
              </a:solidFill>
              <a:prstDash val="solid"/>
            </a:ln>
            <a:effectLst/>
          </p:spPr>
        </p:cxnSp>
      </p:grpSp>
      <p:sp>
        <p:nvSpPr>
          <p:cNvPr id="43" name="Freeform 42"/>
          <p:cNvSpPr/>
          <p:nvPr/>
        </p:nvSpPr>
        <p:spPr>
          <a:xfrm>
            <a:off x="8550613" y="3706238"/>
            <a:ext cx="381800" cy="1877439"/>
          </a:xfrm>
          <a:custGeom>
            <a:avLst/>
            <a:gdLst>
              <a:gd name="connsiteX0" fmla="*/ 0 w 381800"/>
              <a:gd name="connsiteY0" fmla="*/ 1877439 h 1877439"/>
              <a:gd name="connsiteX1" fmla="*/ 77821 w 381800"/>
              <a:gd name="connsiteY1" fmla="*/ 963039 h 1877439"/>
              <a:gd name="connsiteX2" fmla="*/ 369651 w 381800"/>
              <a:gd name="connsiteY2" fmla="*/ 622571 h 1877439"/>
              <a:gd name="connsiteX3" fmla="*/ 330740 w 381800"/>
              <a:gd name="connsiteY3" fmla="*/ 0 h 1877439"/>
              <a:gd name="connsiteX4" fmla="*/ 330740 w 381800"/>
              <a:gd name="connsiteY4" fmla="*/ 0 h 1877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800" h="1877439">
                <a:moveTo>
                  <a:pt x="0" y="1877439"/>
                </a:moveTo>
                <a:cubicBezTo>
                  <a:pt x="8106" y="1524811"/>
                  <a:pt x="16212" y="1172184"/>
                  <a:pt x="77821" y="963039"/>
                </a:cubicBezTo>
                <a:cubicBezTo>
                  <a:pt x="139430" y="753894"/>
                  <a:pt x="327498" y="783077"/>
                  <a:pt x="369651" y="622571"/>
                </a:cubicBezTo>
                <a:cubicBezTo>
                  <a:pt x="411804" y="462065"/>
                  <a:pt x="330740" y="0"/>
                  <a:pt x="330740" y="0"/>
                </a:cubicBezTo>
                <a:lnTo>
                  <a:pt x="330740" y="0"/>
                </a:lnTo>
              </a:path>
            </a:pathLst>
          </a:custGeom>
          <a:noFill/>
          <a:ln w="31750" cap="flat" cmpd="sng" algn="ctr">
            <a:solidFill>
              <a:srgbClr val="00B050"/>
            </a:solidFill>
            <a:prstDash val="sysDot"/>
            <a:tail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Intel Clear"/>
              <a:ea typeface="+mn-ea"/>
              <a:cs typeface="+mn-cs"/>
            </a:endParaRPr>
          </a:p>
        </p:txBody>
      </p:sp>
    </p:spTree>
    <p:extLst>
      <p:ext uri="{BB962C8B-B14F-4D97-AF65-F5344CB8AC3E}">
        <p14:creationId xmlns:p14="http://schemas.microsoft.com/office/powerpoint/2010/main" val="8278659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DPDK ‘Framework’ in OVS-DPDK -</a:t>
            </a:r>
            <a:r>
              <a:rPr lang="en-IE" dirty="0" err="1"/>
              <a:t>contd</a:t>
            </a:r>
            <a:endParaRPr lang="en-US" dirty="0"/>
          </a:p>
        </p:txBody>
      </p:sp>
      <p:sp>
        <p:nvSpPr>
          <p:cNvPr id="4" name="Content Placeholder 2"/>
          <p:cNvSpPr txBox="1">
            <a:spLocks/>
          </p:cNvSpPr>
          <p:nvPr/>
        </p:nvSpPr>
        <p:spPr>
          <a:xfrm>
            <a:off x="471950" y="1558456"/>
            <a:ext cx="4886632" cy="4280248"/>
          </a:xfrm>
          <a:prstGeom prst="rect">
            <a:avLst/>
          </a:prstGeom>
        </p:spPr>
        <p:txBody>
          <a:bodyPr vert="horz" lIns="91440" tIns="45720" rIns="91440" bIns="45720" rtlCol="0">
            <a:noAutofit/>
          </a:bodyPr>
          <a:lstStyle>
            <a:lvl1pPr marL="0" indent="0" algn="l" defTabSz="1219170" rtl="0" eaLnBrk="1" latinLnBrk="0" hangingPunct="1">
              <a:spcBef>
                <a:spcPts val="800"/>
              </a:spcBef>
              <a:buClr>
                <a:schemeClr val="accent1"/>
              </a:buClr>
              <a:buFont typeface="Wingdings" panose="05000000000000000000" pitchFamily="2" charset="2"/>
              <a:buNone/>
              <a:defRPr sz="2400" kern="1200">
                <a:solidFill>
                  <a:schemeClr val="accent1"/>
                </a:solidFill>
                <a:latin typeface="+mn-lt"/>
                <a:ea typeface="+mn-ea"/>
                <a:cs typeface="+mn-cs"/>
              </a:defRPr>
            </a:lvl1pPr>
            <a:lvl2pPr marL="228594" indent="-228594" algn="l" defTabSz="1219170" rtl="0" eaLnBrk="1" latinLnBrk="0" hangingPunct="1">
              <a:spcBef>
                <a:spcPts val="800"/>
              </a:spcBef>
              <a:buClr>
                <a:schemeClr val="tx2"/>
              </a:buClr>
              <a:buFont typeface="Wingdings" panose="05000000000000000000" pitchFamily="2" charset="2"/>
              <a:buChar char="§"/>
              <a:defRPr sz="2400" kern="1200">
                <a:solidFill>
                  <a:schemeClr val="tx2"/>
                </a:solidFill>
                <a:latin typeface="+mn-lt"/>
                <a:ea typeface="+mn-ea"/>
                <a:cs typeface="+mn-cs"/>
              </a:defRPr>
            </a:lvl2pPr>
            <a:lvl3pPr marL="463539" indent="-228594" algn="l" defTabSz="1219170" rtl="0" eaLnBrk="1" latinLnBrk="0" hangingPunct="1">
              <a:spcBef>
                <a:spcPts val="800"/>
              </a:spcBef>
              <a:buClr>
                <a:schemeClr val="tx2"/>
              </a:buClr>
              <a:buFont typeface="Intel Clear" panose="020B0604020203020204" pitchFamily="34" charset="0"/>
              <a:buChar char="–"/>
              <a:defRPr sz="2400" kern="1200">
                <a:solidFill>
                  <a:schemeClr val="tx2"/>
                </a:solidFill>
                <a:latin typeface="+mn-lt"/>
                <a:ea typeface="+mn-ea"/>
                <a:cs typeface="+mn-cs"/>
              </a:defRPr>
            </a:lvl3pPr>
            <a:lvl4pPr marL="681550" indent="-228594" algn="l" defTabSz="1219170" rtl="0" eaLnBrk="1" latinLnBrk="0" hangingPunct="1">
              <a:spcBef>
                <a:spcPts val="800"/>
              </a:spcBef>
              <a:buClr>
                <a:schemeClr val="tx2"/>
              </a:buClr>
              <a:buFont typeface="Intel Clear" panose="020B0604020203020204" pitchFamily="34" charset="0"/>
              <a:buChar char="–"/>
              <a:defRPr sz="2133" kern="1200">
                <a:solidFill>
                  <a:schemeClr val="tx2"/>
                </a:solidFill>
                <a:latin typeface="+mn-lt"/>
                <a:ea typeface="+mn-ea"/>
                <a:cs typeface="+mn-cs"/>
              </a:defRPr>
            </a:lvl4pPr>
            <a:lvl5pPr marL="918610" indent="-224361" algn="l" defTabSz="1219170" rtl="0" eaLnBrk="1" latinLnBrk="0" hangingPunct="1">
              <a:spcBef>
                <a:spcPts val="800"/>
              </a:spcBef>
              <a:buClr>
                <a:schemeClr val="tx2"/>
              </a:buClr>
              <a:buFont typeface="Intel Clear" panose="020B0604020203020204" pitchFamily="34" charset="0"/>
              <a:buChar char="–"/>
              <a:defRPr sz="1867" kern="1200">
                <a:solidFill>
                  <a:schemeClr val="tx2"/>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514350" marR="0" lvl="0" indent="-514350" algn="l" defTabSz="1219170" rtl="0" eaLnBrk="1" fontAlgn="auto" latinLnBrk="0" hangingPunct="1">
              <a:lnSpc>
                <a:spcPct val="100000"/>
              </a:lnSpc>
              <a:spcBef>
                <a:spcPts val="800"/>
              </a:spcBef>
              <a:spcAft>
                <a:spcPts val="0"/>
              </a:spcAft>
              <a:buClr>
                <a:srgbClr val="0071C5"/>
              </a:buClr>
              <a:buSzTx/>
              <a:buFont typeface="+mj-lt"/>
              <a:buAutoNum type="arabicPeriod" startAt="3"/>
              <a:tabLst/>
              <a:defRPr/>
            </a:pPr>
            <a:r>
              <a:rPr kumimoji="0" lang="en-IE" sz="2600" b="1" i="0" u="none" strike="noStrike" kern="1200" cap="none" spc="0" normalizeH="0" baseline="0" noProof="0" dirty="0" smtClean="0">
                <a:ln>
                  <a:noFill/>
                </a:ln>
                <a:solidFill>
                  <a:srgbClr val="0071C5">
                    <a:lumMod val="75000"/>
                  </a:srgbClr>
                </a:solidFill>
                <a:effectLst/>
                <a:uLnTx/>
                <a:uFillTx/>
                <a:latin typeface="Intel Clear"/>
                <a:ea typeface="+mn-ea"/>
                <a:cs typeface="+mn-cs"/>
              </a:rPr>
              <a:t>Report exception packet to OVS-DPDK.</a:t>
            </a:r>
          </a:p>
        </p:txBody>
      </p:sp>
      <p:grpSp>
        <p:nvGrpSpPr>
          <p:cNvPr id="5" name="Group 4"/>
          <p:cNvGrpSpPr/>
          <p:nvPr/>
        </p:nvGrpSpPr>
        <p:grpSpPr>
          <a:xfrm>
            <a:off x="5602165" y="1150449"/>
            <a:ext cx="6402106" cy="4984880"/>
            <a:chOff x="5661157" y="1150449"/>
            <a:chExt cx="6402106" cy="4984880"/>
          </a:xfrm>
        </p:grpSpPr>
        <p:grpSp>
          <p:nvGrpSpPr>
            <p:cNvPr id="6" name="Group 5"/>
            <p:cNvGrpSpPr/>
            <p:nvPr/>
          </p:nvGrpSpPr>
          <p:grpSpPr>
            <a:xfrm>
              <a:off x="5798762" y="1150449"/>
              <a:ext cx="6264501" cy="4984880"/>
              <a:chOff x="5798762" y="1150449"/>
              <a:chExt cx="6264501" cy="4984880"/>
            </a:xfrm>
          </p:grpSpPr>
          <p:sp>
            <p:nvSpPr>
              <p:cNvPr id="11" name="Rectangle 10"/>
              <p:cNvSpPr/>
              <p:nvPr/>
            </p:nvSpPr>
            <p:spPr>
              <a:xfrm>
                <a:off x="5798762" y="1150449"/>
                <a:ext cx="6264501" cy="4984880"/>
              </a:xfrm>
              <a:prstGeom prst="rect">
                <a:avLst/>
              </a:prstGeom>
              <a:solidFill>
                <a:sysClr val="window" lastClr="FFFFFF"/>
              </a:solidFill>
              <a:ln w="26425" cap="flat" cmpd="sng" algn="ctr">
                <a:solidFill>
                  <a:srgbClr val="C3D6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Intel Clear"/>
                  <a:ea typeface="+mn-ea"/>
                  <a:cs typeface="+mn-cs"/>
                </a:endParaRPr>
              </a:p>
            </p:txBody>
          </p:sp>
          <p:sp>
            <p:nvSpPr>
              <p:cNvPr id="12" name="Rectangle 11"/>
              <p:cNvSpPr/>
              <p:nvPr/>
            </p:nvSpPr>
            <p:spPr>
              <a:xfrm>
                <a:off x="7143407" y="4785729"/>
                <a:ext cx="3632662" cy="355805"/>
              </a:xfrm>
              <a:prstGeom prst="rect">
                <a:avLst/>
              </a:prstGeom>
              <a:noFill/>
              <a:ln w="25400" cap="flat" cmpd="sng" algn="ctr">
                <a:solidFill>
                  <a:srgbClr val="3F7FAE"/>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500" b="1" i="0" u="none" strike="noStrike" kern="0" cap="none" spc="0" normalizeH="0" baseline="0" noProof="0" dirty="0" smtClean="0">
                    <a:ln>
                      <a:noFill/>
                    </a:ln>
                    <a:solidFill>
                      <a:prstClr val="black">
                        <a:lumMod val="95000"/>
                        <a:lumOff val="5000"/>
                      </a:prstClr>
                    </a:solidFill>
                    <a:effectLst/>
                    <a:uLnTx/>
                    <a:uFillTx/>
                    <a:latin typeface="Intel Clear"/>
                    <a:ea typeface="+mn-ea"/>
                    <a:cs typeface="+mn-cs"/>
                  </a:rPr>
                  <a:t>FPGA Driver</a:t>
                </a:r>
                <a:endParaRPr kumimoji="0" lang="en-US" sz="1500" b="1" i="0" u="none" strike="noStrike" kern="0" cap="none" spc="0" normalizeH="0" baseline="0" noProof="0" dirty="0" smtClean="0">
                  <a:ln>
                    <a:noFill/>
                  </a:ln>
                  <a:solidFill>
                    <a:prstClr val="black">
                      <a:lumMod val="95000"/>
                      <a:lumOff val="5000"/>
                    </a:prstClr>
                  </a:solidFill>
                  <a:effectLst/>
                  <a:uLnTx/>
                  <a:uFillTx/>
                  <a:latin typeface="Intel Clear"/>
                  <a:ea typeface="+mn-ea"/>
                  <a:cs typeface="+mn-cs"/>
                </a:endParaRPr>
              </a:p>
            </p:txBody>
          </p:sp>
          <p:grpSp>
            <p:nvGrpSpPr>
              <p:cNvPr id="13" name="Group 12"/>
              <p:cNvGrpSpPr/>
              <p:nvPr/>
            </p:nvGrpSpPr>
            <p:grpSpPr>
              <a:xfrm>
                <a:off x="6197600" y="3094815"/>
                <a:ext cx="5522451" cy="1369032"/>
                <a:chOff x="939994" y="2355469"/>
                <a:chExt cx="8666461" cy="1587211"/>
              </a:xfrm>
              <a:noFill/>
              <a:effectLst>
                <a:outerShdw blurRad="50800" dist="38100" dir="2700000" algn="tl" rotWithShape="0">
                  <a:prstClr val="black">
                    <a:alpha val="40000"/>
                  </a:prstClr>
                </a:outerShdw>
              </a:effectLst>
            </p:grpSpPr>
            <p:sp>
              <p:nvSpPr>
                <p:cNvPr id="32" name="Rectangle 31"/>
                <p:cNvSpPr/>
                <p:nvPr/>
              </p:nvSpPr>
              <p:spPr>
                <a:xfrm>
                  <a:off x="939994" y="2355469"/>
                  <a:ext cx="8666461" cy="1587211"/>
                </a:xfrm>
                <a:prstGeom prst="rect">
                  <a:avLst/>
                </a:prstGeom>
                <a:solidFill>
                  <a:srgbClr val="F3D54E">
                    <a:lumMod val="60000"/>
                    <a:lumOff val="40000"/>
                  </a:srgbClr>
                </a:solidFill>
                <a:ln w="25400" cap="flat" cmpd="sng" algn="ctr">
                  <a:solidFill>
                    <a:srgbClr val="003C71"/>
                  </a:solidFill>
                  <a:prstDash val="solid"/>
                </a:ln>
                <a:effectLst/>
              </p:spPr>
              <p:txBody>
                <a:bodyPr rtlCol="0" anchor="b"/>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IE" sz="1400" b="1" i="1" u="none" strike="noStrike" kern="0" cap="none" spc="0" normalizeH="0" baseline="0" noProof="0" dirty="0" smtClean="0">
                      <a:ln>
                        <a:noFill/>
                      </a:ln>
                      <a:solidFill>
                        <a:srgbClr val="0070C0"/>
                      </a:solidFill>
                      <a:effectLst/>
                      <a:uLnTx/>
                      <a:uFillTx/>
                      <a:latin typeface="Intel Clear"/>
                      <a:ea typeface="+mn-ea"/>
                      <a:cs typeface="+mn-cs"/>
                    </a:rPr>
                    <a:t>DPDK Framework</a:t>
                  </a:r>
                  <a:endParaRPr kumimoji="0" lang="en-US" sz="1400" b="1" i="1" u="none" strike="noStrike" kern="0" cap="none" spc="0" normalizeH="0" baseline="0" noProof="0" dirty="0" smtClean="0">
                    <a:ln>
                      <a:noFill/>
                    </a:ln>
                    <a:solidFill>
                      <a:srgbClr val="0070C0"/>
                    </a:solidFill>
                    <a:effectLst/>
                    <a:uLnTx/>
                    <a:uFillTx/>
                    <a:latin typeface="Intel Clear"/>
                    <a:ea typeface="+mn-ea"/>
                    <a:cs typeface="+mn-cs"/>
                  </a:endParaRPr>
                </a:p>
              </p:txBody>
            </p:sp>
            <p:sp>
              <p:nvSpPr>
                <p:cNvPr id="33" name="Rounded Rectangle 32"/>
                <p:cNvSpPr/>
                <p:nvPr/>
              </p:nvSpPr>
              <p:spPr>
                <a:xfrm>
                  <a:off x="1325819" y="2514209"/>
                  <a:ext cx="1483360" cy="548640"/>
                </a:xfrm>
                <a:prstGeom prst="roundRect">
                  <a:avLst/>
                </a:prstGeom>
                <a:grpFill/>
                <a:ln w="25400" cap="flat" cmpd="sng" algn="ctr">
                  <a:solidFill>
                    <a:srgbClr val="FC4C0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200" b="1" i="0" u="none" strike="noStrike" kern="0" cap="none" spc="0" normalizeH="0" baseline="0" noProof="0" dirty="0">
                      <a:ln>
                        <a:noFill/>
                      </a:ln>
                      <a:solidFill>
                        <a:prstClr val="black"/>
                      </a:solidFill>
                      <a:effectLst/>
                      <a:uLnTx/>
                      <a:uFillTx/>
                      <a:latin typeface="Intel Clear"/>
                      <a:ea typeface="+mn-ea"/>
                      <a:cs typeface="+mn-cs"/>
                    </a:rPr>
                    <a:t>SWITCH APIs</a:t>
                  </a:r>
                  <a:endParaRPr kumimoji="0" lang="en-US" sz="1200" b="1" i="0" u="none" strike="noStrike" kern="0" cap="none" spc="0" normalizeH="0" baseline="0" noProof="0" dirty="0">
                    <a:ln>
                      <a:noFill/>
                    </a:ln>
                    <a:solidFill>
                      <a:prstClr val="black"/>
                    </a:solidFill>
                    <a:effectLst/>
                    <a:uLnTx/>
                    <a:uFillTx/>
                    <a:latin typeface="Intel Clear"/>
                    <a:ea typeface="+mn-ea"/>
                    <a:cs typeface="+mn-cs"/>
                  </a:endParaRPr>
                </a:p>
              </p:txBody>
            </p:sp>
            <p:sp>
              <p:nvSpPr>
                <p:cNvPr id="34" name="Rounded Rectangle 33"/>
                <p:cNvSpPr/>
                <p:nvPr/>
              </p:nvSpPr>
              <p:spPr>
                <a:xfrm>
                  <a:off x="2942408" y="2514209"/>
                  <a:ext cx="1483360" cy="548640"/>
                </a:xfrm>
                <a:prstGeom prst="roundRect">
                  <a:avLst/>
                </a:prstGeom>
                <a:grpFill/>
                <a:ln w="25400" cap="flat" cmpd="sng" algn="ctr">
                  <a:solidFill>
                    <a:srgbClr val="FC4C0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200" b="1" i="0" u="none" strike="noStrike" kern="0" cap="none" spc="0" normalizeH="0" baseline="0" noProof="0" dirty="0">
                      <a:ln>
                        <a:noFill/>
                      </a:ln>
                      <a:solidFill>
                        <a:prstClr val="black"/>
                      </a:solidFill>
                      <a:effectLst/>
                      <a:uLnTx/>
                      <a:uFillTx/>
                      <a:latin typeface="Intel Clear"/>
                      <a:ea typeface="+mn-ea"/>
                      <a:cs typeface="+mn-cs"/>
                    </a:rPr>
                    <a:t>PORT REP.</a:t>
                  </a:r>
                  <a:endParaRPr kumimoji="0" lang="en-US" sz="1200" b="1" i="0" u="none" strike="noStrike" kern="0" cap="none" spc="0" normalizeH="0" baseline="0" noProof="0" dirty="0">
                    <a:ln>
                      <a:noFill/>
                    </a:ln>
                    <a:solidFill>
                      <a:prstClr val="black"/>
                    </a:solidFill>
                    <a:effectLst/>
                    <a:uLnTx/>
                    <a:uFillTx/>
                    <a:latin typeface="Intel Clear"/>
                    <a:ea typeface="+mn-ea"/>
                    <a:cs typeface="+mn-cs"/>
                  </a:endParaRPr>
                </a:p>
              </p:txBody>
            </p:sp>
            <p:sp>
              <p:nvSpPr>
                <p:cNvPr id="35" name="Rounded Rectangle 34"/>
                <p:cNvSpPr/>
                <p:nvPr/>
              </p:nvSpPr>
              <p:spPr>
                <a:xfrm>
                  <a:off x="4549272" y="2514209"/>
                  <a:ext cx="1483360" cy="548640"/>
                </a:xfrm>
                <a:prstGeom prst="roundRect">
                  <a:avLst/>
                </a:prstGeom>
                <a:grpFill/>
                <a:ln w="25400" cap="flat" cmpd="sng" algn="ctr">
                  <a:solidFill>
                    <a:srgbClr val="FC4C0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200" b="1" i="0" u="none" strike="noStrike" kern="0" cap="none" spc="0" normalizeH="0" baseline="0" noProof="0" dirty="0" smtClean="0">
                      <a:ln>
                        <a:noFill/>
                      </a:ln>
                      <a:solidFill>
                        <a:prstClr val="black"/>
                      </a:solidFill>
                      <a:effectLst/>
                      <a:uLnTx/>
                      <a:uFillTx/>
                      <a:latin typeface="Intel Clear"/>
                      <a:ea typeface="+mn-ea"/>
                      <a:cs typeface="+mn-cs"/>
                    </a:rPr>
                    <a:t>EXPT- </a:t>
                  </a:r>
                  <a:r>
                    <a:rPr kumimoji="0" lang="en-IE" sz="1200" b="1" i="0" u="none" strike="noStrike" kern="0" cap="none" spc="0" normalizeH="0" baseline="0" noProof="0" dirty="0">
                      <a:ln>
                        <a:noFill/>
                      </a:ln>
                      <a:solidFill>
                        <a:prstClr val="black"/>
                      </a:solidFill>
                      <a:effectLst/>
                      <a:uLnTx/>
                      <a:uFillTx/>
                      <a:latin typeface="Intel Clear"/>
                      <a:ea typeface="+mn-ea"/>
                      <a:cs typeface="+mn-cs"/>
                    </a:rPr>
                    <a:t>HANDLER</a:t>
                  </a:r>
                  <a:endParaRPr kumimoji="0" lang="en-US" sz="1200" b="1" i="0" u="none" strike="noStrike" kern="0" cap="none" spc="0" normalizeH="0" baseline="0" noProof="0" dirty="0">
                    <a:ln>
                      <a:noFill/>
                    </a:ln>
                    <a:solidFill>
                      <a:prstClr val="black"/>
                    </a:solidFill>
                    <a:effectLst/>
                    <a:uLnTx/>
                    <a:uFillTx/>
                    <a:latin typeface="Intel Clear"/>
                    <a:ea typeface="+mn-ea"/>
                    <a:cs typeface="+mn-cs"/>
                  </a:endParaRPr>
                </a:p>
              </p:txBody>
            </p:sp>
            <p:sp>
              <p:nvSpPr>
                <p:cNvPr id="36" name="Rounded Rectangle 35"/>
                <p:cNvSpPr/>
                <p:nvPr/>
              </p:nvSpPr>
              <p:spPr>
                <a:xfrm>
                  <a:off x="6143270" y="2514209"/>
                  <a:ext cx="1483360" cy="548640"/>
                </a:xfrm>
                <a:prstGeom prst="roundRect">
                  <a:avLst/>
                </a:prstGeom>
                <a:grpFill/>
                <a:ln w="25400" cap="flat" cmpd="sng" algn="ctr">
                  <a:solidFill>
                    <a:srgbClr val="FC4C0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200" b="1" i="0" u="none" strike="noStrike" kern="0" cap="none" spc="0" normalizeH="0" baseline="0" noProof="0" dirty="0">
                      <a:ln>
                        <a:noFill/>
                      </a:ln>
                      <a:solidFill>
                        <a:prstClr val="black"/>
                      </a:solidFill>
                      <a:effectLst/>
                      <a:uLnTx/>
                      <a:uFillTx/>
                      <a:latin typeface="Intel Clear"/>
                      <a:ea typeface="+mn-ea"/>
                      <a:cs typeface="+mn-cs"/>
                    </a:rPr>
                    <a:t>VDPA</a:t>
                  </a:r>
                  <a:endParaRPr kumimoji="0" lang="en-US" sz="1200" b="1" i="0" u="none" strike="noStrike" kern="0" cap="none" spc="0" normalizeH="0" baseline="0" noProof="0" dirty="0">
                    <a:ln>
                      <a:noFill/>
                    </a:ln>
                    <a:solidFill>
                      <a:prstClr val="black"/>
                    </a:solidFill>
                    <a:effectLst/>
                    <a:uLnTx/>
                    <a:uFillTx/>
                    <a:latin typeface="Intel Clear"/>
                    <a:ea typeface="+mn-ea"/>
                    <a:cs typeface="+mn-cs"/>
                  </a:endParaRPr>
                </a:p>
              </p:txBody>
            </p:sp>
            <p:sp>
              <p:nvSpPr>
                <p:cNvPr id="37" name="Rounded Rectangle 36"/>
                <p:cNvSpPr/>
                <p:nvPr/>
              </p:nvSpPr>
              <p:spPr>
                <a:xfrm>
                  <a:off x="7737268" y="2514209"/>
                  <a:ext cx="1483360" cy="548640"/>
                </a:xfrm>
                <a:prstGeom prst="roundRect">
                  <a:avLst/>
                </a:prstGeom>
                <a:grpFill/>
                <a:ln w="25400" cap="flat" cmpd="sng" algn="ctr">
                  <a:solidFill>
                    <a:srgbClr val="FC4C0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200" b="1" i="0" u="none" strike="noStrike" kern="0" cap="none" spc="0" normalizeH="0" baseline="0" noProof="0" dirty="0">
                      <a:ln>
                        <a:noFill/>
                      </a:ln>
                      <a:solidFill>
                        <a:prstClr val="black"/>
                      </a:solidFill>
                      <a:effectLst/>
                      <a:uLnTx/>
                      <a:uFillTx/>
                      <a:latin typeface="Intel Clear"/>
                      <a:ea typeface="+mn-ea"/>
                      <a:cs typeface="+mn-cs"/>
                    </a:rPr>
                    <a:t>RTE-FLOW</a:t>
                  </a:r>
                  <a:endParaRPr kumimoji="0" lang="en-US" sz="1200" b="1" i="0" u="none" strike="noStrike" kern="0" cap="none" spc="0" normalizeH="0" baseline="0" noProof="0" dirty="0">
                    <a:ln>
                      <a:noFill/>
                    </a:ln>
                    <a:solidFill>
                      <a:prstClr val="black"/>
                    </a:solidFill>
                    <a:effectLst/>
                    <a:uLnTx/>
                    <a:uFillTx/>
                    <a:latin typeface="Intel Clear"/>
                    <a:ea typeface="+mn-ea"/>
                    <a:cs typeface="+mn-cs"/>
                  </a:endParaRPr>
                </a:p>
              </p:txBody>
            </p:sp>
            <p:sp>
              <p:nvSpPr>
                <p:cNvPr id="38" name="Rounded Rectangle 37"/>
                <p:cNvSpPr/>
                <p:nvPr/>
              </p:nvSpPr>
              <p:spPr>
                <a:xfrm>
                  <a:off x="3509219" y="3250274"/>
                  <a:ext cx="1483360" cy="548640"/>
                </a:xfrm>
                <a:prstGeom prst="roundRect">
                  <a:avLst/>
                </a:prstGeom>
                <a:grpFill/>
                <a:ln w="25400" cap="flat" cmpd="sng" algn="ctr">
                  <a:solidFill>
                    <a:srgbClr val="FC4C0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200" b="1" i="0" u="none" strike="noStrike" kern="0" cap="none" spc="0" normalizeH="0" baseline="0" noProof="0" dirty="0">
                      <a:ln>
                        <a:noFill/>
                      </a:ln>
                      <a:solidFill>
                        <a:prstClr val="black"/>
                      </a:solidFill>
                      <a:effectLst/>
                      <a:uLnTx/>
                      <a:uFillTx/>
                      <a:latin typeface="Intel Clear"/>
                      <a:ea typeface="+mn-ea"/>
                      <a:cs typeface="+mn-cs"/>
                    </a:rPr>
                    <a:t>QOS</a:t>
                  </a:r>
                </a:p>
              </p:txBody>
            </p:sp>
            <p:sp>
              <p:nvSpPr>
                <p:cNvPr id="39" name="Rounded Rectangle 38"/>
                <p:cNvSpPr/>
                <p:nvPr/>
              </p:nvSpPr>
              <p:spPr>
                <a:xfrm>
                  <a:off x="5401590" y="3250274"/>
                  <a:ext cx="1483360" cy="548640"/>
                </a:xfrm>
                <a:prstGeom prst="roundRect">
                  <a:avLst/>
                </a:prstGeom>
                <a:grpFill/>
                <a:ln w="25400" cap="flat" cmpd="sng" algn="ctr">
                  <a:solidFill>
                    <a:srgbClr val="FC4C0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200" b="1" i="0" u="none" strike="noStrike" kern="0" cap="none" spc="0" normalizeH="0" baseline="0" noProof="0" dirty="0">
                      <a:ln>
                        <a:noFill/>
                      </a:ln>
                      <a:solidFill>
                        <a:prstClr val="black"/>
                      </a:solidFill>
                      <a:effectLst/>
                      <a:uLnTx/>
                      <a:uFillTx/>
                      <a:latin typeface="Intel Clear"/>
                      <a:ea typeface="+mn-ea"/>
                      <a:cs typeface="+mn-cs"/>
                    </a:rPr>
                    <a:t>TUNNEL APIs</a:t>
                  </a:r>
                  <a:endParaRPr kumimoji="0" lang="en-US" sz="1200" b="1" i="0" u="none" strike="noStrike" kern="0" cap="none" spc="0" normalizeH="0" baseline="0" noProof="0" dirty="0">
                    <a:ln>
                      <a:noFill/>
                    </a:ln>
                    <a:solidFill>
                      <a:prstClr val="black"/>
                    </a:solidFill>
                    <a:effectLst/>
                    <a:uLnTx/>
                    <a:uFillTx/>
                    <a:latin typeface="Intel Clear"/>
                    <a:ea typeface="+mn-ea"/>
                    <a:cs typeface="+mn-cs"/>
                  </a:endParaRPr>
                </a:p>
              </p:txBody>
            </p:sp>
          </p:grpSp>
          <p:sp>
            <p:nvSpPr>
              <p:cNvPr id="14" name="Rounded Rectangle 13"/>
              <p:cNvSpPr/>
              <p:nvPr/>
            </p:nvSpPr>
            <p:spPr>
              <a:xfrm>
                <a:off x="8779991" y="2199100"/>
                <a:ext cx="2940059" cy="537663"/>
              </a:xfrm>
              <a:prstGeom prst="roundRect">
                <a:avLst/>
              </a:prstGeom>
              <a:solidFill>
                <a:sysClr val="window" lastClr="FFFFFF"/>
              </a:solidFill>
              <a:ln w="28575" cap="flat" cmpd="sng" algn="ctr">
                <a:solidFill>
                  <a:sysClr val="windowText" lastClr="000000"/>
                </a:solidFill>
                <a:prstDash val="solid"/>
              </a:ln>
              <a:effectLst/>
            </p:spPr>
            <p:txBody>
              <a:bodyPr rtlCol="0" anchor="b"/>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IE" sz="1200" b="1" i="1" u="none" strike="noStrike" kern="0" cap="none" spc="0" normalizeH="0" baseline="0" noProof="0" dirty="0" smtClean="0">
                    <a:ln>
                      <a:noFill/>
                    </a:ln>
                    <a:solidFill>
                      <a:prstClr val="black"/>
                    </a:solidFill>
                    <a:effectLst/>
                    <a:uLnTx/>
                    <a:uFillTx/>
                    <a:latin typeface="Intel Clear"/>
                    <a:ea typeface="+mn-ea"/>
                    <a:cs typeface="+mn-cs"/>
                  </a:rPr>
                  <a:t>SW </a:t>
                </a:r>
                <a:r>
                  <a:rPr kumimoji="0" lang="en-IE" sz="1200" b="1" i="1" u="none" strike="noStrike" kern="0" cap="none" spc="0" normalizeH="0" baseline="0" noProof="0" dirty="0" err="1" smtClean="0">
                    <a:ln>
                      <a:noFill/>
                    </a:ln>
                    <a:solidFill>
                      <a:prstClr val="black"/>
                    </a:solidFill>
                    <a:effectLst/>
                    <a:uLnTx/>
                    <a:uFillTx/>
                    <a:latin typeface="Intel Clear"/>
                    <a:ea typeface="+mn-ea"/>
                    <a:cs typeface="+mn-cs"/>
                  </a:rPr>
                  <a:t>Datapath</a:t>
                </a:r>
                <a:endParaRPr kumimoji="0" lang="en-US" sz="1200" b="1" i="1" u="none" strike="noStrike" kern="0" cap="none" spc="0" normalizeH="0" baseline="0" noProof="0" dirty="0" smtClean="0">
                  <a:ln>
                    <a:noFill/>
                  </a:ln>
                  <a:solidFill>
                    <a:prstClr val="black"/>
                  </a:solidFill>
                  <a:effectLst/>
                  <a:uLnTx/>
                  <a:uFillTx/>
                  <a:latin typeface="Intel Clear"/>
                  <a:ea typeface="+mn-ea"/>
                  <a:cs typeface="+mn-cs"/>
                </a:endParaRPr>
              </a:p>
            </p:txBody>
          </p:sp>
          <p:grpSp>
            <p:nvGrpSpPr>
              <p:cNvPr id="15" name="Group 14"/>
              <p:cNvGrpSpPr/>
              <p:nvPr/>
            </p:nvGrpSpPr>
            <p:grpSpPr>
              <a:xfrm>
                <a:off x="8060702" y="5451110"/>
                <a:ext cx="1805354" cy="558202"/>
                <a:chOff x="7936523" y="5767085"/>
                <a:chExt cx="1805354" cy="558202"/>
              </a:xfrm>
            </p:grpSpPr>
            <p:sp>
              <p:nvSpPr>
                <p:cNvPr id="25" name="Rectangle 24"/>
                <p:cNvSpPr/>
                <p:nvPr/>
              </p:nvSpPr>
              <p:spPr>
                <a:xfrm>
                  <a:off x="7936523" y="5767085"/>
                  <a:ext cx="1805354" cy="265199"/>
                </a:xfrm>
                <a:prstGeom prst="rect">
                  <a:avLst/>
                </a:prstGeom>
                <a:solidFill>
                  <a:srgbClr val="0071C5">
                    <a:lumMod val="75000"/>
                    <a:alpha val="50000"/>
                  </a:srgbClr>
                </a:solidFill>
                <a:ln w="25400" cap="flat" cmpd="sng" algn="ctr">
                  <a:solidFill>
                    <a:sysClr val="windowText" lastClr="000000"/>
                  </a:solidFill>
                  <a:prstDash val="solid"/>
                </a:ln>
                <a:effectLst/>
              </p:spPr>
              <p:txBody>
                <a:bodyPr rtlCol="0" anchor="b"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400" b="1" i="0" u="none" strike="noStrike" kern="0" cap="none" spc="0" normalizeH="0" baseline="0" noProof="0" dirty="0">
                      <a:ln>
                        <a:noFill/>
                      </a:ln>
                      <a:solidFill>
                        <a:prstClr val="black">
                          <a:lumMod val="95000"/>
                          <a:lumOff val="5000"/>
                        </a:prstClr>
                      </a:solidFill>
                      <a:effectLst/>
                      <a:uLnTx/>
                      <a:uFillTx/>
                      <a:latin typeface="Intel Clear"/>
                      <a:ea typeface="+mn-ea"/>
                      <a:cs typeface="+mn-cs"/>
                    </a:rPr>
                    <a:t>FPGA</a:t>
                  </a:r>
                  <a:endParaRPr kumimoji="0" lang="en-US" sz="1400" b="1" i="0" u="none" strike="noStrike" kern="0" cap="none" spc="0" normalizeH="0" baseline="0" noProof="0" dirty="0">
                    <a:ln>
                      <a:noFill/>
                    </a:ln>
                    <a:solidFill>
                      <a:prstClr val="black">
                        <a:lumMod val="95000"/>
                        <a:lumOff val="5000"/>
                      </a:prstClr>
                    </a:solidFill>
                    <a:effectLst/>
                    <a:uLnTx/>
                    <a:uFillTx/>
                    <a:latin typeface="Intel Clear"/>
                    <a:ea typeface="+mn-ea"/>
                    <a:cs typeface="+mn-cs"/>
                  </a:endParaRPr>
                </a:p>
              </p:txBody>
            </p:sp>
            <p:sp>
              <p:nvSpPr>
                <p:cNvPr id="26" name="Rectangle 25"/>
                <p:cNvSpPr/>
                <p:nvPr/>
              </p:nvSpPr>
              <p:spPr>
                <a:xfrm>
                  <a:off x="8373105" y="6035796"/>
                  <a:ext cx="95299" cy="281641"/>
                </a:xfrm>
                <a:prstGeom prst="rect">
                  <a:avLst/>
                </a:prstGeom>
                <a:solidFill>
                  <a:sysClr val="windowText" lastClr="000000"/>
                </a:solidFill>
                <a:ln w="264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Intel Clear"/>
                    <a:ea typeface="+mn-ea"/>
                    <a:cs typeface="+mn-cs"/>
                  </a:endParaRPr>
                </a:p>
              </p:txBody>
            </p:sp>
            <p:sp>
              <p:nvSpPr>
                <p:cNvPr id="27" name="Rectangle 26"/>
                <p:cNvSpPr/>
                <p:nvPr/>
              </p:nvSpPr>
              <p:spPr>
                <a:xfrm>
                  <a:off x="9236863" y="6035796"/>
                  <a:ext cx="95299" cy="281641"/>
                </a:xfrm>
                <a:prstGeom prst="rect">
                  <a:avLst/>
                </a:prstGeom>
                <a:solidFill>
                  <a:sysClr val="windowText" lastClr="000000"/>
                </a:solidFill>
                <a:ln w="264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Intel Clear"/>
                    <a:ea typeface="+mn-ea"/>
                    <a:cs typeface="+mn-cs"/>
                  </a:endParaRPr>
                </a:p>
              </p:txBody>
            </p:sp>
            <p:grpSp>
              <p:nvGrpSpPr>
                <p:cNvPr id="28" name="Group 27"/>
                <p:cNvGrpSpPr/>
                <p:nvPr/>
              </p:nvGrpSpPr>
              <p:grpSpPr>
                <a:xfrm>
                  <a:off x="8419869" y="6099030"/>
                  <a:ext cx="867263" cy="226257"/>
                  <a:chOff x="6718935" y="2340541"/>
                  <a:chExt cx="1252557" cy="276999"/>
                </a:xfrm>
              </p:grpSpPr>
              <p:sp>
                <p:nvSpPr>
                  <p:cNvPr id="29" name="TextBox 28"/>
                  <p:cNvSpPr txBox="1"/>
                  <p:nvPr/>
                </p:nvSpPr>
                <p:spPr>
                  <a:xfrm>
                    <a:off x="6947799" y="2340541"/>
                    <a:ext cx="738972"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200" b="0" i="0" u="none" strike="noStrike" kern="0" cap="none" spc="0" normalizeH="0" baseline="0" noProof="0" dirty="0" smtClean="0">
                        <a:ln>
                          <a:noFill/>
                        </a:ln>
                        <a:solidFill>
                          <a:prstClr val="black"/>
                        </a:solidFill>
                        <a:effectLst/>
                        <a:uLnTx/>
                        <a:uFillTx/>
                        <a:latin typeface="Intel Clear"/>
                      </a:rPr>
                      <a:t>PHY</a:t>
                    </a:r>
                    <a:endParaRPr kumimoji="0" lang="en-US" sz="1200" b="0" i="0" u="none" strike="noStrike" kern="0" cap="none" spc="0" normalizeH="0" baseline="0" noProof="0" dirty="0" err="1" smtClean="0">
                      <a:ln>
                        <a:noFill/>
                      </a:ln>
                      <a:solidFill>
                        <a:prstClr val="black"/>
                      </a:solidFill>
                      <a:effectLst/>
                      <a:uLnTx/>
                      <a:uFillTx/>
                      <a:latin typeface="Intel Clear"/>
                    </a:endParaRPr>
                  </a:p>
                </p:txBody>
              </p:sp>
              <p:cxnSp>
                <p:nvCxnSpPr>
                  <p:cNvPr id="30" name="Straight Arrow Connector 29"/>
                  <p:cNvCxnSpPr/>
                  <p:nvPr/>
                </p:nvCxnSpPr>
                <p:spPr>
                  <a:xfrm flipH="1">
                    <a:off x="6718935" y="2496828"/>
                    <a:ext cx="248206" cy="0"/>
                  </a:xfrm>
                  <a:prstGeom prst="straightConnector1">
                    <a:avLst/>
                  </a:prstGeom>
                  <a:noFill/>
                  <a:ln w="9525" cap="rnd" cmpd="sng" algn="ctr">
                    <a:solidFill>
                      <a:sysClr val="windowText" lastClr="000000"/>
                    </a:solidFill>
                    <a:prstDash val="solid"/>
                    <a:tailEnd type="triangle"/>
                  </a:ln>
                  <a:effectLst/>
                </p:spPr>
              </p:cxnSp>
              <p:cxnSp>
                <p:nvCxnSpPr>
                  <p:cNvPr id="31" name="Straight Arrow Connector 30"/>
                  <p:cNvCxnSpPr/>
                  <p:nvPr/>
                </p:nvCxnSpPr>
                <p:spPr>
                  <a:xfrm>
                    <a:off x="7706113" y="2496828"/>
                    <a:ext cx="265379" cy="0"/>
                  </a:xfrm>
                  <a:prstGeom prst="straightConnector1">
                    <a:avLst/>
                  </a:prstGeom>
                  <a:noFill/>
                  <a:ln w="9525" cap="rnd" cmpd="sng" algn="ctr">
                    <a:solidFill>
                      <a:sysClr val="windowText" lastClr="000000"/>
                    </a:solidFill>
                    <a:prstDash val="solid"/>
                    <a:tailEnd type="triangle"/>
                  </a:ln>
                  <a:effectLst/>
                </p:spPr>
              </p:cxnSp>
            </p:grpSp>
          </p:grpSp>
          <p:grpSp>
            <p:nvGrpSpPr>
              <p:cNvPr id="16" name="Group 15"/>
              <p:cNvGrpSpPr/>
              <p:nvPr/>
            </p:nvGrpSpPr>
            <p:grpSpPr>
              <a:xfrm>
                <a:off x="6197600" y="1504240"/>
                <a:ext cx="2694364" cy="579719"/>
                <a:chOff x="2188326" y="2078181"/>
                <a:chExt cx="2694364" cy="268830"/>
              </a:xfrm>
            </p:grpSpPr>
            <p:sp>
              <p:nvSpPr>
                <p:cNvPr id="22" name="Rectangle 21"/>
                <p:cNvSpPr/>
                <p:nvPr/>
              </p:nvSpPr>
              <p:spPr>
                <a:xfrm>
                  <a:off x="2188326" y="2088572"/>
                  <a:ext cx="1086889" cy="255777"/>
                </a:xfrm>
                <a:prstGeom prst="rect">
                  <a:avLst/>
                </a:prstGeom>
                <a:solidFill>
                  <a:sysClr val="window" lastClr="FFFFFF"/>
                </a:solidFill>
                <a:ln w="264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200" b="1" i="0" u="none" strike="noStrike" kern="0" cap="none" spc="0" normalizeH="0" baseline="0" noProof="0" dirty="0" smtClean="0">
                      <a:ln>
                        <a:noFill/>
                      </a:ln>
                      <a:solidFill>
                        <a:prstClr val="black"/>
                      </a:solidFill>
                      <a:effectLst/>
                      <a:uLnTx/>
                      <a:uFillTx/>
                      <a:latin typeface="Intel Clear"/>
                      <a:ea typeface="+mn-ea"/>
                      <a:cs typeface="+mn-cs"/>
                    </a:rPr>
                    <a:t>OVSDB</a:t>
                  </a:r>
                  <a:endParaRPr kumimoji="0" lang="en-US" sz="1200" b="1" i="0" u="none" strike="noStrike" kern="0" cap="none" spc="0" normalizeH="0" baseline="0" noProof="0" dirty="0" smtClean="0">
                    <a:ln>
                      <a:noFill/>
                    </a:ln>
                    <a:solidFill>
                      <a:prstClr val="black"/>
                    </a:solidFill>
                    <a:effectLst/>
                    <a:uLnTx/>
                    <a:uFillTx/>
                    <a:latin typeface="Intel Clear"/>
                    <a:ea typeface="+mn-ea"/>
                    <a:cs typeface="+mn-cs"/>
                  </a:endParaRPr>
                </a:p>
              </p:txBody>
            </p:sp>
            <p:sp>
              <p:nvSpPr>
                <p:cNvPr id="23" name="Rectangle 22"/>
                <p:cNvSpPr/>
                <p:nvPr/>
              </p:nvSpPr>
              <p:spPr>
                <a:xfrm>
                  <a:off x="3709557" y="2078181"/>
                  <a:ext cx="1173133" cy="268830"/>
                </a:xfrm>
                <a:prstGeom prst="rect">
                  <a:avLst/>
                </a:prstGeom>
                <a:solidFill>
                  <a:sysClr val="window" lastClr="FFFFFF"/>
                </a:solidFill>
                <a:ln w="264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200" b="1" i="0" u="none" strike="noStrike" kern="0" cap="none" spc="0" normalizeH="0" baseline="0" noProof="0" dirty="0" err="1" smtClean="0">
                      <a:ln>
                        <a:noFill/>
                      </a:ln>
                      <a:solidFill>
                        <a:prstClr val="black"/>
                      </a:solidFill>
                      <a:effectLst/>
                      <a:uLnTx/>
                      <a:uFillTx/>
                      <a:latin typeface="Intel Clear"/>
                      <a:ea typeface="+mn-ea"/>
                      <a:cs typeface="+mn-cs"/>
                    </a:rPr>
                    <a:t>vswitchd</a:t>
                  </a:r>
                  <a:endParaRPr kumimoji="0" lang="en-US" sz="1200" b="1" i="0" u="none" strike="noStrike" kern="0" cap="none" spc="0" normalizeH="0" baseline="0" noProof="0" dirty="0" smtClean="0">
                    <a:ln>
                      <a:noFill/>
                    </a:ln>
                    <a:solidFill>
                      <a:prstClr val="black"/>
                    </a:solidFill>
                    <a:effectLst/>
                    <a:uLnTx/>
                    <a:uFillTx/>
                    <a:latin typeface="Intel Clear"/>
                    <a:ea typeface="+mn-ea"/>
                    <a:cs typeface="+mn-cs"/>
                  </a:endParaRPr>
                </a:p>
              </p:txBody>
            </p:sp>
            <p:cxnSp>
              <p:nvCxnSpPr>
                <p:cNvPr id="24" name="Straight Connector 23"/>
                <p:cNvCxnSpPr>
                  <a:stCxn id="22" idx="3"/>
                  <a:endCxn id="23" idx="1"/>
                </p:cNvCxnSpPr>
                <p:nvPr/>
              </p:nvCxnSpPr>
              <p:spPr>
                <a:xfrm flipV="1">
                  <a:off x="3275215" y="2212596"/>
                  <a:ext cx="434342" cy="3865"/>
                </a:xfrm>
                <a:prstGeom prst="line">
                  <a:avLst/>
                </a:prstGeom>
                <a:noFill/>
                <a:ln w="25400" cap="rnd" cmpd="sng" algn="ctr">
                  <a:solidFill>
                    <a:srgbClr val="003C71"/>
                  </a:solidFill>
                  <a:prstDash val="sysDash"/>
                </a:ln>
                <a:effectLst/>
              </p:spPr>
            </p:cxnSp>
          </p:grpSp>
          <p:cxnSp>
            <p:nvCxnSpPr>
              <p:cNvPr id="17" name="Straight Arrow Connector 39"/>
              <p:cNvCxnSpPr>
                <a:stCxn id="23" idx="3"/>
                <a:endCxn id="14" idx="0"/>
              </p:cNvCxnSpPr>
              <p:nvPr/>
            </p:nvCxnSpPr>
            <p:spPr>
              <a:xfrm>
                <a:off x="8891964" y="1794100"/>
                <a:ext cx="1358057" cy="405000"/>
              </a:xfrm>
              <a:prstGeom prst="bentConnector2">
                <a:avLst/>
              </a:prstGeom>
              <a:noFill/>
              <a:ln w="25400" cap="rnd" cmpd="sng" algn="ctr">
                <a:solidFill>
                  <a:sysClr val="windowText" lastClr="000000">
                    <a:lumMod val="85000"/>
                    <a:lumOff val="15000"/>
                  </a:sysClr>
                </a:solidFill>
                <a:prstDash val="sysDash"/>
                <a:headEnd type="triangle"/>
                <a:tailEnd type="triangle"/>
              </a:ln>
              <a:effectLst/>
            </p:spPr>
          </p:cxnSp>
          <p:cxnSp>
            <p:nvCxnSpPr>
              <p:cNvPr id="18" name="Straight Arrow Connector 39"/>
              <p:cNvCxnSpPr/>
              <p:nvPr/>
            </p:nvCxnSpPr>
            <p:spPr>
              <a:xfrm rot="5400000">
                <a:off x="7793512" y="2595845"/>
                <a:ext cx="1023775" cy="3"/>
              </a:xfrm>
              <a:prstGeom prst="bentConnector3">
                <a:avLst>
                  <a:gd name="adj1" fmla="val 50000"/>
                </a:avLst>
              </a:prstGeom>
              <a:noFill/>
              <a:ln w="25400" cap="rnd" cmpd="sng" algn="ctr">
                <a:solidFill>
                  <a:sysClr val="windowText" lastClr="000000">
                    <a:lumMod val="85000"/>
                    <a:lumOff val="15000"/>
                  </a:sysClr>
                </a:solidFill>
                <a:prstDash val="sysDash"/>
                <a:headEnd type="triangle"/>
                <a:tailEnd type="triangle"/>
              </a:ln>
              <a:effectLst/>
            </p:spPr>
          </p:cxnSp>
          <p:cxnSp>
            <p:nvCxnSpPr>
              <p:cNvPr id="19" name="Straight Arrow Connector 39"/>
              <p:cNvCxnSpPr>
                <a:endCxn id="14" idx="2"/>
              </p:cNvCxnSpPr>
              <p:nvPr/>
            </p:nvCxnSpPr>
            <p:spPr>
              <a:xfrm rot="16200000" flipV="1">
                <a:off x="10070997" y="2915788"/>
                <a:ext cx="358051" cy="1"/>
              </a:xfrm>
              <a:prstGeom prst="bentConnector3">
                <a:avLst>
                  <a:gd name="adj1" fmla="val 50000"/>
                </a:avLst>
              </a:prstGeom>
              <a:noFill/>
              <a:ln w="25400" cap="rnd" cmpd="sng" algn="ctr">
                <a:solidFill>
                  <a:sysClr val="windowText" lastClr="000000">
                    <a:lumMod val="85000"/>
                    <a:lumOff val="15000"/>
                  </a:sysClr>
                </a:solidFill>
                <a:prstDash val="sysDash"/>
                <a:headEnd type="triangle"/>
                <a:tailEnd type="triangle"/>
              </a:ln>
              <a:effectLst/>
            </p:spPr>
          </p:cxnSp>
          <p:cxnSp>
            <p:nvCxnSpPr>
              <p:cNvPr id="20" name="Straight Arrow Connector 39"/>
              <p:cNvCxnSpPr>
                <a:stCxn id="12" idx="0"/>
                <a:endCxn id="32" idx="2"/>
              </p:cNvCxnSpPr>
              <p:nvPr/>
            </p:nvCxnSpPr>
            <p:spPr>
              <a:xfrm rot="16200000" flipV="1">
                <a:off x="8798341" y="4624332"/>
                <a:ext cx="321882" cy="912"/>
              </a:xfrm>
              <a:prstGeom prst="bentConnector3">
                <a:avLst>
                  <a:gd name="adj1" fmla="val 50000"/>
                </a:avLst>
              </a:prstGeom>
              <a:noFill/>
              <a:ln w="25400" cap="rnd" cmpd="sng" algn="ctr">
                <a:solidFill>
                  <a:sysClr val="windowText" lastClr="000000">
                    <a:lumMod val="85000"/>
                    <a:lumOff val="15000"/>
                  </a:sysClr>
                </a:solidFill>
                <a:prstDash val="sysDash"/>
                <a:headEnd type="triangle"/>
                <a:tailEnd type="triangle"/>
              </a:ln>
              <a:effectLst/>
            </p:spPr>
          </p:cxnSp>
          <p:cxnSp>
            <p:nvCxnSpPr>
              <p:cNvPr id="21" name="Straight Arrow Connector 39"/>
              <p:cNvCxnSpPr>
                <a:stCxn id="25" idx="0"/>
                <a:endCxn id="12" idx="2"/>
              </p:cNvCxnSpPr>
              <p:nvPr/>
            </p:nvCxnSpPr>
            <p:spPr>
              <a:xfrm rot="16200000" flipV="1">
                <a:off x="8806771" y="5294501"/>
                <a:ext cx="309576" cy="3641"/>
              </a:xfrm>
              <a:prstGeom prst="bentConnector3">
                <a:avLst>
                  <a:gd name="adj1" fmla="val 50000"/>
                </a:avLst>
              </a:prstGeom>
              <a:noFill/>
              <a:ln w="25400" cap="rnd" cmpd="sng" algn="ctr">
                <a:solidFill>
                  <a:sysClr val="windowText" lastClr="000000">
                    <a:lumMod val="85000"/>
                    <a:lumOff val="15000"/>
                  </a:sysClr>
                </a:solidFill>
                <a:prstDash val="sysDash"/>
                <a:headEnd type="triangle"/>
                <a:tailEnd type="triangle"/>
              </a:ln>
              <a:effectLst/>
            </p:spPr>
          </p:cxnSp>
        </p:grpSp>
        <p:grpSp>
          <p:nvGrpSpPr>
            <p:cNvPr id="7" name="Group 6"/>
            <p:cNvGrpSpPr/>
            <p:nvPr/>
          </p:nvGrpSpPr>
          <p:grpSpPr>
            <a:xfrm>
              <a:off x="5661157" y="4899991"/>
              <a:ext cx="6392274" cy="750387"/>
              <a:chOff x="5405518" y="5199132"/>
              <a:chExt cx="6392274" cy="750387"/>
            </a:xfrm>
          </p:grpSpPr>
          <p:cxnSp>
            <p:nvCxnSpPr>
              <p:cNvPr id="8" name="Straight Connector 7"/>
              <p:cNvCxnSpPr/>
              <p:nvPr/>
            </p:nvCxnSpPr>
            <p:spPr>
              <a:xfrm>
                <a:off x="5533292" y="5568455"/>
                <a:ext cx="6264500" cy="11723"/>
              </a:xfrm>
              <a:prstGeom prst="line">
                <a:avLst/>
              </a:prstGeom>
              <a:noFill/>
              <a:ln w="31750" cap="rnd" cmpd="sng" algn="ctr">
                <a:solidFill>
                  <a:srgbClr val="C3D600"/>
                </a:solidFill>
                <a:prstDash val="lgDash"/>
              </a:ln>
              <a:effectLst/>
            </p:spPr>
          </p:cxnSp>
          <p:sp>
            <p:nvSpPr>
              <p:cNvPr id="9" name="TextBox 8"/>
              <p:cNvSpPr txBox="1"/>
              <p:nvPr/>
            </p:nvSpPr>
            <p:spPr>
              <a:xfrm>
                <a:off x="5477772" y="5199132"/>
                <a:ext cx="965684" cy="29238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IE" sz="1300" b="0" i="0" u="none" strike="noStrike" kern="0" cap="none" spc="0" normalizeH="0" baseline="0" noProof="0" dirty="0" smtClean="0">
                    <a:ln>
                      <a:noFill/>
                    </a:ln>
                    <a:solidFill>
                      <a:prstClr val="black"/>
                    </a:solidFill>
                    <a:effectLst/>
                    <a:uLnTx/>
                    <a:uFillTx/>
                    <a:latin typeface="Intel Clear"/>
                  </a:rPr>
                  <a:t>Host</a:t>
                </a:r>
                <a:endParaRPr kumimoji="0" lang="en-US" sz="1300" b="0" i="0" u="none" strike="noStrike" kern="0" cap="none" spc="0" normalizeH="0" baseline="0" noProof="0" dirty="0" err="1" smtClean="0">
                  <a:ln>
                    <a:noFill/>
                  </a:ln>
                  <a:solidFill>
                    <a:prstClr val="black"/>
                  </a:solidFill>
                  <a:effectLst/>
                  <a:uLnTx/>
                  <a:uFillTx/>
                  <a:latin typeface="Intel Clear"/>
                </a:endParaRPr>
              </a:p>
            </p:txBody>
          </p:sp>
          <p:sp>
            <p:nvSpPr>
              <p:cNvPr id="10" name="TextBox 9"/>
              <p:cNvSpPr txBox="1"/>
              <p:nvPr/>
            </p:nvSpPr>
            <p:spPr>
              <a:xfrm>
                <a:off x="5405518" y="5657131"/>
                <a:ext cx="655312" cy="29238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300" b="0" i="0" u="none" strike="noStrike" kern="0" cap="none" spc="0" normalizeH="0" baseline="0" noProof="0" dirty="0" smtClean="0">
                    <a:ln>
                      <a:noFill/>
                    </a:ln>
                    <a:solidFill>
                      <a:prstClr val="black"/>
                    </a:solidFill>
                    <a:effectLst/>
                    <a:uLnTx/>
                    <a:uFillTx/>
                    <a:latin typeface="Intel Clear"/>
                  </a:rPr>
                  <a:t>HW</a:t>
                </a:r>
                <a:endParaRPr kumimoji="0" lang="en-US" sz="1300" b="0" i="0" u="none" strike="noStrike" kern="0" cap="none" spc="0" normalizeH="0" baseline="0" noProof="0" dirty="0" err="1" smtClean="0">
                  <a:ln>
                    <a:noFill/>
                  </a:ln>
                  <a:solidFill>
                    <a:prstClr val="black"/>
                  </a:solidFill>
                  <a:effectLst/>
                  <a:uLnTx/>
                  <a:uFillTx/>
                  <a:latin typeface="Intel Clear"/>
                </a:endParaRPr>
              </a:p>
            </p:txBody>
          </p:sp>
        </p:grpSp>
      </p:grpSp>
      <p:grpSp>
        <p:nvGrpSpPr>
          <p:cNvPr id="40" name="Group 39"/>
          <p:cNvGrpSpPr/>
          <p:nvPr/>
        </p:nvGrpSpPr>
        <p:grpSpPr>
          <a:xfrm>
            <a:off x="9807688" y="1320165"/>
            <a:ext cx="1715349" cy="4263545"/>
            <a:chOff x="9866056" y="1320165"/>
            <a:chExt cx="1715349" cy="4263545"/>
          </a:xfrm>
        </p:grpSpPr>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0522" y="1320165"/>
              <a:ext cx="520883" cy="520883"/>
            </a:xfrm>
            <a:prstGeom prst="rect">
              <a:avLst/>
            </a:prstGeom>
            <a:ln w="25400">
              <a:solidFill>
                <a:sysClr val="windowText" lastClr="000000"/>
              </a:solidFill>
            </a:ln>
          </p:spPr>
        </p:pic>
        <p:cxnSp>
          <p:nvCxnSpPr>
            <p:cNvPr id="42" name="Straight Connector 73"/>
            <p:cNvCxnSpPr>
              <a:stCxn id="41" idx="3"/>
            </p:cNvCxnSpPr>
            <p:nvPr/>
          </p:nvCxnSpPr>
          <p:spPr>
            <a:xfrm flipH="1">
              <a:off x="9866056" y="1580607"/>
              <a:ext cx="1715349" cy="4003103"/>
            </a:xfrm>
            <a:prstGeom prst="bentConnector3">
              <a:avLst>
                <a:gd name="adj1" fmla="val -22401"/>
              </a:avLst>
            </a:prstGeom>
            <a:noFill/>
            <a:ln w="31750" cap="rnd" cmpd="sng" algn="ctr">
              <a:solidFill>
                <a:sysClr val="windowText" lastClr="000000"/>
              </a:solidFill>
              <a:prstDash val="solid"/>
            </a:ln>
            <a:effectLst/>
          </p:spPr>
        </p:cxnSp>
      </p:grpSp>
      <p:sp>
        <p:nvSpPr>
          <p:cNvPr id="43" name="Freeform 42"/>
          <p:cNvSpPr/>
          <p:nvPr/>
        </p:nvSpPr>
        <p:spPr>
          <a:xfrm>
            <a:off x="8550613" y="3706238"/>
            <a:ext cx="381800" cy="1877439"/>
          </a:xfrm>
          <a:custGeom>
            <a:avLst/>
            <a:gdLst>
              <a:gd name="connsiteX0" fmla="*/ 0 w 381800"/>
              <a:gd name="connsiteY0" fmla="*/ 1877439 h 1877439"/>
              <a:gd name="connsiteX1" fmla="*/ 77821 w 381800"/>
              <a:gd name="connsiteY1" fmla="*/ 963039 h 1877439"/>
              <a:gd name="connsiteX2" fmla="*/ 369651 w 381800"/>
              <a:gd name="connsiteY2" fmla="*/ 622571 h 1877439"/>
              <a:gd name="connsiteX3" fmla="*/ 330740 w 381800"/>
              <a:gd name="connsiteY3" fmla="*/ 0 h 1877439"/>
              <a:gd name="connsiteX4" fmla="*/ 330740 w 381800"/>
              <a:gd name="connsiteY4" fmla="*/ 0 h 1877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800" h="1877439">
                <a:moveTo>
                  <a:pt x="0" y="1877439"/>
                </a:moveTo>
                <a:cubicBezTo>
                  <a:pt x="8106" y="1524811"/>
                  <a:pt x="16212" y="1172184"/>
                  <a:pt x="77821" y="963039"/>
                </a:cubicBezTo>
                <a:cubicBezTo>
                  <a:pt x="139430" y="753894"/>
                  <a:pt x="327498" y="783077"/>
                  <a:pt x="369651" y="622571"/>
                </a:cubicBezTo>
                <a:cubicBezTo>
                  <a:pt x="411804" y="462065"/>
                  <a:pt x="330740" y="0"/>
                  <a:pt x="330740" y="0"/>
                </a:cubicBezTo>
                <a:lnTo>
                  <a:pt x="330740" y="0"/>
                </a:lnTo>
              </a:path>
            </a:pathLst>
          </a:custGeom>
          <a:noFill/>
          <a:ln w="31750" cap="flat" cmpd="sng" algn="ctr">
            <a:solidFill>
              <a:srgbClr val="00B050"/>
            </a:solidFill>
            <a:prstDash val="sysDot"/>
            <a:tail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Intel Clear"/>
              <a:ea typeface="+mn-ea"/>
              <a:cs typeface="+mn-cs"/>
            </a:endParaRPr>
          </a:p>
        </p:txBody>
      </p:sp>
      <p:sp>
        <p:nvSpPr>
          <p:cNvPr id="44" name="Freeform 43"/>
          <p:cNvSpPr/>
          <p:nvPr/>
        </p:nvSpPr>
        <p:spPr>
          <a:xfrm>
            <a:off x="7774578" y="2747818"/>
            <a:ext cx="2248549" cy="951346"/>
          </a:xfrm>
          <a:custGeom>
            <a:avLst/>
            <a:gdLst>
              <a:gd name="connsiteX0" fmla="*/ 1096949 w 2248549"/>
              <a:gd name="connsiteY0" fmla="*/ 951346 h 951346"/>
              <a:gd name="connsiteX1" fmla="*/ 902986 w 2248549"/>
              <a:gd name="connsiteY1" fmla="*/ 688109 h 951346"/>
              <a:gd name="connsiteX2" fmla="*/ 528913 w 2248549"/>
              <a:gd name="connsiteY2" fmla="*/ 683491 h 951346"/>
              <a:gd name="connsiteX3" fmla="*/ 293386 w 2248549"/>
              <a:gd name="connsiteY3" fmla="*/ 688109 h 951346"/>
              <a:gd name="connsiteX4" fmla="*/ 80949 w 2248549"/>
              <a:gd name="connsiteY4" fmla="*/ 614218 h 951346"/>
              <a:gd name="connsiteX5" fmla="*/ 57858 w 2248549"/>
              <a:gd name="connsiteY5" fmla="*/ 249382 h 951346"/>
              <a:gd name="connsiteX6" fmla="*/ 824477 w 2248549"/>
              <a:gd name="connsiteY6" fmla="*/ 147782 h 951346"/>
              <a:gd name="connsiteX7" fmla="*/ 2043677 w 2248549"/>
              <a:gd name="connsiteY7" fmla="*/ 212437 h 951346"/>
              <a:gd name="connsiteX8" fmla="*/ 2246877 w 2248549"/>
              <a:gd name="connsiteY8" fmla="*/ 0 h 951346"/>
              <a:gd name="connsiteX9" fmla="*/ 2246877 w 2248549"/>
              <a:gd name="connsiteY9" fmla="*/ 0 h 951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8549" h="951346">
                <a:moveTo>
                  <a:pt x="1096949" y="951346"/>
                </a:moveTo>
                <a:cubicBezTo>
                  <a:pt x="1047304" y="842048"/>
                  <a:pt x="997659" y="732751"/>
                  <a:pt x="902986" y="688109"/>
                </a:cubicBezTo>
                <a:cubicBezTo>
                  <a:pt x="808313" y="643466"/>
                  <a:pt x="630513" y="683491"/>
                  <a:pt x="528913" y="683491"/>
                </a:cubicBezTo>
                <a:cubicBezTo>
                  <a:pt x="427313" y="683491"/>
                  <a:pt x="368047" y="699654"/>
                  <a:pt x="293386" y="688109"/>
                </a:cubicBezTo>
                <a:cubicBezTo>
                  <a:pt x="218725" y="676564"/>
                  <a:pt x="120204" y="687339"/>
                  <a:pt x="80949" y="614218"/>
                </a:cubicBezTo>
                <a:cubicBezTo>
                  <a:pt x="41694" y="541097"/>
                  <a:pt x="-66063" y="327121"/>
                  <a:pt x="57858" y="249382"/>
                </a:cubicBezTo>
                <a:cubicBezTo>
                  <a:pt x="181779" y="171643"/>
                  <a:pt x="493507" y="153939"/>
                  <a:pt x="824477" y="147782"/>
                </a:cubicBezTo>
                <a:cubicBezTo>
                  <a:pt x="1155447" y="141625"/>
                  <a:pt x="1806610" y="237067"/>
                  <a:pt x="2043677" y="212437"/>
                </a:cubicBezTo>
                <a:cubicBezTo>
                  <a:pt x="2280744" y="187807"/>
                  <a:pt x="2246877" y="0"/>
                  <a:pt x="2246877" y="0"/>
                </a:cubicBezTo>
                <a:lnTo>
                  <a:pt x="2246877" y="0"/>
                </a:lnTo>
              </a:path>
            </a:pathLst>
          </a:custGeom>
          <a:noFill/>
          <a:ln w="31750" cap="flat" cmpd="sng" algn="ctr">
            <a:solidFill>
              <a:srgbClr val="00B050"/>
            </a:solidFill>
            <a:prstDash val="sysDot"/>
            <a:tail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Intel Clear"/>
              <a:ea typeface="+mn-ea"/>
              <a:cs typeface="+mn-cs"/>
            </a:endParaRPr>
          </a:p>
        </p:txBody>
      </p:sp>
      <p:sp>
        <p:nvSpPr>
          <p:cNvPr id="45" name="Freeform 44"/>
          <p:cNvSpPr/>
          <p:nvPr/>
        </p:nvSpPr>
        <p:spPr>
          <a:xfrm>
            <a:off x="8829964" y="1872872"/>
            <a:ext cx="1206750" cy="814910"/>
          </a:xfrm>
          <a:custGeom>
            <a:avLst/>
            <a:gdLst>
              <a:gd name="connsiteX0" fmla="*/ 1196109 w 1206750"/>
              <a:gd name="connsiteY0" fmla="*/ 814910 h 814910"/>
              <a:gd name="connsiteX1" fmla="*/ 1196109 w 1206750"/>
              <a:gd name="connsiteY1" fmla="*/ 463928 h 814910"/>
              <a:gd name="connsiteX2" fmla="*/ 1182254 w 1206750"/>
              <a:gd name="connsiteY2" fmla="*/ 182219 h 814910"/>
              <a:gd name="connsiteX3" fmla="*/ 914400 w 1206750"/>
              <a:gd name="connsiteY3" fmla="*/ 6728 h 814910"/>
              <a:gd name="connsiteX4" fmla="*/ 618836 w 1206750"/>
              <a:gd name="connsiteY4" fmla="*/ 34437 h 814910"/>
              <a:gd name="connsiteX5" fmla="*/ 0 w 1206750"/>
              <a:gd name="connsiteY5" fmla="*/ 15964 h 814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6750" h="814910">
                <a:moveTo>
                  <a:pt x="1196109" y="814910"/>
                </a:moveTo>
                <a:cubicBezTo>
                  <a:pt x="1197263" y="692143"/>
                  <a:pt x="1198418" y="569376"/>
                  <a:pt x="1196109" y="463928"/>
                </a:cubicBezTo>
                <a:cubicBezTo>
                  <a:pt x="1193800" y="358480"/>
                  <a:pt x="1229205" y="258419"/>
                  <a:pt x="1182254" y="182219"/>
                </a:cubicBezTo>
                <a:cubicBezTo>
                  <a:pt x="1135303" y="106019"/>
                  <a:pt x="1008303" y="31358"/>
                  <a:pt x="914400" y="6728"/>
                </a:cubicBezTo>
                <a:cubicBezTo>
                  <a:pt x="820497" y="-17902"/>
                  <a:pt x="771236" y="32898"/>
                  <a:pt x="618836" y="34437"/>
                </a:cubicBezTo>
                <a:cubicBezTo>
                  <a:pt x="466436" y="35976"/>
                  <a:pt x="233218" y="25970"/>
                  <a:pt x="0" y="15964"/>
                </a:cubicBezTo>
              </a:path>
            </a:pathLst>
          </a:custGeom>
          <a:noFill/>
          <a:ln w="31750" cap="flat" cmpd="sng" algn="ctr">
            <a:solidFill>
              <a:srgbClr val="00B050"/>
            </a:solidFill>
            <a:prstDash val="sysDot"/>
            <a:tail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Intel Clear"/>
              <a:ea typeface="+mn-ea"/>
              <a:cs typeface="+mn-cs"/>
            </a:endParaRPr>
          </a:p>
        </p:txBody>
      </p:sp>
    </p:spTree>
    <p:extLst>
      <p:ext uri="{BB962C8B-B14F-4D97-AF65-F5344CB8AC3E}">
        <p14:creationId xmlns:p14="http://schemas.microsoft.com/office/powerpoint/2010/main" val="42353228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DPDK ‘Framework’ in OVS-DPDK -</a:t>
            </a:r>
            <a:r>
              <a:rPr lang="en-IE" dirty="0" err="1"/>
              <a:t>contd</a:t>
            </a:r>
            <a:endParaRPr lang="en-US" dirty="0"/>
          </a:p>
        </p:txBody>
      </p:sp>
      <p:sp>
        <p:nvSpPr>
          <p:cNvPr id="47" name="Content Placeholder 2"/>
          <p:cNvSpPr txBox="1">
            <a:spLocks/>
          </p:cNvSpPr>
          <p:nvPr/>
        </p:nvSpPr>
        <p:spPr>
          <a:xfrm>
            <a:off x="471950" y="1558456"/>
            <a:ext cx="4886632" cy="4280248"/>
          </a:xfrm>
          <a:prstGeom prst="rect">
            <a:avLst/>
          </a:prstGeom>
        </p:spPr>
        <p:txBody>
          <a:bodyPr vert="horz" lIns="91440" tIns="45720" rIns="91440" bIns="45720" rtlCol="0">
            <a:noAutofit/>
          </a:bodyPr>
          <a:lstStyle>
            <a:lvl1pPr marL="0" indent="0" algn="l" defTabSz="1219170" rtl="0" eaLnBrk="1" latinLnBrk="0" hangingPunct="1">
              <a:spcBef>
                <a:spcPts val="800"/>
              </a:spcBef>
              <a:buClr>
                <a:schemeClr val="accent1"/>
              </a:buClr>
              <a:buFont typeface="Wingdings" panose="05000000000000000000" pitchFamily="2" charset="2"/>
              <a:buNone/>
              <a:defRPr sz="2400" kern="1200">
                <a:solidFill>
                  <a:schemeClr val="accent1"/>
                </a:solidFill>
                <a:latin typeface="+mn-lt"/>
                <a:ea typeface="+mn-ea"/>
                <a:cs typeface="+mn-cs"/>
              </a:defRPr>
            </a:lvl1pPr>
            <a:lvl2pPr marL="228594" indent="-228594" algn="l" defTabSz="1219170" rtl="0" eaLnBrk="1" latinLnBrk="0" hangingPunct="1">
              <a:spcBef>
                <a:spcPts val="800"/>
              </a:spcBef>
              <a:buClr>
                <a:schemeClr val="tx2"/>
              </a:buClr>
              <a:buFont typeface="Wingdings" panose="05000000000000000000" pitchFamily="2" charset="2"/>
              <a:buChar char="§"/>
              <a:defRPr sz="2400" kern="1200">
                <a:solidFill>
                  <a:schemeClr val="tx2"/>
                </a:solidFill>
                <a:latin typeface="+mn-lt"/>
                <a:ea typeface="+mn-ea"/>
                <a:cs typeface="+mn-cs"/>
              </a:defRPr>
            </a:lvl2pPr>
            <a:lvl3pPr marL="463539" indent="-228594" algn="l" defTabSz="1219170" rtl="0" eaLnBrk="1" latinLnBrk="0" hangingPunct="1">
              <a:spcBef>
                <a:spcPts val="800"/>
              </a:spcBef>
              <a:buClr>
                <a:schemeClr val="tx2"/>
              </a:buClr>
              <a:buFont typeface="Intel Clear" panose="020B0604020203020204" pitchFamily="34" charset="0"/>
              <a:buChar char="–"/>
              <a:defRPr sz="2400" kern="1200">
                <a:solidFill>
                  <a:schemeClr val="tx2"/>
                </a:solidFill>
                <a:latin typeface="+mn-lt"/>
                <a:ea typeface="+mn-ea"/>
                <a:cs typeface="+mn-cs"/>
              </a:defRPr>
            </a:lvl3pPr>
            <a:lvl4pPr marL="681550" indent="-228594" algn="l" defTabSz="1219170" rtl="0" eaLnBrk="1" latinLnBrk="0" hangingPunct="1">
              <a:spcBef>
                <a:spcPts val="800"/>
              </a:spcBef>
              <a:buClr>
                <a:schemeClr val="tx2"/>
              </a:buClr>
              <a:buFont typeface="Intel Clear" panose="020B0604020203020204" pitchFamily="34" charset="0"/>
              <a:buChar char="–"/>
              <a:defRPr sz="2133" kern="1200">
                <a:solidFill>
                  <a:schemeClr val="tx2"/>
                </a:solidFill>
                <a:latin typeface="+mn-lt"/>
                <a:ea typeface="+mn-ea"/>
                <a:cs typeface="+mn-cs"/>
              </a:defRPr>
            </a:lvl4pPr>
            <a:lvl5pPr marL="918610" indent="-224361" algn="l" defTabSz="1219170" rtl="0" eaLnBrk="1" latinLnBrk="0" hangingPunct="1">
              <a:spcBef>
                <a:spcPts val="800"/>
              </a:spcBef>
              <a:buClr>
                <a:schemeClr val="tx2"/>
              </a:buClr>
              <a:buFont typeface="Intel Clear" panose="020B0604020203020204" pitchFamily="34" charset="0"/>
              <a:buChar char="–"/>
              <a:defRPr sz="1867" kern="1200">
                <a:solidFill>
                  <a:schemeClr val="tx2"/>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514350" marR="0" lvl="0" indent="-514350" algn="l" defTabSz="1219170" rtl="0" eaLnBrk="1" fontAlgn="auto" latinLnBrk="0" hangingPunct="1">
              <a:lnSpc>
                <a:spcPct val="100000"/>
              </a:lnSpc>
              <a:spcBef>
                <a:spcPts val="800"/>
              </a:spcBef>
              <a:spcAft>
                <a:spcPts val="0"/>
              </a:spcAft>
              <a:buClr>
                <a:srgbClr val="0071C5"/>
              </a:buClr>
              <a:buSzTx/>
              <a:buFont typeface="+mj-lt"/>
              <a:buAutoNum type="arabicPeriod" startAt="4"/>
              <a:tabLst/>
              <a:defRPr/>
            </a:pPr>
            <a:r>
              <a:rPr kumimoji="0" lang="en-IE" sz="2600" b="1" i="0" u="none" strike="noStrike" kern="1200" cap="none" spc="0" normalizeH="0" baseline="0" noProof="0" dirty="0" smtClean="0">
                <a:ln>
                  <a:noFill/>
                </a:ln>
                <a:solidFill>
                  <a:srgbClr val="0071C5">
                    <a:lumMod val="75000"/>
                  </a:srgbClr>
                </a:solidFill>
                <a:effectLst/>
                <a:uLnTx/>
                <a:uFillTx/>
                <a:latin typeface="Intel Clear"/>
                <a:ea typeface="+mn-ea"/>
                <a:cs typeface="+mn-cs"/>
              </a:rPr>
              <a:t>Install flow into SW </a:t>
            </a:r>
            <a:r>
              <a:rPr kumimoji="0" lang="en-IE" sz="2600" b="1" i="0" u="none" strike="noStrike" kern="1200" cap="none" spc="0" normalizeH="0" baseline="0" noProof="0" dirty="0" err="1" smtClean="0">
                <a:ln>
                  <a:noFill/>
                </a:ln>
                <a:solidFill>
                  <a:srgbClr val="0071C5">
                    <a:lumMod val="75000"/>
                  </a:srgbClr>
                </a:solidFill>
                <a:effectLst/>
                <a:uLnTx/>
                <a:uFillTx/>
                <a:latin typeface="Intel Clear"/>
                <a:ea typeface="+mn-ea"/>
                <a:cs typeface="+mn-cs"/>
              </a:rPr>
              <a:t>datapath</a:t>
            </a:r>
            <a:r>
              <a:rPr kumimoji="0" lang="en-IE" sz="2600" b="1" i="0" u="none" strike="noStrike" kern="1200" cap="none" spc="0" normalizeH="0" baseline="0" noProof="0" dirty="0" smtClean="0">
                <a:ln>
                  <a:noFill/>
                </a:ln>
                <a:solidFill>
                  <a:srgbClr val="0071C5">
                    <a:lumMod val="75000"/>
                  </a:srgbClr>
                </a:solidFill>
                <a:effectLst/>
                <a:uLnTx/>
                <a:uFillTx/>
                <a:latin typeface="Intel Clear"/>
                <a:ea typeface="+mn-ea"/>
                <a:cs typeface="+mn-cs"/>
              </a:rPr>
              <a:t>.</a:t>
            </a:r>
          </a:p>
        </p:txBody>
      </p:sp>
      <p:grpSp>
        <p:nvGrpSpPr>
          <p:cNvPr id="48" name="Group 47"/>
          <p:cNvGrpSpPr/>
          <p:nvPr/>
        </p:nvGrpSpPr>
        <p:grpSpPr>
          <a:xfrm>
            <a:off x="5602165" y="1150449"/>
            <a:ext cx="6402106" cy="4984880"/>
            <a:chOff x="5661157" y="1150449"/>
            <a:chExt cx="6402106" cy="4984880"/>
          </a:xfrm>
        </p:grpSpPr>
        <p:grpSp>
          <p:nvGrpSpPr>
            <p:cNvPr id="49" name="Group 48"/>
            <p:cNvGrpSpPr/>
            <p:nvPr/>
          </p:nvGrpSpPr>
          <p:grpSpPr>
            <a:xfrm>
              <a:off x="5798762" y="1150449"/>
              <a:ext cx="6264501" cy="4984880"/>
              <a:chOff x="5798762" y="1150449"/>
              <a:chExt cx="6264501" cy="4984880"/>
            </a:xfrm>
          </p:grpSpPr>
          <p:sp>
            <p:nvSpPr>
              <p:cNvPr id="54" name="Rectangle 53"/>
              <p:cNvSpPr/>
              <p:nvPr/>
            </p:nvSpPr>
            <p:spPr>
              <a:xfrm>
                <a:off x="5798762" y="1150449"/>
                <a:ext cx="6264501" cy="4984880"/>
              </a:xfrm>
              <a:prstGeom prst="rect">
                <a:avLst/>
              </a:prstGeom>
              <a:solidFill>
                <a:sysClr val="window" lastClr="FFFFFF"/>
              </a:solidFill>
              <a:ln w="26425" cap="flat" cmpd="sng" algn="ctr">
                <a:solidFill>
                  <a:srgbClr val="C3D6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Intel Clear"/>
                  <a:ea typeface="+mn-ea"/>
                  <a:cs typeface="+mn-cs"/>
                </a:endParaRPr>
              </a:p>
            </p:txBody>
          </p:sp>
          <p:sp>
            <p:nvSpPr>
              <p:cNvPr id="55" name="Rectangle 54"/>
              <p:cNvSpPr/>
              <p:nvPr/>
            </p:nvSpPr>
            <p:spPr>
              <a:xfrm>
                <a:off x="7143407" y="4785729"/>
                <a:ext cx="3632662" cy="355805"/>
              </a:xfrm>
              <a:prstGeom prst="rect">
                <a:avLst/>
              </a:prstGeom>
              <a:noFill/>
              <a:ln w="25400" cap="flat" cmpd="sng" algn="ctr">
                <a:solidFill>
                  <a:srgbClr val="3F7FAE"/>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500" b="1" i="0" u="none" strike="noStrike" kern="0" cap="none" spc="0" normalizeH="0" baseline="0" noProof="0" dirty="0" smtClean="0">
                    <a:ln>
                      <a:noFill/>
                    </a:ln>
                    <a:solidFill>
                      <a:prstClr val="black">
                        <a:lumMod val="95000"/>
                        <a:lumOff val="5000"/>
                      </a:prstClr>
                    </a:solidFill>
                    <a:effectLst/>
                    <a:uLnTx/>
                    <a:uFillTx/>
                    <a:latin typeface="Intel Clear"/>
                    <a:ea typeface="+mn-ea"/>
                    <a:cs typeface="+mn-cs"/>
                  </a:rPr>
                  <a:t>FPGA Driver</a:t>
                </a:r>
                <a:endParaRPr kumimoji="0" lang="en-US" sz="1500" b="1" i="0" u="none" strike="noStrike" kern="0" cap="none" spc="0" normalizeH="0" baseline="0" noProof="0" dirty="0" smtClean="0">
                  <a:ln>
                    <a:noFill/>
                  </a:ln>
                  <a:solidFill>
                    <a:prstClr val="black">
                      <a:lumMod val="95000"/>
                      <a:lumOff val="5000"/>
                    </a:prstClr>
                  </a:solidFill>
                  <a:effectLst/>
                  <a:uLnTx/>
                  <a:uFillTx/>
                  <a:latin typeface="Intel Clear"/>
                  <a:ea typeface="+mn-ea"/>
                  <a:cs typeface="+mn-cs"/>
                </a:endParaRPr>
              </a:p>
            </p:txBody>
          </p:sp>
          <p:grpSp>
            <p:nvGrpSpPr>
              <p:cNvPr id="56" name="Group 55"/>
              <p:cNvGrpSpPr/>
              <p:nvPr/>
            </p:nvGrpSpPr>
            <p:grpSpPr>
              <a:xfrm>
                <a:off x="6197600" y="3094815"/>
                <a:ext cx="5522451" cy="1369032"/>
                <a:chOff x="939994" y="2355469"/>
                <a:chExt cx="8666461" cy="1587211"/>
              </a:xfrm>
              <a:noFill/>
              <a:effectLst>
                <a:outerShdw blurRad="50800" dist="38100" dir="2700000" algn="tl" rotWithShape="0">
                  <a:prstClr val="black">
                    <a:alpha val="40000"/>
                  </a:prstClr>
                </a:outerShdw>
              </a:effectLst>
            </p:grpSpPr>
            <p:sp>
              <p:nvSpPr>
                <p:cNvPr id="75" name="Rectangle 74"/>
                <p:cNvSpPr/>
                <p:nvPr/>
              </p:nvSpPr>
              <p:spPr>
                <a:xfrm>
                  <a:off x="939994" y="2355469"/>
                  <a:ext cx="8666461" cy="1587211"/>
                </a:xfrm>
                <a:prstGeom prst="rect">
                  <a:avLst/>
                </a:prstGeom>
                <a:solidFill>
                  <a:srgbClr val="F3D54E">
                    <a:lumMod val="60000"/>
                    <a:lumOff val="40000"/>
                  </a:srgbClr>
                </a:solidFill>
                <a:ln w="25400" cap="flat" cmpd="sng" algn="ctr">
                  <a:solidFill>
                    <a:srgbClr val="003C71"/>
                  </a:solidFill>
                  <a:prstDash val="solid"/>
                </a:ln>
                <a:effectLst/>
              </p:spPr>
              <p:txBody>
                <a:bodyPr rtlCol="0" anchor="b"/>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IE" sz="1400" b="1" i="1" u="none" strike="noStrike" kern="0" cap="none" spc="0" normalizeH="0" baseline="0" noProof="0" dirty="0" smtClean="0">
                      <a:ln>
                        <a:noFill/>
                      </a:ln>
                      <a:solidFill>
                        <a:srgbClr val="0070C0"/>
                      </a:solidFill>
                      <a:effectLst/>
                      <a:uLnTx/>
                      <a:uFillTx/>
                      <a:latin typeface="Intel Clear"/>
                      <a:ea typeface="+mn-ea"/>
                      <a:cs typeface="+mn-cs"/>
                    </a:rPr>
                    <a:t>DPDK Framework</a:t>
                  </a:r>
                  <a:endParaRPr kumimoji="0" lang="en-US" sz="1400" b="1" i="1" u="none" strike="noStrike" kern="0" cap="none" spc="0" normalizeH="0" baseline="0" noProof="0" dirty="0" smtClean="0">
                    <a:ln>
                      <a:noFill/>
                    </a:ln>
                    <a:solidFill>
                      <a:srgbClr val="0070C0"/>
                    </a:solidFill>
                    <a:effectLst/>
                    <a:uLnTx/>
                    <a:uFillTx/>
                    <a:latin typeface="Intel Clear"/>
                    <a:ea typeface="+mn-ea"/>
                    <a:cs typeface="+mn-cs"/>
                  </a:endParaRPr>
                </a:p>
              </p:txBody>
            </p:sp>
            <p:sp>
              <p:nvSpPr>
                <p:cNvPr id="76" name="Rounded Rectangle 75"/>
                <p:cNvSpPr/>
                <p:nvPr/>
              </p:nvSpPr>
              <p:spPr>
                <a:xfrm>
                  <a:off x="1325819" y="2514209"/>
                  <a:ext cx="1483360" cy="548640"/>
                </a:xfrm>
                <a:prstGeom prst="roundRect">
                  <a:avLst/>
                </a:prstGeom>
                <a:grpFill/>
                <a:ln w="25400" cap="flat" cmpd="sng" algn="ctr">
                  <a:solidFill>
                    <a:srgbClr val="FC4C0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200" b="1" i="0" u="none" strike="noStrike" kern="0" cap="none" spc="0" normalizeH="0" baseline="0" noProof="0" dirty="0">
                      <a:ln>
                        <a:noFill/>
                      </a:ln>
                      <a:solidFill>
                        <a:prstClr val="black"/>
                      </a:solidFill>
                      <a:effectLst/>
                      <a:uLnTx/>
                      <a:uFillTx/>
                      <a:latin typeface="Intel Clear"/>
                      <a:ea typeface="+mn-ea"/>
                      <a:cs typeface="+mn-cs"/>
                    </a:rPr>
                    <a:t>SWITCH APIs</a:t>
                  </a:r>
                  <a:endParaRPr kumimoji="0" lang="en-US" sz="1200" b="1" i="0" u="none" strike="noStrike" kern="0" cap="none" spc="0" normalizeH="0" baseline="0" noProof="0" dirty="0">
                    <a:ln>
                      <a:noFill/>
                    </a:ln>
                    <a:solidFill>
                      <a:prstClr val="black"/>
                    </a:solidFill>
                    <a:effectLst/>
                    <a:uLnTx/>
                    <a:uFillTx/>
                    <a:latin typeface="Intel Clear"/>
                    <a:ea typeface="+mn-ea"/>
                    <a:cs typeface="+mn-cs"/>
                  </a:endParaRPr>
                </a:p>
              </p:txBody>
            </p:sp>
            <p:sp>
              <p:nvSpPr>
                <p:cNvPr id="77" name="Rounded Rectangle 76"/>
                <p:cNvSpPr/>
                <p:nvPr/>
              </p:nvSpPr>
              <p:spPr>
                <a:xfrm>
                  <a:off x="2942408" y="2514209"/>
                  <a:ext cx="1483360" cy="548640"/>
                </a:xfrm>
                <a:prstGeom prst="roundRect">
                  <a:avLst/>
                </a:prstGeom>
                <a:grpFill/>
                <a:ln w="25400" cap="flat" cmpd="sng" algn="ctr">
                  <a:solidFill>
                    <a:srgbClr val="FC4C0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200" b="1" i="0" u="none" strike="noStrike" kern="0" cap="none" spc="0" normalizeH="0" baseline="0" noProof="0" dirty="0">
                      <a:ln>
                        <a:noFill/>
                      </a:ln>
                      <a:solidFill>
                        <a:prstClr val="black"/>
                      </a:solidFill>
                      <a:effectLst/>
                      <a:uLnTx/>
                      <a:uFillTx/>
                      <a:latin typeface="Intel Clear"/>
                      <a:ea typeface="+mn-ea"/>
                      <a:cs typeface="+mn-cs"/>
                    </a:rPr>
                    <a:t>PORT REP.</a:t>
                  </a:r>
                  <a:endParaRPr kumimoji="0" lang="en-US" sz="1200" b="1" i="0" u="none" strike="noStrike" kern="0" cap="none" spc="0" normalizeH="0" baseline="0" noProof="0" dirty="0">
                    <a:ln>
                      <a:noFill/>
                    </a:ln>
                    <a:solidFill>
                      <a:prstClr val="black"/>
                    </a:solidFill>
                    <a:effectLst/>
                    <a:uLnTx/>
                    <a:uFillTx/>
                    <a:latin typeface="Intel Clear"/>
                    <a:ea typeface="+mn-ea"/>
                    <a:cs typeface="+mn-cs"/>
                  </a:endParaRPr>
                </a:p>
              </p:txBody>
            </p:sp>
            <p:sp>
              <p:nvSpPr>
                <p:cNvPr id="78" name="Rounded Rectangle 77"/>
                <p:cNvSpPr/>
                <p:nvPr/>
              </p:nvSpPr>
              <p:spPr>
                <a:xfrm>
                  <a:off x="4549272" y="2514209"/>
                  <a:ext cx="1483360" cy="548640"/>
                </a:xfrm>
                <a:prstGeom prst="roundRect">
                  <a:avLst/>
                </a:prstGeom>
                <a:grpFill/>
                <a:ln w="25400" cap="flat" cmpd="sng" algn="ctr">
                  <a:solidFill>
                    <a:srgbClr val="FC4C0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200" b="1" i="0" u="none" strike="noStrike" kern="0" cap="none" spc="0" normalizeH="0" baseline="0" noProof="0" dirty="0" smtClean="0">
                      <a:ln>
                        <a:noFill/>
                      </a:ln>
                      <a:solidFill>
                        <a:prstClr val="black"/>
                      </a:solidFill>
                      <a:effectLst/>
                      <a:uLnTx/>
                      <a:uFillTx/>
                      <a:latin typeface="Intel Clear"/>
                      <a:ea typeface="+mn-ea"/>
                      <a:cs typeface="+mn-cs"/>
                    </a:rPr>
                    <a:t>EXPT- </a:t>
                  </a:r>
                  <a:r>
                    <a:rPr kumimoji="0" lang="en-IE" sz="1200" b="1" i="0" u="none" strike="noStrike" kern="0" cap="none" spc="0" normalizeH="0" baseline="0" noProof="0" dirty="0">
                      <a:ln>
                        <a:noFill/>
                      </a:ln>
                      <a:solidFill>
                        <a:prstClr val="black"/>
                      </a:solidFill>
                      <a:effectLst/>
                      <a:uLnTx/>
                      <a:uFillTx/>
                      <a:latin typeface="Intel Clear"/>
                      <a:ea typeface="+mn-ea"/>
                      <a:cs typeface="+mn-cs"/>
                    </a:rPr>
                    <a:t>HANDLER</a:t>
                  </a:r>
                  <a:endParaRPr kumimoji="0" lang="en-US" sz="1200" b="1" i="0" u="none" strike="noStrike" kern="0" cap="none" spc="0" normalizeH="0" baseline="0" noProof="0" dirty="0">
                    <a:ln>
                      <a:noFill/>
                    </a:ln>
                    <a:solidFill>
                      <a:prstClr val="black"/>
                    </a:solidFill>
                    <a:effectLst/>
                    <a:uLnTx/>
                    <a:uFillTx/>
                    <a:latin typeface="Intel Clear"/>
                    <a:ea typeface="+mn-ea"/>
                    <a:cs typeface="+mn-cs"/>
                  </a:endParaRPr>
                </a:p>
              </p:txBody>
            </p:sp>
            <p:sp>
              <p:nvSpPr>
                <p:cNvPr id="79" name="Rounded Rectangle 78"/>
                <p:cNvSpPr/>
                <p:nvPr/>
              </p:nvSpPr>
              <p:spPr>
                <a:xfrm>
                  <a:off x="6143270" y="2514209"/>
                  <a:ext cx="1483360" cy="548640"/>
                </a:xfrm>
                <a:prstGeom prst="roundRect">
                  <a:avLst/>
                </a:prstGeom>
                <a:grpFill/>
                <a:ln w="25400" cap="flat" cmpd="sng" algn="ctr">
                  <a:solidFill>
                    <a:srgbClr val="FC4C0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200" b="1" i="0" u="none" strike="noStrike" kern="0" cap="none" spc="0" normalizeH="0" baseline="0" noProof="0" dirty="0">
                      <a:ln>
                        <a:noFill/>
                      </a:ln>
                      <a:solidFill>
                        <a:prstClr val="black"/>
                      </a:solidFill>
                      <a:effectLst/>
                      <a:uLnTx/>
                      <a:uFillTx/>
                      <a:latin typeface="Intel Clear"/>
                      <a:ea typeface="+mn-ea"/>
                      <a:cs typeface="+mn-cs"/>
                    </a:rPr>
                    <a:t>VDPA</a:t>
                  </a:r>
                  <a:endParaRPr kumimoji="0" lang="en-US" sz="1200" b="1" i="0" u="none" strike="noStrike" kern="0" cap="none" spc="0" normalizeH="0" baseline="0" noProof="0" dirty="0">
                    <a:ln>
                      <a:noFill/>
                    </a:ln>
                    <a:solidFill>
                      <a:prstClr val="black"/>
                    </a:solidFill>
                    <a:effectLst/>
                    <a:uLnTx/>
                    <a:uFillTx/>
                    <a:latin typeface="Intel Clear"/>
                    <a:ea typeface="+mn-ea"/>
                    <a:cs typeface="+mn-cs"/>
                  </a:endParaRPr>
                </a:p>
              </p:txBody>
            </p:sp>
            <p:sp>
              <p:nvSpPr>
                <p:cNvPr id="80" name="Rounded Rectangle 79"/>
                <p:cNvSpPr/>
                <p:nvPr/>
              </p:nvSpPr>
              <p:spPr>
                <a:xfrm>
                  <a:off x="7737268" y="2514209"/>
                  <a:ext cx="1483360" cy="548640"/>
                </a:xfrm>
                <a:prstGeom prst="roundRect">
                  <a:avLst/>
                </a:prstGeom>
                <a:grpFill/>
                <a:ln w="25400" cap="flat" cmpd="sng" algn="ctr">
                  <a:solidFill>
                    <a:srgbClr val="FC4C0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200" b="1" i="0" u="none" strike="noStrike" kern="0" cap="none" spc="0" normalizeH="0" baseline="0" noProof="0" dirty="0">
                      <a:ln>
                        <a:noFill/>
                      </a:ln>
                      <a:solidFill>
                        <a:prstClr val="black"/>
                      </a:solidFill>
                      <a:effectLst/>
                      <a:uLnTx/>
                      <a:uFillTx/>
                      <a:latin typeface="Intel Clear"/>
                      <a:ea typeface="+mn-ea"/>
                      <a:cs typeface="+mn-cs"/>
                    </a:rPr>
                    <a:t>RTE-FLOW</a:t>
                  </a:r>
                  <a:endParaRPr kumimoji="0" lang="en-US" sz="1200" b="1" i="0" u="none" strike="noStrike" kern="0" cap="none" spc="0" normalizeH="0" baseline="0" noProof="0" dirty="0">
                    <a:ln>
                      <a:noFill/>
                    </a:ln>
                    <a:solidFill>
                      <a:prstClr val="black"/>
                    </a:solidFill>
                    <a:effectLst/>
                    <a:uLnTx/>
                    <a:uFillTx/>
                    <a:latin typeface="Intel Clear"/>
                    <a:ea typeface="+mn-ea"/>
                    <a:cs typeface="+mn-cs"/>
                  </a:endParaRPr>
                </a:p>
              </p:txBody>
            </p:sp>
            <p:sp>
              <p:nvSpPr>
                <p:cNvPr id="81" name="Rounded Rectangle 80"/>
                <p:cNvSpPr/>
                <p:nvPr/>
              </p:nvSpPr>
              <p:spPr>
                <a:xfrm>
                  <a:off x="3509219" y="3250274"/>
                  <a:ext cx="1483360" cy="548640"/>
                </a:xfrm>
                <a:prstGeom prst="roundRect">
                  <a:avLst/>
                </a:prstGeom>
                <a:grpFill/>
                <a:ln w="25400" cap="flat" cmpd="sng" algn="ctr">
                  <a:solidFill>
                    <a:srgbClr val="FC4C0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200" b="1" i="0" u="none" strike="noStrike" kern="0" cap="none" spc="0" normalizeH="0" baseline="0" noProof="0" dirty="0">
                      <a:ln>
                        <a:noFill/>
                      </a:ln>
                      <a:solidFill>
                        <a:prstClr val="black"/>
                      </a:solidFill>
                      <a:effectLst/>
                      <a:uLnTx/>
                      <a:uFillTx/>
                      <a:latin typeface="Intel Clear"/>
                      <a:ea typeface="+mn-ea"/>
                      <a:cs typeface="+mn-cs"/>
                    </a:rPr>
                    <a:t>QOS</a:t>
                  </a:r>
                </a:p>
              </p:txBody>
            </p:sp>
            <p:sp>
              <p:nvSpPr>
                <p:cNvPr id="82" name="Rounded Rectangle 81"/>
                <p:cNvSpPr/>
                <p:nvPr/>
              </p:nvSpPr>
              <p:spPr>
                <a:xfrm>
                  <a:off x="5401590" y="3250274"/>
                  <a:ext cx="1483360" cy="548640"/>
                </a:xfrm>
                <a:prstGeom prst="roundRect">
                  <a:avLst/>
                </a:prstGeom>
                <a:grpFill/>
                <a:ln w="25400" cap="flat" cmpd="sng" algn="ctr">
                  <a:solidFill>
                    <a:srgbClr val="FC4C0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200" b="1" i="0" u="none" strike="noStrike" kern="0" cap="none" spc="0" normalizeH="0" baseline="0" noProof="0" dirty="0">
                      <a:ln>
                        <a:noFill/>
                      </a:ln>
                      <a:solidFill>
                        <a:prstClr val="black"/>
                      </a:solidFill>
                      <a:effectLst/>
                      <a:uLnTx/>
                      <a:uFillTx/>
                      <a:latin typeface="Intel Clear"/>
                      <a:ea typeface="+mn-ea"/>
                      <a:cs typeface="+mn-cs"/>
                    </a:rPr>
                    <a:t>TUNNEL APIs</a:t>
                  </a:r>
                  <a:endParaRPr kumimoji="0" lang="en-US" sz="1200" b="1" i="0" u="none" strike="noStrike" kern="0" cap="none" spc="0" normalizeH="0" baseline="0" noProof="0" dirty="0">
                    <a:ln>
                      <a:noFill/>
                    </a:ln>
                    <a:solidFill>
                      <a:prstClr val="black"/>
                    </a:solidFill>
                    <a:effectLst/>
                    <a:uLnTx/>
                    <a:uFillTx/>
                    <a:latin typeface="Intel Clear"/>
                    <a:ea typeface="+mn-ea"/>
                    <a:cs typeface="+mn-cs"/>
                  </a:endParaRPr>
                </a:p>
              </p:txBody>
            </p:sp>
          </p:grpSp>
          <p:sp>
            <p:nvSpPr>
              <p:cNvPr id="57" name="Rounded Rectangle 56"/>
              <p:cNvSpPr/>
              <p:nvPr/>
            </p:nvSpPr>
            <p:spPr>
              <a:xfrm>
                <a:off x="8779991" y="2199100"/>
                <a:ext cx="2940059" cy="537663"/>
              </a:xfrm>
              <a:prstGeom prst="roundRect">
                <a:avLst/>
              </a:prstGeom>
              <a:solidFill>
                <a:sysClr val="window" lastClr="FFFFFF"/>
              </a:solidFill>
              <a:ln w="28575" cap="flat" cmpd="sng" algn="ctr">
                <a:solidFill>
                  <a:sysClr val="windowText" lastClr="000000"/>
                </a:solidFill>
                <a:prstDash val="solid"/>
              </a:ln>
              <a:effectLst/>
            </p:spPr>
            <p:txBody>
              <a:bodyPr rtlCol="0" anchor="b"/>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IE" sz="1200" b="1" i="1" u="none" strike="noStrike" kern="0" cap="none" spc="0" normalizeH="0" baseline="0" noProof="0" dirty="0" smtClean="0">
                    <a:ln>
                      <a:noFill/>
                    </a:ln>
                    <a:solidFill>
                      <a:prstClr val="black"/>
                    </a:solidFill>
                    <a:effectLst/>
                    <a:uLnTx/>
                    <a:uFillTx/>
                    <a:latin typeface="Intel Clear"/>
                    <a:ea typeface="+mn-ea"/>
                    <a:cs typeface="+mn-cs"/>
                  </a:rPr>
                  <a:t>SW </a:t>
                </a:r>
                <a:r>
                  <a:rPr kumimoji="0" lang="en-IE" sz="1200" b="1" i="1" u="none" strike="noStrike" kern="0" cap="none" spc="0" normalizeH="0" baseline="0" noProof="0" dirty="0" err="1" smtClean="0">
                    <a:ln>
                      <a:noFill/>
                    </a:ln>
                    <a:solidFill>
                      <a:prstClr val="black"/>
                    </a:solidFill>
                    <a:effectLst/>
                    <a:uLnTx/>
                    <a:uFillTx/>
                    <a:latin typeface="Intel Clear"/>
                    <a:ea typeface="+mn-ea"/>
                    <a:cs typeface="+mn-cs"/>
                  </a:rPr>
                  <a:t>Datapath</a:t>
                </a:r>
                <a:endParaRPr kumimoji="0" lang="en-US" sz="1200" b="1" i="1" u="none" strike="noStrike" kern="0" cap="none" spc="0" normalizeH="0" baseline="0" noProof="0" dirty="0" smtClean="0">
                  <a:ln>
                    <a:noFill/>
                  </a:ln>
                  <a:solidFill>
                    <a:prstClr val="black"/>
                  </a:solidFill>
                  <a:effectLst/>
                  <a:uLnTx/>
                  <a:uFillTx/>
                  <a:latin typeface="Intel Clear"/>
                  <a:ea typeface="+mn-ea"/>
                  <a:cs typeface="+mn-cs"/>
                </a:endParaRPr>
              </a:p>
            </p:txBody>
          </p:sp>
          <p:grpSp>
            <p:nvGrpSpPr>
              <p:cNvPr id="58" name="Group 57"/>
              <p:cNvGrpSpPr/>
              <p:nvPr/>
            </p:nvGrpSpPr>
            <p:grpSpPr>
              <a:xfrm>
                <a:off x="8060702" y="5451110"/>
                <a:ext cx="1805354" cy="558202"/>
                <a:chOff x="7936523" y="5767085"/>
                <a:chExt cx="1805354" cy="558202"/>
              </a:xfrm>
            </p:grpSpPr>
            <p:sp>
              <p:nvSpPr>
                <p:cNvPr id="68" name="Rectangle 67"/>
                <p:cNvSpPr/>
                <p:nvPr/>
              </p:nvSpPr>
              <p:spPr>
                <a:xfrm>
                  <a:off x="7936523" y="5767085"/>
                  <a:ext cx="1805354" cy="265199"/>
                </a:xfrm>
                <a:prstGeom prst="rect">
                  <a:avLst/>
                </a:prstGeom>
                <a:solidFill>
                  <a:srgbClr val="0071C5">
                    <a:lumMod val="75000"/>
                    <a:alpha val="50000"/>
                  </a:srgbClr>
                </a:solidFill>
                <a:ln w="25400" cap="flat" cmpd="sng" algn="ctr">
                  <a:solidFill>
                    <a:sysClr val="windowText" lastClr="000000"/>
                  </a:solidFill>
                  <a:prstDash val="solid"/>
                </a:ln>
                <a:effectLst/>
              </p:spPr>
              <p:txBody>
                <a:bodyPr rtlCol="0" anchor="b"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400" b="1" i="0" u="none" strike="noStrike" kern="0" cap="none" spc="0" normalizeH="0" baseline="0" noProof="0" dirty="0">
                      <a:ln>
                        <a:noFill/>
                      </a:ln>
                      <a:solidFill>
                        <a:prstClr val="black">
                          <a:lumMod val="95000"/>
                          <a:lumOff val="5000"/>
                        </a:prstClr>
                      </a:solidFill>
                      <a:effectLst/>
                      <a:uLnTx/>
                      <a:uFillTx/>
                      <a:latin typeface="Intel Clear"/>
                      <a:ea typeface="+mn-ea"/>
                      <a:cs typeface="+mn-cs"/>
                    </a:rPr>
                    <a:t>FPGA</a:t>
                  </a:r>
                  <a:endParaRPr kumimoji="0" lang="en-US" sz="1400" b="1" i="0" u="none" strike="noStrike" kern="0" cap="none" spc="0" normalizeH="0" baseline="0" noProof="0" dirty="0">
                    <a:ln>
                      <a:noFill/>
                    </a:ln>
                    <a:solidFill>
                      <a:prstClr val="black">
                        <a:lumMod val="95000"/>
                        <a:lumOff val="5000"/>
                      </a:prstClr>
                    </a:solidFill>
                    <a:effectLst/>
                    <a:uLnTx/>
                    <a:uFillTx/>
                    <a:latin typeface="Intel Clear"/>
                    <a:ea typeface="+mn-ea"/>
                    <a:cs typeface="+mn-cs"/>
                  </a:endParaRPr>
                </a:p>
              </p:txBody>
            </p:sp>
            <p:sp>
              <p:nvSpPr>
                <p:cNvPr id="69" name="Rectangle 68"/>
                <p:cNvSpPr/>
                <p:nvPr/>
              </p:nvSpPr>
              <p:spPr>
                <a:xfrm>
                  <a:off x="8373105" y="6035796"/>
                  <a:ext cx="95299" cy="281641"/>
                </a:xfrm>
                <a:prstGeom prst="rect">
                  <a:avLst/>
                </a:prstGeom>
                <a:solidFill>
                  <a:sysClr val="windowText" lastClr="000000"/>
                </a:solidFill>
                <a:ln w="264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Intel Clear"/>
                    <a:ea typeface="+mn-ea"/>
                    <a:cs typeface="+mn-cs"/>
                  </a:endParaRPr>
                </a:p>
              </p:txBody>
            </p:sp>
            <p:sp>
              <p:nvSpPr>
                <p:cNvPr id="70" name="Rectangle 69"/>
                <p:cNvSpPr/>
                <p:nvPr/>
              </p:nvSpPr>
              <p:spPr>
                <a:xfrm>
                  <a:off x="9236863" y="6035796"/>
                  <a:ext cx="95299" cy="281641"/>
                </a:xfrm>
                <a:prstGeom prst="rect">
                  <a:avLst/>
                </a:prstGeom>
                <a:solidFill>
                  <a:sysClr val="windowText" lastClr="000000"/>
                </a:solidFill>
                <a:ln w="264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Intel Clear"/>
                    <a:ea typeface="+mn-ea"/>
                    <a:cs typeface="+mn-cs"/>
                  </a:endParaRPr>
                </a:p>
              </p:txBody>
            </p:sp>
            <p:grpSp>
              <p:nvGrpSpPr>
                <p:cNvPr id="71" name="Group 70"/>
                <p:cNvGrpSpPr/>
                <p:nvPr/>
              </p:nvGrpSpPr>
              <p:grpSpPr>
                <a:xfrm>
                  <a:off x="8419869" y="6099030"/>
                  <a:ext cx="867263" cy="226257"/>
                  <a:chOff x="6718935" y="2340541"/>
                  <a:chExt cx="1252557" cy="276999"/>
                </a:xfrm>
              </p:grpSpPr>
              <p:sp>
                <p:nvSpPr>
                  <p:cNvPr id="72" name="TextBox 71"/>
                  <p:cNvSpPr txBox="1"/>
                  <p:nvPr/>
                </p:nvSpPr>
                <p:spPr>
                  <a:xfrm>
                    <a:off x="6947799" y="2340541"/>
                    <a:ext cx="738972"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200" b="0" i="0" u="none" strike="noStrike" kern="0" cap="none" spc="0" normalizeH="0" baseline="0" noProof="0" dirty="0" smtClean="0">
                        <a:ln>
                          <a:noFill/>
                        </a:ln>
                        <a:solidFill>
                          <a:prstClr val="black"/>
                        </a:solidFill>
                        <a:effectLst/>
                        <a:uLnTx/>
                        <a:uFillTx/>
                        <a:latin typeface="Intel Clear"/>
                      </a:rPr>
                      <a:t>PHY</a:t>
                    </a:r>
                    <a:endParaRPr kumimoji="0" lang="en-US" sz="1200" b="0" i="0" u="none" strike="noStrike" kern="0" cap="none" spc="0" normalizeH="0" baseline="0" noProof="0" dirty="0" err="1" smtClean="0">
                      <a:ln>
                        <a:noFill/>
                      </a:ln>
                      <a:solidFill>
                        <a:prstClr val="black"/>
                      </a:solidFill>
                      <a:effectLst/>
                      <a:uLnTx/>
                      <a:uFillTx/>
                      <a:latin typeface="Intel Clear"/>
                    </a:endParaRPr>
                  </a:p>
                </p:txBody>
              </p:sp>
              <p:cxnSp>
                <p:nvCxnSpPr>
                  <p:cNvPr id="73" name="Straight Arrow Connector 72"/>
                  <p:cNvCxnSpPr/>
                  <p:nvPr/>
                </p:nvCxnSpPr>
                <p:spPr>
                  <a:xfrm flipH="1">
                    <a:off x="6718935" y="2496828"/>
                    <a:ext cx="248206" cy="0"/>
                  </a:xfrm>
                  <a:prstGeom prst="straightConnector1">
                    <a:avLst/>
                  </a:prstGeom>
                  <a:noFill/>
                  <a:ln w="9525" cap="rnd" cmpd="sng" algn="ctr">
                    <a:solidFill>
                      <a:sysClr val="windowText" lastClr="000000"/>
                    </a:solidFill>
                    <a:prstDash val="solid"/>
                    <a:tailEnd type="triangle"/>
                  </a:ln>
                  <a:effectLst/>
                </p:spPr>
              </p:cxnSp>
              <p:cxnSp>
                <p:nvCxnSpPr>
                  <p:cNvPr id="74" name="Straight Arrow Connector 73"/>
                  <p:cNvCxnSpPr/>
                  <p:nvPr/>
                </p:nvCxnSpPr>
                <p:spPr>
                  <a:xfrm>
                    <a:off x="7706113" y="2496828"/>
                    <a:ext cx="265379" cy="0"/>
                  </a:xfrm>
                  <a:prstGeom prst="straightConnector1">
                    <a:avLst/>
                  </a:prstGeom>
                  <a:noFill/>
                  <a:ln w="9525" cap="rnd" cmpd="sng" algn="ctr">
                    <a:solidFill>
                      <a:sysClr val="windowText" lastClr="000000"/>
                    </a:solidFill>
                    <a:prstDash val="solid"/>
                    <a:tailEnd type="triangle"/>
                  </a:ln>
                  <a:effectLst/>
                </p:spPr>
              </p:cxnSp>
            </p:grpSp>
          </p:grpSp>
          <p:grpSp>
            <p:nvGrpSpPr>
              <p:cNvPr id="59" name="Group 58"/>
              <p:cNvGrpSpPr/>
              <p:nvPr/>
            </p:nvGrpSpPr>
            <p:grpSpPr>
              <a:xfrm>
                <a:off x="6197600" y="1504240"/>
                <a:ext cx="2694364" cy="579719"/>
                <a:chOff x="2188326" y="2078181"/>
                <a:chExt cx="2694364" cy="268830"/>
              </a:xfrm>
            </p:grpSpPr>
            <p:sp>
              <p:nvSpPr>
                <p:cNvPr id="65" name="Rectangle 64"/>
                <p:cNvSpPr/>
                <p:nvPr/>
              </p:nvSpPr>
              <p:spPr>
                <a:xfrm>
                  <a:off x="2188326" y="2088572"/>
                  <a:ext cx="1086889" cy="255777"/>
                </a:xfrm>
                <a:prstGeom prst="rect">
                  <a:avLst/>
                </a:prstGeom>
                <a:solidFill>
                  <a:sysClr val="window" lastClr="FFFFFF"/>
                </a:solidFill>
                <a:ln w="264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200" b="1" i="0" u="none" strike="noStrike" kern="0" cap="none" spc="0" normalizeH="0" baseline="0" noProof="0" dirty="0" smtClean="0">
                      <a:ln>
                        <a:noFill/>
                      </a:ln>
                      <a:solidFill>
                        <a:prstClr val="black"/>
                      </a:solidFill>
                      <a:effectLst/>
                      <a:uLnTx/>
                      <a:uFillTx/>
                      <a:latin typeface="Intel Clear"/>
                      <a:ea typeface="+mn-ea"/>
                      <a:cs typeface="+mn-cs"/>
                    </a:rPr>
                    <a:t>OVSDB</a:t>
                  </a:r>
                  <a:endParaRPr kumimoji="0" lang="en-US" sz="1200" b="1" i="0" u="none" strike="noStrike" kern="0" cap="none" spc="0" normalizeH="0" baseline="0" noProof="0" dirty="0" smtClean="0">
                    <a:ln>
                      <a:noFill/>
                    </a:ln>
                    <a:solidFill>
                      <a:prstClr val="black"/>
                    </a:solidFill>
                    <a:effectLst/>
                    <a:uLnTx/>
                    <a:uFillTx/>
                    <a:latin typeface="Intel Clear"/>
                    <a:ea typeface="+mn-ea"/>
                    <a:cs typeface="+mn-cs"/>
                  </a:endParaRPr>
                </a:p>
              </p:txBody>
            </p:sp>
            <p:sp>
              <p:nvSpPr>
                <p:cNvPr id="66" name="Rectangle 65"/>
                <p:cNvSpPr/>
                <p:nvPr/>
              </p:nvSpPr>
              <p:spPr>
                <a:xfrm>
                  <a:off x="3709557" y="2078181"/>
                  <a:ext cx="1173133" cy="268830"/>
                </a:xfrm>
                <a:prstGeom prst="rect">
                  <a:avLst/>
                </a:prstGeom>
                <a:solidFill>
                  <a:sysClr val="window" lastClr="FFFFFF"/>
                </a:solidFill>
                <a:ln w="264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200" b="1" i="0" u="none" strike="noStrike" kern="0" cap="none" spc="0" normalizeH="0" baseline="0" noProof="0" dirty="0" err="1" smtClean="0">
                      <a:ln>
                        <a:noFill/>
                      </a:ln>
                      <a:solidFill>
                        <a:prstClr val="black"/>
                      </a:solidFill>
                      <a:effectLst/>
                      <a:uLnTx/>
                      <a:uFillTx/>
                      <a:latin typeface="Intel Clear"/>
                      <a:ea typeface="+mn-ea"/>
                      <a:cs typeface="+mn-cs"/>
                    </a:rPr>
                    <a:t>vswitchd</a:t>
                  </a:r>
                  <a:endParaRPr kumimoji="0" lang="en-US" sz="1200" b="1" i="0" u="none" strike="noStrike" kern="0" cap="none" spc="0" normalizeH="0" baseline="0" noProof="0" dirty="0" smtClean="0">
                    <a:ln>
                      <a:noFill/>
                    </a:ln>
                    <a:solidFill>
                      <a:prstClr val="black"/>
                    </a:solidFill>
                    <a:effectLst/>
                    <a:uLnTx/>
                    <a:uFillTx/>
                    <a:latin typeface="Intel Clear"/>
                    <a:ea typeface="+mn-ea"/>
                    <a:cs typeface="+mn-cs"/>
                  </a:endParaRPr>
                </a:p>
              </p:txBody>
            </p:sp>
            <p:cxnSp>
              <p:nvCxnSpPr>
                <p:cNvPr id="67" name="Straight Connector 66"/>
                <p:cNvCxnSpPr>
                  <a:stCxn id="65" idx="3"/>
                  <a:endCxn id="66" idx="1"/>
                </p:cNvCxnSpPr>
                <p:nvPr/>
              </p:nvCxnSpPr>
              <p:spPr>
                <a:xfrm flipV="1">
                  <a:off x="3275215" y="2212596"/>
                  <a:ext cx="434342" cy="3865"/>
                </a:xfrm>
                <a:prstGeom prst="line">
                  <a:avLst/>
                </a:prstGeom>
                <a:noFill/>
                <a:ln w="25400" cap="rnd" cmpd="sng" algn="ctr">
                  <a:solidFill>
                    <a:srgbClr val="003C71"/>
                  </a:solidFill>
                  <a:prstDash val="sysDash"/>
                </a:ln>
                <a:effectLst/>
              </p:spPr>
            </p:cxnSp>
          </p:grpSp>
          <p:cxnSp>
            <p:nvCxnSpPr>
              <p:cNvPr id="60" name="Straight Arrow Connector 39"/>
              <p:cNvCxnSpPr>
                <a:stCxn id="66" idx="3"/>
                <a:endCxn id="57" idx="0"/>
              </p:cNvCxnSpPr>
              <p:nvPr/>
            </p:nvCxnSpPr>
            <p:spPr>
              <a:xfrm>
                <a:off x="8891964" y="1794100"/>
                <a:ext cx="1358057" cy="405000"/>
              </a:xfrm>
              <a:prstGeom prst="bentConnector2">
                <a:avLst/>
              </a:prstGeom>
              <a:noFill/>
              <a:ln w="25400" cap="rnd" cmpd="sng" algn="ctr">
                <a:solidFill>
                  <a:sysClr val="windowText" lastClr="000000">
                    <a:lumMod val="85000"/>
                    <a:lumOff val="15000"/>
                  </a:sysClr>
                </a:solidFill>
                <a:prstDash val="sysDash"/>
                <a:headEnd type="triangle"/>
                <a:tailEnd type="triangle"/>
              </a:ln>
              <a:effectLst/>
            </p:spPr>
          </p:cxnSp>
          <p:cxnSp>
            <p:nvCxnSpPr>
              <p:cNvPr id="61" name="Straight Arrow Connector 39"/>
              <p:cNvCxnSpPr/>
              <p:nvPr/>
            </p:nvCxnSpPr>
            <p:spPr>
              <a:xfrm rot="5400000">
                <a:off x="7793512" y="2595845"/>
                <a:ext cx="1023775" cy="3"/>
              </a:xfrm>
              <a:prstGeom prst="bentConnector3">
                <a:avLst>
                  <a:gd name="adj1" fmla="val 50000"/>
                </a:avLst>
              </a:prstGeom>
              <a:noFill/>
              <a:ln w="25400" cap="rnd" cmpd="sng" algn="ctr">
                <a:solidFill>
                  <a:sysClr val="windowText" lastClr="000000">
                    <a:lumMod val="85000"/>
                    <a:lumOff val="15000"/>
                  </a:sysClr>
                </a:solidFill>
                <a:prstDash val="sysDash"/>
                <a:headEnd type="triangle"/>
                <a:tailEnd type="triangle"/>
              </a:ln>
              <a:effectLst/>
            </p:spPr>
          </p:cxnSp>
          <p:cxnSp>
            <p:nvCxnSpPr>
              <p:cNvPr id="62" name="Straight Arrow Connector 39"/>
              <p:cNvCxnSpPr>
                <a:endCxn id="57" idx="2"/>
              </p:cNvCxnSpPr>
              <p:nvPr/>
            </p:nvCxnSpPr>
            <p:spPr>
              <a:xfrm rot="16200000" flipV="1">
                <a:off x="10070997" y="2915788"/>
                <a:ext cx="358051" cy="1"/>
              </a:xfrm>
              <a:prstGeom prst="bentConnector3">
                <a:avLst>
                  <a:gd name="adj1" fmla="val 50000"/>
                </a:avLst>
              </a:prstGeom>
              <a:noFill/>
              <a:ln w="25400" cap="rnd" cmpd="sng" algn="ctr">
                <a:solidFill>
                  <a:sysClr val="windowText" lastClr="000000">
                    <a:lumMod val="85000"/>
                    <a:lumOff val="15000"/>
                  </a:sysClr>
                </a:solidFill>
                <a:prstDash val="sysDash"/>
                <a:headEnd type="triangle"/>
                <a:tailEnd type="triangle"/>
              </a:ln>
              <a:effectLst/>
            </p:spPr>
          </p:cxnSp>
          <p:cxnSp>
            <p:nvCxnSpPr>
              <p:cNvPr id="63" name="Straight Arrow Connector 39"/>
              <p:cNvCxnSpPr>
                <a:stCxn id="55" idx="0"/>
                <a:endCxn id="75" idx="2"/>
              </p:cNvCxnSpPr>
              <p:nvPr/>
            </p:nvCxnSpPr>
            <p:spPr>
              <a:xfrm rot="16200000" flipV="1">
                <a:off x="8798341" y="4624332"/>
                <a:ext cx="321882" cy="912"/>
              </a:xfrm>
              <a:prstGeom prst="bentConnector3">
                <a:avLst>
                  <a:gd name="adj1" fmla="val 50000"/>
                </a:avLst>
              </a:prstGeom>
              <a:noFill/>
              <a:ln w="25400" cap="rnd" cmpd="sng" algn="ctr">
                <a:solidFill>
                  <a:sysClr val="windowText" lastClr="000000">
                    <a:lumMod val="85000"/>
                    <a:lumOff val="15000"/>
                  </a:sysClr>
                </a:solidFill>
                <a:prstDash val="sysDash"/>
                <a:headEnd type="triangle"/>
                <a:tailEnd type="triangle"/>
              </a:ln>
              <a:effectLst/>
            </p:spPr>
          </p:cxnSp>
          <p:cxnSp>
            <p:nvCxnSpPr>
              <p:cNvPr id="64" name="Straight Arrow Connector 39"/>
              <p:cNvCxnSpPr>
                <a:stCxn id="68" idx="0"/>
                <a:endCxn id="55" idx="2"/>
              </p:cNvCxnSpPr>
              <p:nvPr/>
            </p:nvCxnSpPr>
            <p:spPr>
              <a:xfrm rot="16200000" flipV="1">
                <a:off x="8806771" y="5294501"/>
                <a:ext cx="309576" cy="3641"/>
              </a:xfrm>
              <a:prstGeom prst="bentConnector3">
                <a:avLst>
                  <a:gd name="adj1" fmla="val 50000"/>
                </a:avLst>
              </a:prstGeom>
              <a:noFill/>
              <a:ln w="25400" cap="rnd" cmpd="sng" algn="ctr">
                <a:solidFill>
                  <a:sysClr val="windowText" lastClr="000000">
                    <a:lumMod val="85000"/>
                    <a:lumOff val="15000"/>
                  </a:sysClr>
                </a:solidFill>
                <a:prstDash val="sysDash"/>
                <a:headEnd type="triangle"/>
                <a:tailEnd type="triangle"/>
              </a:ln>
              <a:effectLst/>
            </p:spPr>
          </p:cxnSp>
        </p:grpSp>
        <p:grpSp>
          <p:nvGrpSpPr>
            <p:cNvPr id="50" name="Group 49"/>
            <p:cNvGrpSpPr/>
            <p:nvPr/>
          </p:nvGrpSpPr>
          <p:grpSpPr>
            <a:xfrm>
              <a:off x="5661157" y="4899991"/>
              <a:ext cx="6392274" cy="750387"/>
              <a:chOff x="5405518" y="5199132"/>
              <a:chExt cx="6392274" cy="750387"/>
            </a:xfrm>
          </p:grpSpPr>
          <p:cxnSp>
            <p:nvCxnSpPr>
              <p:cNvPr id="51" name="Straight Connector 50"/>
              <p:cNvCxnSpPr/>
              <p:nvPr/>
            </p:nvCxnSpPr>
            <p:spPr>
              <a:xfrm>
                <a:off x="5533292" y="5568455"/>
                <a:ext cx="6264500" cy="11723"/>
              </a:xfrm>
              <a:prstGeom prst="line">
                <a:avLst/>
              </a:prstGeom>
              <a:noFill/>
              <a:ln w="31750" cap="rnd" cmpd="sng" algn="ctr">
                <a:solidFill>
                  <a:srgbClr val="C3D600"/>
                </a:solidFill>
                <a:prstDash val="lgDash"/>
              </a:ln>
              <a:effectLst/>
            </p:spPr>
          </p:cxnSp>
          <p:sp>
            <p:nvSpPr>
              <p:cNvPr id="52" name="TextBox 51"/>
              <p:cNvSpPr txBox="1"/>
              <p:nvPr/>
            </p:nvSpPr>
            <p:spPr>
              <a:xfrm>
                <a:off x="5477772" y="5199132"/>
                <a:ext cx="965684" cy="29238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IE" sz="1300" b="0" i="0" u="none" strike="noStrike" kern="0" cap="none" spc="0" normalizeH="0" baseline="0" noProof="0" dirty="0" smtClean="0">
                    <a:ln>
                      <a:noFill/>
                    </a:ln>
                    <a:solidFill>
                      <a:prstClr val="black"/>
                    </a:solidFill>
                    <a:effectLst/>
                    <a:uLnTx/>
                    <a:uFillTx/>
                    <a:latin typeface="Intel Clear"/>
                  </a:rPr>
                  <a:t>Host</a:t>
                </a:r>
                <a:endParaRPr kumimoji="0" lang="en-US" sz="1300" b="0" i="0" u="none" strike="noStrike" kern="0" cap="none" spc="0" normalizeH="0" baseline="0" noProof="0" dirty="0" err="1" smtClean="0">
                  <a:ln>
                    <a:noFill/>
                  </a:ln>
                  <a:solidFill>
                    <a:prstClr val="black"/>
                  </a:solidFill>
                  <a:effectLst/>
                  <a:uLnTx/>
                  <a:uFillTx/>
                  <a:latin typeface="Intel Clear"/>
                </a:endParaRPr>
              </a:p>
            </p:txBody>
          </p:sp>
          <p:sp>
            <p:nvSpPr>
              <p:cNvPr id="53" name="TextBox 52"/>
              <p:cNvSpPr txBox="1"/>
              <p:nvPr/>
            </p:nvSpPr>
            <p:spPr>
              <a:xfrm>
                <a:off x="5405518" y="5657131"/>
                <a:ext cx="655312" cy="29238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300" b="0" i="0" u="none" strike="noStrike" kern="0" cap="none" spc="0" normalizeH="0" baseline="0" noProof="0" dirty="0" smtClean="0">
                    <a:ln>
                      <a:noFill/>
                    </a:ln>
                    <a:solidFill>
                      <a:prstClr val="black"/>
                    </a:solidFill>
                    <a:effectLst/>
                    <a:uLnTx/>
                    <a:uFillTx/>
                    <a:latin typeface="Intel Clear"/>
                  </a:rPr>
                  <a:t>HW</a:t>
                </a:r>
                <a:endParaRPr kumimoji="0" lang="en-US" sz="1300" b="0" i="0" u="none" strike="noStrike" kern="0" cap="none" spc="0" normalizeH="0" baseline="0" noProof="0" dirty="0" err="1" smtClean="0">
                  <a:ln>
                    <a:noFill/>
                  </a:ln>
                  <a:solidFill>
                    <a:prstClr val="black"/>
                  </a:solidFill>
                  <a:effectLst/>
                  <a:uLnTx/>
                  <a:uFillTx/>
                  <a:latin typeface="Intel Clear"/>
                </a:endParaRPr>
              </a:p>
            </p:txBody>
          </p:sp>
        </p:grpSp>
      </p:grpSp>
      <p:grpSp>
        <p:nvGrpSpPr>
          <p:cNvPr id="83" name="Group 82"/>
          <p:cNvGrpSpPr/>
          <p:nvPr/>
        </p:nvGrpSpPr>
        <p:grpSpPr>
          <a:xfrm>
            <a:off x="9807688" y="1320165"/>
            <a:ext cx="1715349" cy="4263545"/>
            <a:chOff x="9866056" y="1320165"/>
            <a:chExt cx="1715349" cy="4263545"/>
          </a:xfrm>
        </p:grpSpPr>
        <p:pic>
          <p:nvPicPr>
            <p:cNvPr id="84" name="Picture 8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0522" y="1320165"/>
              <a:ext cx="520883" cy="520883"/>
            </a:xfrm>
            <a:prstGeom prst="rect">
              <a:avLst/>
            </a:prstGeom>
            <a:ln w="25400">
              <a:solidFill>
                <a:sysClr val="windowText" lastClr="000000"/>
              </a:solidFill>
            </a:ln>
          </p:spPr>
        </p:pic>
        <p:cxnSp>
          <p:nvCxnSpPr>
            <p:cNvPr id="85" name="Straight Connector 73"/>
            <p:cNvCxnSpPr>
              <a:stCxn id="84" idx="3"/>
            </p:cNvCxnSpPr>
            <p:nvPr/>
          </p:nvCxnSpPr>
          <p:spPr>
            <a:xfrm flipH="1">
              <a:off x="9866056" y="1580607"/>
              <a:ext cx="1715349" cy="4003103"/>
            </a:xfrm>
            <a:prstGeom prst="bentConnector3">
              <a:avLst>
                <a:gd name="adj1" fmla="val -22401"/>
              </a:avLst>
            </a:prstGeom>
            <a:noFill/>
            <a:ln w="31750" cap="rnd" cmpd="sng" algn="ctr">
              <a:solidFill>
                <a:sysClr val="windowText" lastClr="000000"/>
              </a:solidFill>
              <a:prstDash val="solid"/>
            </a:ln>
            <a:effectLst/>
          </p:spPr>
        </p:cxnSp>
      </p:grpSp>
      <p:sp>
        <p:nvSpPr>
          <p:cNvPr id="86" name="Freeform 85"/>
          <p:cNvSpPr/>
          <p:nvPr/>
        </p:nvSpPr>
        <p:spPr>
          <a:xfrm>
            <a:off x="8550613" y="3706238"/>
            <a:ext cx="381800" cy="1877439"/>
          </a:xfrm>
          <a:custGeom>
            <a:avLst/>
            <a:gdLst>
              <a:gd name="connsiteX0" fmla="*/ 0 w 381800"/>
              <a:gd name="connsiteY0" fmla="*/ 1877439 h 1877439"/>
              <a:gd name="connsiteX1" fmla="*/ 77821 w 381800"/>
              <a:gd name="connsiteY1" fmla="*/ 963039 h 1877439"/>
              <a:gd name="connsiteX2" fmla="*/ 369651 w 381800"/>
              <a:gd name="connsiteY2" fmla="*/ 622571 h 1877439"/>
              <a:gd name="connsiteX3" fmla="*/ 330740 w 381800"/>
              <a:gd name="connsiteY3" fmla="*/ 0 h 1877439"/>
              <a:gd name="connsiteX4" fmla="*/ 330740 w 381800"/>
              <a:gd name="connsiteY4" fmla="*/ 0 h 1877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800" h="1877439">
                <a:moveTo>
                  <a:pt x="0" y="1877439"/>
                </a:moveTo>
                <a:cubicBezTo>
                  <a:pt x="8106" y="1524811"/>
                  <a:pt x="16212" y="1172184"/>
                  <a:pt x="77821" y="963039"/>
                </a:cubicBezTo>
                <a:cubicBezTo>
                  <a:pt x="139430" y="753894"/>
                  <a:pt x="327498" y="783077"/>
                  <a:pt x="369651" y="622571"/>
                </a:cubicBezTo>
                <a:cubicBezTo>
                  <a:pt x="411804" y="462065"/>
                  <a:pt x="330740" y="0"/>
                  <a:pt x="330740" y="0"/>
                </a:cubicBezTo>
                <a:lnTo>
                  <a:pt x="330740" y="0"/>
                </a:lnTo>
              </a:path>
            </a:pathLst>
          </a:custGeom>
          <a:noFill/>
          <a:ln w="31750" cap="flat" cmpd="sng" algn="ctr">
            <a:solidFill>
              <a:srgbClr val="00B050"/>
            </a:solidFill>
            <a:prstDash val="sysDot"/>
            <a:tail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Intel Clear"/>
              <a:ea typeface="+mn-ea"/>
              <a:cs typeface="+mn-cs"/>
            </a:endParaRPr>
          </a:p>
        </p:txBody>
      </p:sp>
      <p:sp>
        <p:nvSpPr>
          <p:cNvPr id="87" name="Freeform 86"/>
          <p:cNvSpPr/>
          <p:nvPr/>
        </p:nvSpPr>
        <p:spPr>
          <a:xfrm>
            <a:off x="7774578" y="2747818"/>
            <a:ext cx="2248549" cy="951346"/>
          </a:xfrm>
          <a:custGeom>
            <a:avLst/>
            <a:gdLst>
              <a:gd name="connsiteX0" fmla="*/ 1096949 w 2248549"/>
              <a:gd name="connsiteY0" fmla="*/ 951346 h 951346"/>
              <a:gd name="connsiteX1" fmla="*/ 902986 w 2248549"/>
              <a:gd name="connsiteY1" fmla="*/ 688109 h 951346"/>
              <a:gd name="connsiteX2" fmla="*/ 528913 w 2248549"/>
              <a:gd name="connsiteY2" fmla="*/ 683491 h 951346"/>
              <a:gd name="connsiteX3" fmla="*/ 293386 w 2248549"/>
              <a:gd name="connsiteY3" fmla="*/ 688109 h 951346"/>
              <a:gd name="connsiteX4" fmla="*/ 80949 w 2248549"/>
              <a:gd name="connsiteY4" fmla="*/ 614218 h 951346"/>
              <a:gd name="connsiteX5" fmla="*/ 57858 w 2248549"/>
              <a:gd name="connsiteY5" fmla="*/ 249382 h 951346"/>
              <a:gd name="connsiteX6" fmla="*/ 824477 w 2248549"/>
              <a:gd name="connsiteY6" fmla="*/ 147782 h 951346"/>
              <a:gd name="connsiteX7" fmla="*/ 2043677 w 2248549"/>
              <a:gd name="connsiteY7" fmla="*/ 212437 h 951346"/>
              <a:gd name="connsiteX8" fmla="*/ 2246877 w 2248549"/>
              <a:gd name="connsiteY8" fmla="*/ 0 h 951346"/>
              <a:gd name="connsiteX9" fmla="*/ 2246877 w 2248549"/>
              <a:gd name="connsiteY9" fmla="*/ 0 h 951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8549" h="951346">
                <a:moveTo>
                  <a:pt x="1096949" y="951346"/>
                </a:moveTo>
                <a:cubicBezTo>
                  <a:pt x="1047304" y="842048"/>
                  <a:pt x="997659" y="732751"/>
                  <a:pt x="902986" y="688109"/>
                </a:cubicBezTo>
                <a:cubicBezTo>
                  <a:pt x="808313" y="643466"/>
                  <a:pt x="630513" y="683491"/>
                  <a:pt x="528913" y="683491"/>
                </a:cubicBezTo>
                <a:cubicBezTo>
                  <a:pt x="427313" y="683491"/>
                  <a:pt x="368047" y="699654"/>
                  <a:pt x="293386" y="688109"/>
                </a:cubicBezTo>
                <a:cubicBezTo>
                  <a:pt x="218725" y="676564"/>
                  <a:pt x="120204" y="687339"/>
                  <a:pt x="80949" y="614218"/>
                </a:cubicBezTo>
                <a:cubicBezTo>
                  <a:pt x="41694" y="541097"/>
                  <a:pt x="-66063" y="327121"/>
                  <a:pt x="57858" y="249382"/>
                </a:cubicBezTo>
                <a:cubicBezTo>
                  <a:pt x="181779" y="171643"/>
                  <a:pt x="493507" y="153939"/>
                  <a:pt x="824477" y="147782"/>
                </a:cubicBezTo>
                <a:cubicBezTo>
                  <a:pt x="1155447" y="141625"/>
                  <a:pt x="1806610" y="237067"/>
                  <a:pt x="2043677" y="212437"/>
                </a:cubicBezTo>
                <a:cubicBezTo>
                  <a:pt x="2280744" y="187807"/>
                  <a:pt x="2246877" y="0"/>
                  <a:pt x="2246877" y="0"/>
                </a:cubicBezTo>
                <a:lnTo>
                  <a:pt x="2246877" y="0"/>
                </a:lnTo>
              </a:path>
            </a:pathLst>
          </a:custGeom>
          <a:noFill/>
          <a:ln w="31750" cap="flat" cmpd="sng" algn="ctr">
            <a:solidFill>
              <a:srgbClr val="00B050"/>
            </a:solidFill>
            <a:prstDash val="sysDot"/>
            <a:tail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Intel Clear"/>
              <a:ea typeface="+mn-ea"/>
              <a:cs typeface="+mn-cs"/>
            </a:endParaRPr>
          </a:p>
        </p:txBody>
      </p:sp>
      <p:sp>
        <p:nvSpPr>
          <p:cNvPr id="88" name="Freeform 87"/>
          <p:cNvSpPr/>
          <p:nvPr/>
        </p:nvSpPr>
        <p:spPr>
          <a:xfrm>
            <a:off x="8829964" y="1872872"/>
            <a:ext cx="1206750" cy="814910"/>
          </a:xfrm>
          <a:custGeom>
            <a:avLst/>
            <a:gdLst>
              <a:gd name="connsiteX0" fmla="*/ 1196109 w 1206750"/>
              <a:gd name="connsiteY0" fmla="*/ 814910 h 814910"/>
              <a:gd name="connsiteX1" fmla="*/ 1196109 w 1206750"/>
              <a:gd name="connsiteY1" fmla="*/ 463928 h 814910"/>
              <a:gd name="connsiteX2" fmla="*/ 1182254 w 1206750"/>
              <a:gd name="connsiteY2" fmla="*/ 182219 h 814910"/>
              <a:gd name="connsiteX3" fmla="*/ 914400 w 1206750"/>
              <a:gd name="connsiteY3" fmla="*/ 6728 h 814910"/>
              <a:gd name="connsiteX4" fmla="*/ 618836 w 1206750"/>
              <a:gd name="connsiteY4" fmla="*/ 34437 h 814910"/>
              <a:gd name="connsiteX5" fmla="*/ 0 w 1206750"/>
              <a:gd name="connsiteY5" fmla="*/ 15964 h 814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6750" h="814910">
                <a:moveTo>
                  <a:pt x="1196109" y="814910"/>
                </a:moveTo>
                <a:cubicBezTo>
                  <a:pt x="1197263" y="692143"/>
                  <a:pt x="1198418" y="569376"/>
                  <a:pt x="1196109" y="463928"/>
                </a:cubicBezTo>
                <a:cubicBezTo>
                  <a:pt x="1193800" y="358480"/>
                  <a:pt x="1229205" y="258419"/>
                  <a:pt x="1182254" y="182219"/>
                </a:cubicBezTo>
                <a:cubicBezTo>
                  <a:pt x="1135303" y="106019"/>
                  <a:pt x="1008303" y="31358"/>
                  <a:pt x="914400" y="6728"/>
                </a:cubicBezTo>
                <a:cubicBezTo>
                  <a:pt x="820497" y="-17902"/>
                  <a:pt x="771236" y="32898"/>
                  <a:pt x="618836" y="34437"/>
                </a:cubicBezTo>
                <a:cubicBezTo>
                  <a:pt x="466436" y="35976"/>
                  <a:pt x="233218" y="25970"/>
                  <a:pt x="0" y="15964"/>
                </a:cubicBezTo>
              </a:path>
            </a:pathLst>
          </a:custGeom>
          <a:noFill/>
          <a:ln w="31750" cap="flat" cmpd="sng" algn="ctr">
            <a:solidFill>
              <a:srgbClr val="00B050"/>
            </a:solidFill>
            <a:prstDash val="sysDot"/>
            <a:tail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Intel Clear"/>
              <a:ea typeface="+mn-ea"/>
              <a:cs typeface="+mn-cs"/>
            </a:endParaRPr>
          </a:p>
        </p:txBody>
      </p:sp>
      <p:sp>
        <p:nvSpPr>
          <p:cNvPr id="89" name="Freeform 88"/>
          <p:cNvSpPr/>
          <p:nvPr/>
        </p:nvSpPr>
        <p:spPr>
          <a:xfrm>
            <a:off x="8829368" y="1538668"/>
            <a:ext cx="1791623" cy="919397"/>
          </a:xfrm>
          <a:custGeom>
            <a:avLst/>
            <a:gdLst>
              <a:gd name="connsiteX0" fmla="*/ 0 w 1791623"/>
              <a:gd name="connsiteY0" fmla="*/ 54158 h 919397"/>
              <a:gd name="connsiteX1" fmla="*/ 1700980 w 1791623"/>
              <a:gd name="connsiteY1" fmla="*/ 93487 h 919397"/>
              <a:gd name="connsiteX2" fmla="*/ 1573161 w 1791623"/>
              <a:gd name="connsiteY2" fmla="*/ 919397 h 919397"/>
              <a:gd name="connsiteX3" fmla="*/ 1573161 w 1791623"/>
              <a:gd name="connsiteY3" fmla="*/ 919397 h 919397"/>
              <a:gd name="connsiteX4" fmla="*/ 1573161 w 1791623"/>
              <a:gd name="connsiteY4" fmla="*/ 919397 h 919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1623" h="919397">
                <a:moveTo>
                  <a:pt x="0" y="54158"/>
                </a:moveTo>
                <a:cubicBezTo>
                  <a:pt x="719393" y="1719"/>
                  <a:pt x="1438787" y="-50719"/>
                  <a:pt x="1700980" y="93487"/>
                </a:cubicBezTo>
                <a:cubicBezTo>
                  <a:pt x="1963173" y="237693"/>
                  <a:pt x="1573161" y="919397"/>
                  <a:pt x="1573161" y="919397"/>
                </a:cubicBezTo>
                <a:lnTo>
                  <a:pt x="1573161" y="919397"/>
                </a:lnTo>
                <a:lnTo>
                  <a:pt x="1573161" y="919397"/>
                </a:lnTo>
              </a:path>
            </a:pathLst>
          </a:custGeom>
          <a:noFill/>
          <a:ln w="31750" cap="flat" cmpd="sng" algn="ctr">
            <a:solidFill>
              <a:srgbClr val="0070C0"/>
            </a:solidFill>
            <a:prstDash val="sysDot"/>
            <a:tail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Intel Clear"/>
              <a:ea typeface="+mn-ea"/>
              <a:cs typeface="+mn-cs"/>
            </a:endParaRPr>
          </a:p>
        </p:txBody>
      </p:sp>
    </p:spTree>
    <p:extLst>
      <p:ext uri="{BB962C8B-B14F-4D97-AF65-F5344CB8AC3E}">
        <p14:creationId xmlns:p14="http://schemas.microsoft.com/office/powerpoint/2010/main" val="1813786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DPDK ‘Framework’ in OVS-DPDK -</a:t>
            </a:r>
            <a:r>
              <a:rPr lang="en-IE" dirty="0" err="1"/>
              <a:t>contd</a:t>
            </a:r>
            <a:endParaRPr lang="en-US" dirty="0"/>
          </a:p>
        </p:txBody>
      </p:sp>
      <p:sp>
        <p:nvSpPr>
          <p:cNvPr id="49" name="Content Placeholder 2"/>
          <p:cNvSpPr txBox="1">
            <a:spLocks/>
          </p:cNvSpPr>
          <p:nvPr/>
        </p:nvSpPr>
        <p:spPr>
          <a:xfrm>
            <a:off x="471950" y="1558456"/>
            <a:ext cx="4886632" cy="4280248"/>
          </a:xfrm>
          <a:prstGeom prst="rect">
            <a:avLst/>
          </a:prstGeom>
        </p:spPr>
        <p:txBody>
          <a:bodyPr vert="horz" lIns="91440" tIns="45720" rIns="91440" bIns="45720" rtlCol="0">
            <a:noAutofit/>
          </a:bodyPr>
          <a:lstStyle>
            <a:lvl1pPr marL="0" indent="0" algn="l" defTabSz="1219170" rtl="0" eaLnBrk="1" latinLnBrk="0" hangingPunct="1">
              <a:spcBef>
                <a:spcPts val="800"/>
              </a:spcBef>
              <a:buClr>
                <a:schemeClr val="accent1"/>
              </a:buClr>
              <a:buFont typeface="Wingdings" panose="05000000000000000000" pitchFamily="2" charset="2"/>
              <a:buNone/>
              <a:defRPr sz="2400" kern="1200">
                <a:solidFill>
                  <a:schemeClr val="accent1"/>
                </a:solidFill>
                <a:latin typeface="+mn-lt"/>
                <a:ea typeface="+mn-ea"/>
                <a:cs typeface="+mn-cs"/>
              </a:defRPr>
            </a:lvl1pPr>
            <a:lvl2pPr marL="228594" indent="-228594" algn="l" defTabSz="1219170" rtl="0" eaLnBrk="1" latinLnBrk="0" hangingPunct="1">
              <a:spcBef>
                <a:spcPts val="800"/>
              </a:spcBef>
              <a:buClr>
                <a:schemeClr val="tx2"/>
              </a:buClr>
              <a:buFont typeface="Wingdings" panose="05000000000000000000" pitchFamily="2" charset="2"/>
              <a:buChar char="§"/>
              <a:defRPr sz="2400" kern="1200">
                <a:solidFill>
                  <a:schemeClr val="tx2"/>
                </a:solidFill>
                <a:latin typeface="+mn-lt"/>
                <a:ea typeface="+mn-ea"/>
                <a:cs typeface="+mn-cs"/>
              </a:defRPr>
            </a:lvl2pPr>
            <a:lvl3pPr marL="463539" indent="-228594" algn="l" defTabSz="1219170" rtl="0" eaLnBrk="1" latinLnBrk="0" hangingPunct="1">
              <a:spcBef>
                <a:spcPts val="800"/>
              </a:spcBef>
              <a:buClr>
                <a:schemeClr val="tx2"/>
              </a:buClr>
              <a:buFont typeface="Intel Clear" panose="020B0604020203020204" pitchFamily="34" charset="0"/>
              <a:buChar char="–"/>
              <a:defRPr sz="2400" kern="1200">
                <a:solidFill>
                  <a:schemeClr val="tx2"/>
                </a:solidFill>
                <a:latin typeface="+mn-lt"/>
                <a:ea typeface="+mn-ea"/>
                <a:cs typeface="+mn-cs"/>
              </a:defRPr>
            </a:lvl3pPr>
            <a:lvl4pPr marL="681550" indent="-228594" algn="l" defTabSz="1219170" rtl="0" eaLnBrk="1" latinLnBrk="0" hangingPunct="1">
              <a:spcBef>
                <a:spcPts val="800"/>
              </a:spcBef>
              <a:buClr>
                <a:schemeClr val="tx2"/>
              </a:buClr>
              <a:buFont typeface="Intel Clear" panose="020B0604020203020204" pitchFamily="34" charset="0"/>
              <a:buChar char="–"/>
              <a:defRPr sz="2133" kern="1200">
                <a:solidFill>
                  <a:schemeClr val="tx2"/>
                </a:solidFill>
                <a:latin typeface="+mn-lt"/>
                <a:ea typeface="+mn-ea"/>
                <a:cs typeface="+mn-cs"/>
              </a:defRPr>
            </a:lvl4pPr>
            <a:lvl5pPr marL="918610" indent="-224361" algn="l" defTabSz="1219170" rtl="0" eaLnBrk="1" latinLnBrk="0" hangingPunct="1">
              <a:spcBef>
                <a:spcPts val="800"/>
              </a:spcBef>
              <a:buClr>
                <a:schemeClr val="tx2"/>
              </a:buClr>
              <a:buFont typeface="Intel Clear" panose="020B0604020203020204" pitchFamily="34" charset="0"/>
              <a:buChar char="–"/>
              <a:defRPr sz="1867" kern="1200">
                <a:solidFill>
                  <a:schemeClr val="tx2"/>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514350" marR="0" lvl="0" indent="-514350" algn="l" defTabSz="1219170" rtl="0" eaLnBrk="1" fontAlgn="auto" latinLnBrk="0" hangingPunct="1">
              <a:lnSpc>
                <a:spcPct val="100000"/>
              </a:lnSpc>
              <a:spcBef>
                <a:spcPts val="800"/>
              </a:spcBef>
              <a:spcAft>
                <a:spcPts val="0"/>
              </a:spcAft>
              <a:buClr>
                <a:srgbClr val="0071C5"/>
              </a:buClr>
              <a:buSzTx/>
              <a:buFont typeface="+mj-lt"/>
              <a:buAutoNum type="arabicPeriod" startAt="4"/>
              <a:tabLst/>
              <a:defRPr/>
            </a:pPr>
            <a:r>
              <a:rPr kumimoji="0" lang="en-IE" sz="2600" b="1" i="0" u="none" strike="noStrike" kern="1200" cap="none" spc="0" normalizeH="0" baseline="0" noProof="0" smtClean="0">
                <a:ln>
                  <a:noFill/>
                </a:ln>
                <a:solidFill>
                  <a:srgbClr val="0071C5">
                    <a:lumMod val="75000"/>
                  </a:srgbClr>
                </a:solidFill>
                <a:effectLst/>
                <a:uLnTx/>
                <a:uFillTx/>
                <a:latin typeface="Intel Clear"/>
                <a:ea typeface="+mn-ea"/>
                <a:cs typeface="+mn-cs"/>
              </a:rPr>
              <a:t>Install flow into FPGA hardware.</a:t>
            </a:r>
            <a:endParaRPr kumimoji="0" lang="en-IE" sz="2600" b="1" i="0" u="none" strike="noStrike" kern="1200" cap="none" spc="0" normalizeH="0" baseline="0" noProof="0" dirty="0" smtClean="0">
              <a:ln>
                <a:noFill/>
              </a:ln>
              <a:solidFill>
                <a:srgbClr val="0071C5">
                  <a:lumMod val="75000"/>
                </a:srgbClr>
              </a:solidFill>
              <a:effectLst/>
              <a:uLnTx/>
              <a:uFillTx/>
              <a:latin typeface="Intel Clear"/>
              <a:ea typeface="+mn-ea"/>
              <a:cs typeface="+mn-cs"/>
            </a:endParaRPr>
          </a:p>
        </p:txBody>
      </p:sp>
      <p:grpSp>
        <p:nvGrpSpPr>
          <p:cNvPr id="50" name="Group 49"/>
          <p:cNvGrpSpPr/>
          <p:nvPr/>
        </p:nvGrpSpPr>
        <p:grpSpPr>
          <a:xfrm>
            <a:off x="5602165" y="1150449"/>
            <a:ext cx="6402106" cy="4984880"/>
            <a:chOff x="5661157" y="1150449"/>
            <a:chExt cx="6402106" cy="4984880"/>
          </a:xfrm>
        </p:grpSpPr>
        <p:grpSp>
          <p:nvGrpSpPr>
            <p:cNvPr id="51" name="Group 50"/>
            <p:cNvGrpSpPr/>
            <p:nvPr/>
          </p:nvGrpSpPr>
          <p:grpSpPr>
            <a:xfrm>
              <a:off x="5798762" y="1150449"/>
              <a:ext cx="6264501" cy="4984880"/>
              <a:chOff x="5798762" y="1150449"/>
              <a:chExt cx="6264501" cy="4984880"/>
            </a:xfrm>
          </p:grpSpPr>
          <p:sp>
            <p:nvSpPr>
              <p:cNvPr id="56" name="Rectangle 55"/>
              <p:cNvSpPr/>
              <p:nvPr/>
            </p:nvSpPr>
            <p:spPr>
              <a:xfrm>
                <a:off x="5798762" y="1150449"/>
                <a:ext cx="6264501" cy="4984880"/>
              </a:xfrm>
              <a:prstGeom prst="rect">
                <a:avLst/>
              </a:prstGeom>
              <a:solidFill>
                <a:sysClr val="window" lastClr="FFFFFF"/>
              </a:solidFill>
              <a:ln w="26425" cap="flat" cmpd="sng" algn="ctr">
                <a:solidFill>
                  <a:srgbClr val="C3D6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Intel Clear"/>
                  <a:ea typeface="+mn-ea"/>
                  <a:cs typeface="+mn-cs"/>
                </a:endParaRPr>
              </a:p>
            </p:txBody>
          </p:sp>
          <p:sp>
            <p:nvSpPr>
              <p:cNvPr id="57" name="Rectangle 56"/>
              <p:cNvSpPr/>
              <p:nvPr/>
            </p:nvSpPr>
            <p:spPr>
              <a:xfrm>
                <a:off x="7143407" y="4785729"/>
                <a:ext cx="3632662" cy="355805"/>
              </a:xfrm>
              <a:prstGeom prst="rect">
                <a:avLst/>
              </a:prstGeom>
              <a:noFill/>
              <a:ln w="25400" cap="flat" cmpd="sng" algn="ctr">
                <a:solidFill>
                  <a:srgbClr val="3F7FAE"/>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500" b="1" i="0" u="none" strike="noStrike" kern="0" cap="none" spc="0" normalizeH="0" baseline="0" noProof="0" dirty="0" smtClean="0">
                    <a:ln>
                      <a:noFill/>
                    </a:ln>
                    <a:solidFill>
                      <a:prstClr val="black">
                        <a:lumMod val="95000"/>
                        <a:lumOff val="5000"/>
                      </a:prstClr>
                    </a:solidFill>
                    <a:effectLst/>
                    <a:uLnTx/>
                    <a:uFillTx/>
                    <a:latin typeface="Intel Clear"/>
                    <a:ea typeface="+mn-ea"/>
                    <a:cs typeface="+mn-cs"/>
                  </a:rPr>
                  <a:t>FPGA Driver</a:t>
                </a:r>
                <a:endParaRPr kumimoji="0" lang="en-US" sz="1500" b="1" i="0" u="none" strike="noStrike" kern="0" cap="none" spc="0" normalizeH="0" baseline="0" noProof="0" dirty="0" smtClean="0">
                  <a:ln>
                    <a:noFill/>
                  </a:ln>
                  <a:solidFill>
                    <a:prstClr val="black">
                      <a:lumMod val="95000"/>
                      <a:lumOff val="5000"/>
                    </a:prstClr>
                  </a:solidFill>
                  <a:effectLst/>
                  <a:uLnTx/>
                  <a:uFillTx/>
                  <a:latin typeface="Intel Clear"/>
                  <a:ea typeface="+mn-ea"/>
                  <a:cs typeface="+mn-cs"/>
                </a:endParaRPr>
              </a:p>
            </p:txBody>
          </p:sp>
          <p:grpSp>
            <p:nvGrpSpPr>
              <p:cNvPr id="58" name="Group 57"/>
              <p:cNvGrpSpPr/>
              <p:nvPr/>
            </p:nvGrpSpPr>
            <p:grpSpPr>
              <a:xfrm>
                <a:off x="6197600" y="3094815"/>
                <a:ext cx="5522451" cy="1369032"/>
                <a:chOff x="939994" y="2355469"/>
                <a:chExt cx="8666461" cy="1587211"/>
              </a:xfrm>
              <a:noFill/>
              <a:effectLst>
                <a:outerShdw blurRad="50800" dist="38100" dir="2700000" algn="tl" rotWithShape="0">
                  <a:prstClr val="black">
                    <a:alpha val="40000"/>
                  </a:prstClr>
                </a:outerShdw>
              </a:effectLst>
            </p:grpSpPr>
            <p:sp>
              <p:nvSpPr>
                <p:cNvPr id="77" name="Rectangle 76"/>
                <p:cNvSpPr/>
                <p:nvPr/>
              </p:nvSpPr>
              <p:spPr>
                <a:xfrm>
                  <a:off x="939994" y="2355469"/>
                  <a:ext cx="8666461" cy="1587211"/>
                </a:xfrm>
                <a:prstGeom prst="rect">
                  <a:avLst/>
                </a:prstGeom>
                <a:solidFill>
                  <a:srgbClr val="F3D54E">
                    <a:lumMod val="60000"/>
                    <a:lumOff val="40000"/>
                  </a:srgbClr>
                </a:solidFill>
                <a:ln w="25400" cap="flat" cmpd="sng" algn="ctr">
                  <a:solidFill>
                    <a:srgbClr val="003C71"/>
                  </a:solidFill>
                  <a:prstDash val="solid"/>
                </a:ln>
                <a:effectLst/>
              </p:spPr>
              <p:txBody>
                <a:bodyPr rtlCol="0" anchor="b"/>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IE" sz="1400" b="1" i="1" u="none" strike="noStrike" kern="0" cap="none" spc="0" normalizeH="0" baseline="0" noProof="0" dirty="0" smtClean="0">
                      <a:ln>
                        <a:noFill/>
                      </a:ln>
                      <a:solidFill>
                        <a:srgbClr val="0070C0"/>
                      </a:solidFill>
                      <a:effectLst/>
                      <a:uLnTx/>
                      <a:uFillTx/>
                      <a:latin typeface="Intel Clear"/>
                      <a:ea typeface="+mn-ea"/>
                      <a:cs typeface="+mn-cs"/>
                    </a:rPr>
                    <a:t>DPDK Framework</a:t>
                  </a:r>
                  <a:endParaRPr kumimoji="0" lang="en-US" sz="1400" b="1" i="1" u="none" strike="noStrike" kern="0" cap="none" spc="0" normalizeH="0" baseline="0" noProof="0" dirty="0" smtClean="0">
                    <a:ln>
                      <a:noFill/>
                    </a:ln>
                    <a:solidFill>
                      <a:srgbClr val="0070C0"/>
                    </a:solidFill>
                    <a:effectLst/>
                    <a:uLnTx/>
                    <a:uFillTx/>
                    <a:latin typeface="Intel Clear"/>
                    <a:ea typeface="+mn-ea"/>
                    <a:cs typeface="+mn-cs"/>
                  </a:endParaRPr>
                </a:p>
              </p:txBody>
            </p:sp>
            <p:sp>
              <p:nvSpPr>
                <p:cNvPr id="78" name="Rounded Rectangle 77"/>
                <p:cNvSpPr/>
                <p:nvPr/>
              </p:nvSpPr>
              <p:spPr>
                <a:xfrm>
                  <a:off x="1325819" y="2514209"/>
                  <a:ext cx="1483360" cy="548640"/>
                </a:xfrm>
                <a:prstGeom prst="roundRect">
                  <a:avLst/>
                </a:prstGeom>
                <a:grpFill/>
                <a:ln w="25400" cap="flat" cmpd="sng" algn="ctr">
                  <a:solidFill>
                    <a:srgbClr val="FC4C0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200" b="1" i="0" u="none" strike="noStrike" kern="0" cap="none" spc="0" normalizeH="0" baseline="0" noProof="0" dirty="0">
                      <a:ln>
                        <a:noFill/>
                      </a:ln>
                      <a:solidFill>
                        <a:prstClr val="black"/>
                      </a:solidFill>
                      <a:effectLst/>
                      <a:uLnTx/>
                      <a:uFillTx/>
                      <a:latin typeface="Intel Clear"/>
                      <a:ea typeface="+mn-ea"/>
                      <a:cs typeface="+mn-cs"/>
                    </a:rPr>
                    <a:t>SWITCH APIs</a:t>
                  </a:r>
                  <a:endParaRPr kumimoji="0" lang="en-US" sz="1200" b="1" i="0" u="none" strike="noStrike" kern="0" cap="none" spc="0" normalizeH="0" baseline="0" noProof="0" dirty="0">
                    <a:ln>
                      <a:noFill/>
                    </a:ln>
                    <a:solidFill>
                      <a:prstClr val="black"/>
                    </a:solidFill>
                    <a:effectLst/>
                    <a:uLnTx/>
                    <a:uFillTx/>
                    <a:latin typeface="Intel Clear"/>
                    <a:ea typeface="+mn-ea"/>
                    <a:cs typeface="+mn-cs"/>
                  </a:endParaRPr>
                </a:p>
              </p:txBody>
            </p:sp>
            <p:sp>
              <p:nvSpPr>
                <p:cNvPr id="79" name="Rounded Rectangle 78"/>
                <p:cNvSpPr/>
                <p:nvPr/>
              </p:nvSpPr>
              <p:spPr>
                <a:xfrm>
                  <a:off x="2942408" y="2514209"/>
                  <a:ext cx="1483360" cy="548640"/>
                </a:xfrm>
                <a:prstGeom prst="roundRect">
                  <a:avLst/>
                </a:prstGeom>
                <a:grpFill/>
                <a:ln w="25400" cap="flat" cmpd="sng" algn="ctr">
                  <a:solidFill>
                    <a:srgbClr val="FC4C0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200" b="1" i="0" u="none" strike="noStrike" kern="0" cap="none" spc="0" normalizeH="0" baseline="0" noProof="0" dirty="0">
                      <a:ln>
                        <a:noFill/>
                      </a:ln>
                      <a:solidFill>
                        <a:prstClr val="black"/>
                      </a:solidFill>
                      <a:effectLst/>
                      <a:uLnTx/>
                      <a:uFillTx/>
                      <a:latin typeface="Intel Clear"/>
                      <a:ea typeface="+mn-ea"/>
                      <a:cs typeface="+mn-cs"/>
                    </a:rPr>
                    <a:t>PORT REP.</a:t>
                  </a:r>
                  <a:endParaRPr kumimoji="0" lang="en-US" sz="1200" b="1" i="0" u="none" strike="noStrike" kern="0" cap="none" spc="0" normalizeH="0" baseline="0" noProof="0" dirty="0">
                    <a:ln>
                      <a:noFill/>
                    </a:ln>
                    <a:solidFill>
                      <a:prstClr val="black"/>
                    </a:solidFill>
                    <a:effectLst/>
                    <a:uLnTx/>
                    <a:uFillTx/>
                    <a:latin typeface="Intel Clear"/>
                    <a:ea typeface="+mn-ea"/>
                    <a:cs typeface="+mn-cs"/>
                  </a:endParaRPr>
                </a:p>
              </p:txBody>
            </p:sp>
            <p:sp>
              <p:nvSpPr>
                <p:cNvPr id="80" name="Rounded Rectangle 79"/>
                <p:cNvSpPr/>
                <p:nvPr/>
              </p:nvSpPr>
              <p:spPr>
                <a:xfrm>
                  <a:off x="4549272" y="2514209"/>
                  <a:ext cx="1483360" cy="548640"/>
                </a:xfrm>
                <a:prstGeom prst="roundRect">
                  <a:avLst/>
                </a:prstGeom>
                <a:grpFill/>
                <a:ln w="25400" cap="flat" cmpd="sng" algn="ctr">
                  <a:solidFill>
                    <a:srgbClr val="FC4C0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200" b="1" i="0" u="none" strike="noStrike" kern="0" cap="none" spc="0" normalizeH="0" baseline="0" noProof="0" dirty="0" smtClean="0">
                      <a:ln>
                        <a:noFill/>
                      </a:ln>
                      <a:solidFill>
                        <a:prstClr val="black"/>
                      </a:solidFill>
                      <a:effectLst/>
                      <a:uLnTx/>
                      <a:uFillTx/>
                      <a:latin typeface="Intel Clear"/>
                      <a:ea typeface="+mn-ea"/>
                      <a:cs typeface="+mn-cs"/>
                    </a:rPr>
                    <a:t>EXPT- </a:t>
                  </a:r>
                  <a:r>
                    <a:rPr kumimoji="0" lang="en-IE" sz="1200" b="1" i="0" u="none" strike="noStrike" kern="0" cap="none" spc="0" normalizeH="0" baseline="0" noProof="0" dirty="0">
                      <a:ln>
                        <a:noFill/>
                      </a:ln>
                      <a:solidFill>
                        <a:prstClr val="black"/>
                      </a:solidFill>
                      <a:effectLst/>
                      <a:uLnTx/>
                      <a:uFillTx/>
                      <a:latin typeface="Intel Clear"/>
                      <a:ea typeface="+mn-ea"/>
                      <a:cs typeface="+mn-cs"/>
                    </a:rPr>
                    <a:t>HANDLER</a:t>
                  </a:r>
                  <a:endParaRPr kumimoji="0" lang="en-US" sz="1200" b="1" i="0" u="none" strike="noStrike" kern="0" cap="none" spc="0" normalizeH="0" baseline="0" noProof="0" dirty="0">
                    <a:ln>
                      <a:noFill/>
                    </a:ln>
                    <a:solidFill>
                      <a:prstClr val="black"/>
                    </a:solidFill>
                    <a:effectLst/>
                    <a:uLnTx/>
                    <a:uFillTx/>
                    <a:latin typeface="Intel Clear"/>
                    <a:ea typeface="+mn-ea"/>
                    <a:cs typeface="+mn-cs"/>
                  </a:endParaRPr>
                </a:p>
              </p:txBody>
            </p:sp>
            <p:sp>
              <p:nvSpPr>
                <p:cNvPr id="81" name="Rounded Rectangle 80"/>
                <p:cNvSpPr/>
                <p:nvPr/>
              </p:nvSpPr>
              <p:spPr>
                <a:xfrm>
                  <a:off x="6143270" y="2514209"/>
                  <a:ext cx="1483360" cy="548640"/>
                </a:xfrm>
                <a:prstGeom prst="roundRect">
                  <a:avLst/>
                </a:prstGeom>
                <a:grpFill/>
                <a:ln w="25400" cap="flat" cmpd="sng" algn="ctr">
                  <a:solidFill>
                    <a:srgbClr val="FC4C0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200" b="1" i="0" u="none" strike="noStrike" kern="0" cap="none" spc="0" normalizeH="0" baseline="0" noProof="0" dirty="0">
                      <a:ln>
                        <a:noFill/>
                      </a:ln>
                      <a:solidFill>
                        <a:prstClr val="black"/>
                      </a:solidFill>
                      <a:effectLst/>
                      <a:uLnTx/>
                      <a:uFillTx/>
                      <a:latin typeface="Intel Clear"/>
                      <a:ea typeface="+mn-ea"/>
                      <a:cs typeface="+mn-cs"/>
                    </a:rPr>
                    <a:t>VDPA</a:t>
                  </a:r>
                  <a:endParaRPr kumimoji="0" lang="en-US" sz="1200" b="1" i="0" u="none" strike="noStrike" kern="0" cap="none" spc="0" normalizeH="0" baseline="0" noProof="0" dirty="0">
                    <a:ln>
                      <a:noFill/>
                    </a:ln>
                    <a:solidFill>
                      <a:prstClr val="black"/>
                    </a:solidFill>
                    <a:effectLst/>
                    <a:uLnTx/>
                    <a:uFillTx/>
                    <a:latin typeface="Intel Clear"/>
                    <a:ea typeface="+mn-ea"/>
                    <a:cs typeface="+mn-cs"/>
                  </a:endParaRPr>
                </a:p>
              </p:txBody>
            </p:sp>
            <p:sp>
              <p:nvSpPr>
                <p:cNvPr id="82" name="Rounded Rectangle 81"/>
                <p:cNvSpPr/>
                <p:nvPr/>
              </p:nvSpPr>
              <p:spPr>
                <a:xfrm>
                  <a:off x="7737268" y="2514209"/>
                  <a:ext cx="1483360" cy="548640"/>
                </a:xfrm>
                <a:prstGeom prst="roundRect">
                  <a:avLst/>
                </a:prstGeom>
                <a:grpFill/>
                <a:ln w="25400" cap="flat" cmpd="sng" algn="ctr">
                  <a:solidFill>
                    <a:srgbClr val="FC4C0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200" b="1" i="0" u="none" strike="noStrike" kern="0" cap="none" spc="0" normalizeH="0" baseline="0" noProof="0" dirty="0">
                      <a:ln>
                        <a:noFill/>
                      </a:ln>
                      <a:solidFill>
                        <a:prstClr val="black"/>
                      </a:solidFill>
                      <a:effectLst/>
                      <a:uLnTx/>
                      <a:uFillTx/>
                      <a:latin typeface="Intel Clear"/>
                      <a:ea typeface="+mn-ea"/>
                      <a:cs typeface="+mn-cs"/>
                    </a:rPr>
                    <a:t>RTE-FLOW</a:t>
                  </a:r>
                  <a:endParaRPr kumimoji="0" lang="en-US" sz="1200" b="1" i="0" u="none" strike="noStrike" kern="0" cap="none" spc="0" normalizeH="0" baseline="0" noProof="0" dirty="0">
                    <a:ln>
                      <a:noFill/>
                    </a:ln>
                    <a:solidFill>
                      <a:prstClr val="black"/>
                    </a:solidFill>
                    <a:effectLst/>
                    <a:uLnTx/>
                    <a:uFillTx/>
                    <a:latin typeface="Intel Clear"/>
                    <a:ea typeface="+mn-ea"/>
                    <a:cs typeface="+mn-cs"/>
                  </a:endParaRPr>
                </a:p>
              </p:txBody>
            </p:sp>
            <p:sp>
              <p:nvSpPr>
                <p:cNvPr id="83" name="Rounded Rectangle 82"/>
                <p:cNvSpPr/>
                <p:nvPr/>
              </p:nvSpPr>
              <p:spPr>
                <a:xfrm>
                  <a:off x="3509219" y="3250274"/>
                  <a:ext cx="1483360" cy="548640"/>
                </a:xfrm>
                <a:prstGeom prst="roundRect">
                  <a:avLst/>
                </a:prstGeom>
                <a:grpFill/>
                <a:ln w="25400" cap="flat" cmpd="sng" algn="ctr">
                  <a:solidFill>
                    <a:srgbClr val="FC4C0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200" b="1" i="0" u="none" strike="noStrike" kern="0" cap="none" spc="0" normalizeH="0" baseline="0" noProof="0" dirty="0">
                      <a:ln>
                        <a:noFill/>
                      </a:ln>
                      <a:solidFill>
                        <a:prstClr val="black"/>
                      </a:solidFill>
                      <a:effectLst/>
                      <a:uLnTx/>
                      <a:uFillTx/>
                      <a:latin typeface="Intel Clear"/>
                      <a:ea typeface="+mn-ea"/>
                      <a:cs typeface="+mn-cs"/>
                    </a:rPr>
                    <a:t>QOS</a:t>
                  </a:r>
                </a:p>
              </p:txBody>
            </p:sp>
            <p:sp>
              <p:nvSpPr>
                <p:cNvPr id="84" name="Rounded Rectangle 83"/>
                <p:cNvSpPr/>
                <p:nvPr/>
              </p:nvSpPr>
              <p:spPr>
                <a:xfrm>
                  <a:off x="5401590" y="3250274"/>
                  <a:ext cx="1483360" cy="548640"/>
                </a:xfrm>
                <a:prstGeom prst="roundRect">
                  <a:avLst/>
                </a:prstGeom>
                <a:grpFill/>
                <a:ln w="25400" cap="flat" cmpd="sng" algn="ctr">
                  <a:solidFill>
                    <a:srgbClr val="FC4C0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200" b="1" i="0" u="none" strike="noStrike" kern="0" cap="none" spc="0" normalizeH="0" baseline="0" noProof="0" dirty="0">
                      <a:ln>
                        <a:noFill/>
                      </a:ln>
                      <a:solidFill>
                        <a:prstClr val="black"/>
                      </a:solidFill>
                      <a:effectLst/>
                      <a:uLnTx/>
                      <a:uFillTx/>
                      <a:latin typeface="Intel Clear"/>
                      <a:ea typeface="+mn-ea"/>
                      <a:cs typeface="+mn-cs"/>
                    </a:rPr>
                    <a:t>TUNNEL APIs</a:t>
                  </a:r>
                  <a:endParaRPr kumimoji="0" lang="en-US" sz="1200" b="1" i="0" u="none" strike="noStrike" kern="0" cap="none" spc="0" normalizeH="0" baseline="0" noProof="0" dirty="0">
                    <a:ln>
                      <a:noFill/>
                    </a:ln>
                    <a:solidFill>
                      <a:prstClr val="black"/>
                    </a:solidFill>
                    <a:effectLst/>
                    <a:uLnTx/>
                    <a:uFillTx/>
                    <a:latin typeface="Intel Clear"/>
                    <a:ea typeface="+mn-ea"/>
                    <a:cs typeface="+mn-cs"/>
                  </a:endParaRPr>
                </a:p>
              </p:txBody>
            </p:sp>
          </p:grpSp>
          <p:sp>
            <p:nvSpPr>
              <p:cNvPr id="59" name="Rounded Rectangle 58"/>
              <p:cNvSpPr/>
              <p:nvPr/>
            </p:nvSpPr>
            <p:spPr>
              <a:xfrm>
                <a:off x="8779991" y="2199100"/>
                <a:ext cx="2940059" cy="537663"/>
              </a:xfrm>
              <a:prstGeom prst="roundRect">
                <a:avLst/>
              </a:prstGeom>
              <a:solidFill>
                <a:sysClr val="window" lastClr="FFFFFF"/>
              </a:solidFill>
              <a:ln w="28575" cap="flat" cmpd="sng" algn="ctr">
                <a:solidFill>
                  <a:sysClr val="windowText" lastClr="000000"/>
                </a:solidFill>
                <a:prstDash val="solid"/>
              </a:ln>
              <a:effectLst/>
            </p:spPr>
            <p:txBody>
              <a:bodyPr rtlCol="0" anchor="b"/>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IE" sz="1200" b="1" i="1" u="none" strike="noStrike" kern="0" cap="none" spc="0" normalizeH="0" baseline="0" noProof="0" dirty="0" smtClean="0">
                    <a:ln>
                      <a:noFill/>
                    </a:ln>
                    <a:solidFill>
                      <a:prstClr val="black"/>
                    </a:solidFill>
                    <a:effectLst/>
                    <a:uLnTx/>
                    <a:uFillTx/>
                    <a:latin typeface="Intel Clear"/>
                    <a:ea typeface="+mn-ea"/>
                    <a:cs typeface="+mn-cs"/>
                  </a:rPr>
                  <a:t>SW </a:t>
                </a:r>
                <a:r>
                  <a:rPr kumimoji="0" lang="en-IE" sz="1200" b="1" i="1" u="none" strike="noStrike" kern="0" cap="none" spc="0" normalizeH="0" baseline="0" noProof="0" dirty="0" err="1" smtClean="0">
                    <a:ln>
                      <a:noFill/>
                    </a:ln>
                    <a:solidFill>
                      <a:prstClr val="black"/>
                    </a:solidFill>
                    <a:effectLst/>
                    <a:uLnTx/>
                    <a:uFillTx/>
                    <a:latin typeface="Intel Clear"/>
                    <a:ea typeface="+mn-ea"/>
                    <a:cs typeface="+mn-cs"/>
                  </a:rPr>
                  <a:t>Datapath</a:t>
                </a:r>
                <a:endParaRPr kumimoji="0" lang="en-US" sz="1200" b="1" i="1" u="none" strike="noStrike" kern="0" cap="none" spc="0" normalizeH="0" baseline="0" noProof="0" dirty="0" smtClean="0">
                  <a:ln>
                    <a:noFill/>
                  </a:ln>
                  <a:solidFill>
                    <a:prstClr val="black"/>
                  </a:solidFill>
                  <a:effectLst/>
                  <a:uLnTx/>
                  <a:uFillTx/>
                  <a:latin typeface="Intel Clear"/>
                  <a:ea typeface="+mn-ea"/>
                  <a:cs typeface="+mn-cs"/>
                </a:endParaRPr>
              </a:p>
            </p:txBody>
          </p:sp>
          <p:grpSp>
            <p:nvGrpSpPr>
              <p:cNvPr id="60" name="Group 59"/>
              <p:cNvGrpSpPr/>
              <p:nvPr/>
            </p:nvGrpSpPr>
            <p:grpSpPr>
              <a:xfrm>
                <a:off x="8060702" y="5451110"/>
                <a:ext cx="1805354" cy="558202"/>
                <a:chOff x="7936523" y="5767085"/>
                <a:chExt cx="1805354" cy="558202"/>
              </a:xfrm>
            </p:grpSpPr>
            <p:sp>
              <p:nvSpPr>
                <p:cNvPr id="70" name="Rectangle 69"/>
                <p:cNvSpPr/>
                <p:nvPr/>
              </p:nvSpPr>
              <p:spPr>
                <a:xfrm>
                  <a:off x="7936523" y="5767085"/>
                  <a:ext cx="1805354" cy="265199"/>
                </a:xfrm>
                <a:prstGeom prst="rect">
                  <a:avLst/>
                </a:prstGeom>
                <a:solidFill>
                  <a:srgbClr val="0071C5">
                    <a:lumMod val="75000"/>
                    <a:alpha val="50000"/>
                  </a:srgbClr>
                </a:solidFill>
                <a:ln w="25400" cap="flat" cmpd="sng" algn="ctr">
                  <a:solidFill>
                    <a:sysClr val="windowText" lastClr="000000"/>
                  </a:solidFill>
                  <a:prstDash val="solid"/>
                </a:ln>
                <a:effectLst/>
              </p:spPr>
              <p:txBody>
                <a:bodyPr rtlCol="0" anchor="b"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400" b="1" i="0" u="none" strike="noStrike" kern="0" cap="none" spc="0" normalizeH="0" baseline="0" noProof="0" dirty="0">
                      <a:ln>
                        <a:noFill/>
                      </a:ln>
                      <a:solidFill>
                        <a:prstClr val="black">
                          <a:lumMod val="95000"/>
                          <a:lumOff val="5000"/>
                        </a:prstClr>
                      </a:solidFill>
                      <a:effectLst/>
                      <a:uLnTx/>
                      <a:uFillTx/>
                      <a:latin typeface="Intel Clear"/>
                      <a:ea typeface="+mn-ea"/>
                      <a:cs typeface="+mn-cs"/>
                    </a:rPr>
                    <a:t>FPGA</a:t>
                  </a:r>
                  <a:endParaRPr kumimoji="0" lang="en-US" sz="1400" b="1" i="0" u="none" strike="noStrike" kern="0" cap="none" spc="0" normalizeH="0" baseline="0" noProof="0" dirty="0">
                    <a:ln>
                      <a:noFill/>
                    </a:ln>
                    <a:solidFill>
                      <a:prstClr val="black">
                        <a:lumMod val="95000"/>
                        <a:lumOff val="5000"/>
                      </a:prstClr>
                    </a:solidFill>
                    <a:effectLst/>
                    <a:uLnTx/>
                    <a:uFillTx/>
                    <a:latin typeface="Intel Clear"/>
                    <a:ea typeface="+mn-ea"/>
                    <a:cs typeface="+mn-cs"/>
                  </a:endParaRPr>
                </a:p>
              </p:txBody>
            </p:sp>
            <p:sp>
              <p:nvSpPr>
                <p:cNvPr id="71" name="Rectangle 70"/>
                <p:cNvSpPr/>
                <p:nvPr/>
              </p:nvSpPr>
              <p:spPr>
                <a:xfrm>
                  <a:off x="8373105" y="6035796"/>
                  <a:ext cx="95299" cy="281641"/>
                </a:xfrm>
                <a:prstGeom prst="rect">
                  <a:avLst/>
                </a:prstGeom>
                <a:solidFill>
                  <a:sysClr val="windowText" lastClr="000000"/>
                </a:solidFill>
                <a:ln w="264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Intel Clear"/>
                    <a:ea typeface="+mn-ea"/>
                    <a:cs typeface="+mn-cs"/>
                  </a:endParaRPr>
                </a:p>
              </p:txBody>
            </p:sp>
            <p:sp>
              <p:nvSpPr>
                <p:cNvPr id="72" name="Rectangle 71"/>
                <p:cNvSpPr/>
                <p:nvPr/>
              </p:nvSpPr>
              <p:spPr>
                <a:xfrm>
                  <a:off x="9236863" y="6035796"/>
                  <a:ext cx="95299" cy="281641"/>
                </a:xfrm>
                <a:prstGeom prst="rect">
                  <a:avLst/>
                </a:prstGeom>
                <a:solidFill>
                  <a:sysClr val="windowText" lastClr="000000"/>
                </a:solidFill>
                <a:ln w="264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Intel Clear"/>
                    <a:ea typeface="+mn-ea"/>
                    <a:cs typeface="+mn-cs"/>
                  </a:endParaRPr>
                </a:p>
              </p:txBody>
            </p:sp>
            <p:grpSp>
              <p:nvGrpSpPr>
                <p:cNvPr id="73" name="Group 72"/>
                <p:cNvGrpSpPr/>
                <p:nvPr/>
              </p:nvGrpSpPr>
              <p:grpSpPr>
                <a:xfrm>
                  <a:off x="8419869" y="6099030"/>
                  <a:ext cx="867263" cy="226257"/>
                  <a:chOff x="6718935" y="2340541"/>
                  <a:chExt cx="1252557" cy="276999"/>
                </a:xfrm>
              </p:grpSpPr>
              <p:sp>
                <p:nvSpPr>
                  <p:cNvPr id="74" name="TextBox 73"/>
                  <p:cNvSpPr txBox="1"/>
                  <p:nvPr/>
                </p:nvSpPr>
                <p:spPr>
                  <a:xfrm>
                    <a:off x="6947799" y="2340541"/>
                    <a:ext cx="738972"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200" b="0" i="0" u="none" strike="noStrike" kern="0" cap="none" spc="0" normalizeH="0" baseline="0" noProof="0" dirty="0" smtClean="0">
                        <a:ln>
                          <a:noFill/>
                        </a:ln>
                        <a:solidFill>
                          <a:prstClr val="black"/>
                        </a:solidFill>
                        <a:effectLst/>
                        <a:uLnTx/>
                        <a:uFillTx/>
                        <a:latin typeface="Intel Clear"/>
                      </a:rPr>
                      <a:t>PHY</a:t>
                    </a:r>
                    <a:endParaRPr kumimoji="0" lang="en-US" sz="1200" b="0" i="0" u="none" strike="noStrike" kern="0" cap="none" spc="0" normalizeH="0" baseline="0" noProof="0" dirty="0" err="1" smtClean="0">
                      <a:ln>
                        <a:noFill/>
                      </a:ln>
                      <a:solidFill>
                        <a:prstClr val="black"/>
                      </a:solidFill>
                      <a:effectLst/>
                      <a:uLnTx/>
                      <a:uFillTx/>
                      <a:latin typeface="Intel Clear"/>
                    </a:endParaRPr>
                  </a:p>
                </p:txBody>
              </p:sp>
              <p:cxnSp>
                <p:nvCxnSpPr>
                  <p:cNvPr id="75" name="Straight Arrow Connector 74"/>
                  <p:cNvCxnSpPr/>
                  <p:nvPr/>
                </p:nvCxnSpPr>
                <p:spPr>
                  <a:xfrm flipH="1">
                    <a:off x="6718935" y="2496828"/>
                    <a:ext cx="248206" cy="0"/>
                  </a:xfrm>
                  <a:prstGeom prst="straightConnector1">
                    <a:avLst/>
                  </a:prstGeom>
                  <a:noFill/>
                  <a:ln w="9525" cap="rnd" cmpd="sng" algn="ctr">
                    <a:solidFill>
                      <a:sysClr val="windowText" lastClr="000000"/>
                    </a:solidFill>
                    <a:prstDash val="solid"/>
                    <a:tailEnd type="triangle"/>
                  </a:ln>
                  <a:effectLst/>
                </p:spPr>
              </p:cxnSp>
              <p:cxnSp>
                <p:nvCxnSpPr>
                  <p:cNvPr id="76" name="Straight Arrow Connector 75"/>
                  <p:cNvCxnSpPr/>
                  <p:nvPr/>
                </p:nvCxnSpPr>
                <p:spPr>
                  <a:xfrm>
                    <a:off x="7706113" y="2496828"/>
                    <a:ext cx="265379" cy="0"/>
                  </a:xfrm>
                  <a:prstGeom prst="straightConnector1">
                    <a:avLst/>
                  </a:prstGeom>
                  <a:noFill/>
                  <a:ln w="9525" cap="rnd" cmpd="sng" algn="ctr">
                    <a:solidFill>
                      <a:sysClr val="windowText" lastClr="000000"/>
                    </a:solidFill>
                    <a:prstDash val="solid"/>
                    <a:tailEnd type="triangle"/>
                  </a:ln>
                  <a:effectLst/>
                </p:spPr>
              </p:cxnSp>
            </p:grpSp>
          </p:grpSp>
          <p:grpSp>
            <p:nvGrpSpPr>
              <p:cNvPr id="61" name="Group 60"/>
              <p:cNvGrpSpPr/>
              <p:nvPr/>
            </p:nvGrpSpPr>
            <p:grpSpPr>
              <a:xfrm>
                <a:off x="6197600" y="1504240"/>
                <a:ext cx="2694364" cy="579719"/>
                <a:chOff x="2188326" y="2078181"/>
                <a:chExt cx="2694364" cy="268830"/>
              </a:xfrm>
            </p:grpSpPr>
            <p:sp>
              <p:nvSpPr>
                <p:cNvPr id="67" name="Rectangle 66"/>
                <p:cNvSpPr/>
                <p:nvPr/>
              </p:nvSpPr>
              <p:spPr>
                <a:xfrm>
                  <a:off x="2188326" y="2088572"/>
                  <a:ext cx="1086889" cy="255777"/>
                </a:xfrm>
                <a:prstGeom prst="rect">
                  <a:avLst/>
                </a:prstGeom>
                <a:solidFill>
                  <a:sysClr val="window" lastClr="FFFFFF"/>
                </a:solidFill>
                <a:ln w="264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200" b="1" i="0" u="none" strike="noStrike" kern="0" cap="none" spc="0" normalizeH="0" baseline="0" noProof="0" dirty="0" smtClean="0">
                      <a:ln>
                        <a:noFill/>
                      </a:ln>
                      <a:solidFill>
                        <a:prstClr val="black"/>
                      </a:solidFill>
                      <a:effectLst/>
                      <a:uLnTx/>
                      <a:uFillTx/>
                      <a:latin typeface="Intel Clear"/>
                      <a:ea typeface="+mn-ea"/>
                      <a:cs typeface="+mn-cs"/>
                    </a:rPr>
                    <a:t>OVSDB</a:t>
                  </a:r>
                  <a:endParaRPr kumimoji="0" lang="en-US" sz="1200" b="1" i="0" u="none" strike="noStrike" kern="0" cap="none" spc="0" normalizeH="0" baseline="0" noProof="0" dirty="0" smtClean="0">
                    <a:ln>
                      <a:noFill/>
                    </a:ln>
                    <a:solidFill>
                      <a:prstClr val="black"/>
                    </a:solidFill>
                    <a:effectLst/>
                    <a:uLnTx/>
                    <a:uFillTx/>
                    <a:latin typeface="Intel Clear"/>
                    <a:ea typeface="+mn-ea"/>
                    <a:cs typeface="+mn-cs"/>
                  </a:endParaRPr>
                </a:p>
              </p:txBody>
            </p:sp>
            <p:sp>
              <p:nvSpPr>
                <p:cNvPr id="68" name="Rectangle 67"/>
                <p:cNvSpPr/>
                <p:nvPr/>
              </p:nvSpPr>
              <p:spPr>
                <a:xfrm>
                  <a:off x="3709557" y="2078181"/>
                  <a:ext cx="1173133" cy="268830"/>
                </a:xfrm>
                <a:prstGeom prst="rect">
                  <a:avLst/>
                </a:prstGeom>
                <a:solidFill>
                  <a:sysClr val="window" lastClr="FFFFFF"/>
                </a:solidFill>
                <a:ln w="264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200" b="1" i="0" u="none" strike="noStrike" kern="0" cap="none" spc="0" normalizeH="0" baseline="0" noProof="0" dirty="0" err="1" smtClean="0">
                      <a:ln>
                        <a:noFill/>
                      </a:ln>
                      <a:solidFill>
                        <a:prstClr val="black"/>
                      </a:solidFill>
                      <a:effectLst/>
                      <a:uLnTx/>
                      <a:uFillTx/>
                      <a:latin typeface="Intel Clear"/>
                      <a:ea typeface="+mn-ea"/>
                      <a:cs typeface="+mn-cs"/>
                    </a:rPr>
                    <a:t>vswitchd</a:t>
                  </a:r>
                  <a:endParaRPr kumimoji="0" lang="en-US" sz="1200" b="1" i="0" u="none" strike="noStrike" kern="0" cap="none" spc="0" normalizeH="0" baseline="0" noProof="0" dirty="0" smtClean="0">
                    <a:ln>
                      <a:noFill/>
                    </a:ln>
                    <a:solidFill>
                      <a:prstClr val="black"/>
                    </a:solidFill>
                    <a:effectLst/>
                    <a:uLnTx/>
                    <a:uFillTx/>
                    <a:latin typeface="Intel Clear"/>
                    <a:ea typeface="+mn-ea"/>
                    <a:cs typeface="+mn-cs"/>
                  </a:endParaRPr>
                </a:p>
              </p:txBody>
            </p:sp>
            <p:cxnSp>
              <p:nvCxnSpPr>
                <p:cNvPr id="69" name="Straight Connector 68"/>
                <p:cNvCxnSpPr>
                  <a:stCxn id="67" idx="3"/>
                  <a:endCxn id="68" idx="1"/>
                </p:cNvCxnSpPr>
                <p:nvPr/>
              </p:nvCxnSpPr>
              <p:spPr>
                <a:xfrm flipV="1">
                  <a:off x="3275215" y="2212596"/>
                  <a:ext cx="434342" cy="3865"/>
                </a:xfrm>
                <a:prstGeom prst="line">
                  <a:avLst/>
                </a:prstGeom>
                <a:noFill/>
                <a:ln w="25400" cap="rnd" cmpd="sng" algn="ctr">
                  <a:solidFill>
                    <a:srgbClr val="003C71"/>
                  </a:solidFill>
                  <a:prstDash val="sysDash"/>
                </a:ln>
                <a:effectLst/>
              </p:spPr>
            </p:cxnSp>
          </p:grpSp>
          <p:cxnSp>
            <p:nvCxnSpPr>
              <p:cNvPr id="62" name="Straight Arrow Connector 39"/>
              <p:cNvCxnSpPr>
                <a:stCxn id="68" idx="3"/>
                <a:endCxn id="59" idx="0"/>
              </p:cNvCxnSpPr>
              <p:nvPr/>
            </p:nvCxnSpPr>
            <p:spPr>
              <a:xfrm>
                <a:off x="8891964" y="1794100"/>
                <a:ext cx="1358057" cy="405000"/>
              </a:xfrm>
              <a:prstGeom prst="bentConnector2">
                <a:avLst/>
              </a:prstGeom>
              <a:noFill/>
              <a:ln w="25400" cap="rnd" cmpd="sng" algn="ctr">
                <a:solidFill>
                  <a:sysClr val="windowText" lastClr="000000">
                    <a:lumMod val="85000"/>
                    <a:lumOff val="15000"/>
                  </a:sysClr>
                </a:solidFill>
                <a:prstDash val="sysDash"/>
                <a:headEnd type="triangle"/>
                <a:tailEnd type="triangle"/>
              </a:ln>
              <a:effectLst/>
            </p:spPr>
          </p:cxnSp>
          <p:cxnSp>
            <p:nvCxnSpPr>
              <p:cNvPr id="63" name="Straight Arrow Connector 39"/>
              <p:cNvCxnSpPr/>
              <p:nvPr/>
            </p:nvCxnSpPr>
            <p:spPr>
              <a:xfrm rot="5400000">
                <a:off x="7793512" y="2595845"/>
                <a:ext cx="1023775" cy="3"/>
              </a:xfrm>
              <a:prstGeom prst="bentConnector3">
                <a:avLst>
                  <a:gd name="adj1" fmla="val 50000"/>
                </a:avLst>
              </a:prstGeom>
              <a:noFill/>
              <a:ln w="25400" cap="rnd" cmpd="sng" algn="ctr">
                <a:solidFill>
                  <a:sysClr val="windowText" lastClr="000000">
                    <a:lumMod val="85000"/>
                    <a:lumOff val="15000"/>
                  </a:sysClr>
                </a:solidFill>
                <a:prstDash val="sysDash"/>
                <a:headEnd type="triangle"/>
                <a:tailEnd type="triangle"/>
              </a:ln>
              <a:effectLst/>
            </p:spPr>
          </p:cxnSp>
          <p:cxnSp>
            <p:nvCxnSpPr>
              <p:cNvPr id="64" name="Straight Arrow Connector 39"/>
              <p:cNvCxnSpPr>
                <a:endCxn id="59" idx="2"/>
              </p:cNvCxnSpPr>
              <p:nvPr/>
            </p:nvCxnSpPr>
            <p:spPr>
              <a:xfrm rot="16200000" flipV="1">
                <a:off x="10070997" y="2915788"/>
                <a:ext cx="358051" cy="1"/>
              </a:xfrm>
              <a:prstGeom prst="bentConnector3">
                <a:avLst>
                  <a:gd name="adj1" fmla="val 50000"/>
                </a:avLst>
              </a:prstGeom>
              <a:noFill/>
              <a:ln w="25400" cap="rnd" cmpd="sng" algn="ctr">
                <a:solidFill>
                  <a:sysClr val="windowText" lastClr="000000">
                    <a:lumMod val="85000"/>
                    <a:lumOff val="15000"/>
                  </a:sysClr>
                </a:solidFill>
                <a:prstDash val="sysDash"/>
                <a:headEnd type="triangle"/>
                <a:tailEnd type="triangle"/>
              </a:ln>
              <a:effectLst/>
            </p:spPr>
          </p:cxnSp>
          <p:cxnSp>
            <p:nvCxnSpPr>
              <p:cNvPr id="65" name="Straight Arrow Connector 39"/>
              <p:cNvCxnSpPr>
                <a:stCxn id="57" idx="0"/>
                <a:endCxn id="77" idx="2"/>
              </p:cNvCxnSpPr>
              <p:nvPr/>
            </p:nvCxnSpPr>
            <p:spPr>
              <a:xfrm rot="16200000" flipV="1">
                <a:off x="8798341" y="4624332"/>
                <a:ext cx="321882" cy="912"/>
              </a:xfrm>
              <a:prstGeom prst="bentConnector3">
                <a:avLst>
                  <a:gd name="adj1" fmla="val 50000"/>
                </a:avLst>
              </a:prstGeom>
              <a:noFill/>
              <a:ln w="25400" cap="rnd" cmpd="sng" algn="ctr">
                <a:solidFill>
                  <a:sysClr val="windowText" lastClr="000000">
                    <a:lumMod val="85000"/>
                    <a:lumOff val="15000"/>
                  </a:sysClr>
                </a:solidFill>
                <a:prstDash val="sysDash"/>
                <a:headEnd type="triangle"/>
                <a:tailEnd type="triangle"/>
              </a:ln>
              <a:effectLst/>
            </p:spPr>
          </p:cxnSp>
          <p:cxnSp>
            <p:nvCxnSpPr>
              <p:cNvPr id="66" name="Straight Arrow Connector 39"/>
              <p:cNvCxnSpPr>
                <a:stCxn id="70" idx="0"/>
                <a:endCxn id="57" idx="2"/>
              </p:cNvCxnSpPr>
              <p:nvPr/>
            </p:nvCxnSpPr>
            <p:spPr>
              <a:xfrm rot="16200000" flipV="1">
                <a:off x="8806771" y="5294501"/>
                <a:ext cx="309576" cy="3641"/>
              </a:xfrm>
              <a:prstGeom prst="bentConnector3">
                <a:avLst>
                  <a:gd name="adj1" fmla="val 50000"/>
                </a:avLst>
              </a:prstGeom>
              <a:noFill/>
              <a:ln w="25400" cap="rnd" cmpd="sng" algn="ctr">
                <a:solidFill>
                  <a:sysClr val="windowText" lastClr="000000">
                    <a:lumMod val="85000"/>
                    <a:lumOff val="15000"/>
                  </a:sysClr>
                </a:solidFill>
                <a:prstDash val="sysDash"/>
                <a:headEnd type="triangle"/>
                <a:tailEnd type="triangle"/>
              </a:ln>
              <a:effectLst/>
            </p:spPr>
          </p:cxnSp>
        </p:grpSp>
        <p:grpSp>
          <p:nvGrpSpPr>
            <p:cNvPr id="52" name="Group 51"/>
            <p:cNvGrpSpPr/>
            <p:nvPr/>
          </p:nvGrpSpPr>
          <p:grpSpPr>
            <a:xfrm>
              <a:off x="5661157" y="4899991"/>
              <a:ext cx="6392274" cy="750387"/>
              <a:chOff x="5405518" y="5199132"/>
              <a:chExt cx="6392274" cy="750387"/>
            </a:xfrm>
          </p:grpSpPr>
          <p:cxnSp>
            <p:nvCxnSpPr>
              <p:cNvPr id="53" name="Straight Connector 52"/>
              <p:cNvCxnSpPr/>
              <p:nvPr/>
            </p:nvCxnSpPr>
            <p:spPr>
              <a:xfrm>
                <a:off x="5533292" y="5568455"/>
                <a:ext cx="6264500" cy="11723"/>
              </a:xfrm>
              <a:prstGeom prst="line">
                <a:avLst/>
              </a:prstGeom>
              <a:noFill/>
              <a:ln w="31750" cap="rnd" cmpd="sng" algn="ctr">
                <a:solidFill>
                  <a:srgbClr val="C3D600"/>
                </a:solidFill>
                <a:prstDash val="lgDash"/>
              </a:ln>
              <a:effectLst/>
            </p:spPr>
          </p:cxnSp>
          <p:sp>
            <p:nvSpPr>
              <p:cNvPr id="54" name="TextBox 53"/>
              <p:cNvSpPr txBox="1"/>
              <p:nvPr/>
            </p:nvSpPr>
            <p:spPr>
              <a:xfrm>
                <a:off x="5477772" y="5199132"/>
                <a:ext cx="965684" cy="29238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IE" sz="1300" b="0" i="0" u="none" strike="noStrike" kern="0" cap="none" spc="0" normalizeH="0" baseline="0" noProof="0" dirty="0" smtClean="0">
                    <a:ln>
                      <a:noFill/>
                    </a:ln>
                    <a:solidFill>
                      <a:prstClr val="black"/>
                    </a:solidFill>
                    <a:effectLst/>
                    <a:uLnTx/>
                    <a:uFillTx/>
                    <a:latin typeface="Intel Clear"/>
                  </a:rPr>
                  <a:t>Host</a:t>
                </a:r>
                <a:endParaRPr kumimoji="0" lang="en-US" sz="1300" b="0" i="0" u="none" strike="noStrike" kern="0" cap="none" spc="0" normalizeH="0" baseline="0" noProof="0" dirty="0" err="1" smtClean="0">
                  <a:ln>
                    <a:noFill/>
                  </a:ln>
                  <a:solidFill>
                    <a:prstClr val="black"/>
                  </a:solidFill>
                  <a:effectLst/>
                  <a:uLnTx/>
                  <a:uFillTx/>
                  <a:latin typeface="Intel Clear"/>
                </a:endParaRPr>
              </a:p>
            </p:txBody>
          </p:sp>
          <p:sp>
            <p:nvSpPr>
              <p:cNvPr id="55" name="TextBox 54"/>
              <p:cNvSpPr txBox="1"/>
              <p:nvPr/>
            </p:nvSpPr>
            <p:spPr>
              <a:xfrm>
                <a:off x="5405518" y="5657131"/>
                <a:ext cx="655312" cy="29238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300" b="0" i="0" u="none" strike="noStrike" kern="0" cap="none" spc="0" normalizeH="0" baseline="0" noProof="0" dirty="0" smtClean="0">
                    <a:ln>
                      <a:noFill/>
                    </a:ln>
                    <a:solidFill>
                      <a:prstClr val="black"/>
                    </a:solidFill>
                    <a:effectLst/>
                    <a:uLnTx/>
                    <a:uFillTx/>
                    <a:latin typeface="Intel Clear"/>
                  </a:rPr>
                  <a:t>HW</a:t>
                </a:r>
                <a:endParaRPr kumimoji="0" lang="en-US" sz="1300" b="0" i="0" u="none" strike="noStrike" kern="0" cap="none" spc="0" normalizeH="0" baseline="0" noProof="0" dirty="0" err="1" smtClean="0">
                  <a:ln>
                    <a:noFill/>
                  </a:ln>
                  <a:solidFill>
                    <a:prstClr val="black"/>
                  </a:solidFill>
                  <a:effectLst/>
                  <a:uLnTx/>
                  <a:uFillTx/>
                  <a:latin typeface="Intel Clear"/>
                </a:endParaRPr>
              </a:p>
            </p:txBody>
          </p:sp>
        </p:grpSp>
      </p:grpSp>
      <p:grpSp>
        <p:nvGrpSpPr>
          <p:cNvPr id="85" name="Group 84"/>
          <p:cNvGrpSpPr/>
          <p:nvPr/>
        </p:nvGrpSpPr>
        <p:grpSpPr>
          <a:xfrm>
            <a:off x="9807688" y="1320165"/>
            <a:ext cx="1715349" cy="4263545"/>
            <a:chOff x="9866056" y="1320165"/>
            <a:chExt cx="1715349" cy="4263545"/>
          </a:xfrm>
        </p:grpSpPr>
        <p:pic>
          <p:nvPicPr>
            <p:cNvPr id="86" name="Picture 8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0522" y="1320165"/>
              <a:ext cx="520883" cy="520883"/>
            </a:xfrm>
            <a:prstGeom prst="rect">
              <a:avLst/>
            </a:prstGeom>
            <a:ln w="25400">
              <a:solidFill>
                <a:sysClr val="windowText" lastClr="000000"/>
              </a:solidFill>
            </a:ln>
          </p:spPr>
        </p:pic>
        <p:cxnSp>
          <p:nvCxnSpPr>
            <p:cNvPr id="87" name="Straight Connector 73"/>
            <p:cNvCxnSpPr>
              <a:stCxn id="86" idx="3"/>
            </p:cNvCxnSpPr>
            <p:nvPr/>
          </p:nvCxnSpPr>
          <p:spPr>
            <a:xfrm flipH="1">
              <a:off x="9866056" y="1580607"/>
              <a:ext cx="1715349" cy="4003103"/>
            </a:xfrm>
            <a:prstGeom prst="bentConnector3">
              <a:avLst>
                <a:gd name="adj1" fmla="val -22401"/>
              </a:avLst>
            </a:prstGeom>
            <a:noFill/>
            <a:ln w="31750" cap="rnd" cmpd="sng" algn="ctr">
              <a:solidFill>
                <a:sysClr val="windowText" lastClr="000000"/>
              </a:solidFill>
              <a:prstDash val="solid"/>
            </a:ln>
            <a:effectLst/>
          </p:spPr>
        </p:cxnSp>
      </p:grpSp>
      <p:sp>
        <p:nvSpPr>
          <p:cNvPr id="88" name="Freeform 87"/>
          <p:cNvSpPr/>
          <p:nvPr/>
        </p:nvSpPr>
        <p:spPr>
          <a:xfrm>
            <a:off x="8550613" y="3706238"/>
            <a:ext cx="381800" cy="1877439"/>
          </a:xfrm>
          <a:custGeom>
            <a:avLst/>
            <a:gdLst>
              <a:gd name="connsiteX0" fmla="*/ 0 w 381800"/>
              <a:gd name="connsiteY0" fmla="*/ 1877439 h 1877439"/>
              <a:gd name="connsiteX1" fmla="*/ 77821 w 381800"/>
              <a:gd name="connsiteY1" fmla="*/ 963039 h 1877439"/>
              <a:gd name="connsiteX2" fmla="*/ 369651 w 381800"/>
              <a:gd name="connsiteY2" fmla="*/ 622571 h 1877439"/>
              <a:gd name="connsiteX3" fmla="*/ 330740 w 381800"/>
              <a:gd name="connsiteY3" fmla="*/ 0 h 1877439"/>
              <a:gd name="connsiteX4" fmla="*/ 330740 w 381800"/>
              <a:gd name="connsiteY4" fmla="*/ 0 h 1877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800" h="1877439">
                <a:moveTo>
                  <a:pt x="0" y="1877439"/>
                </a:moveTo>
                <a:cubicBezTo>
                  <a:pt x="8106" y="1524811"/>
                  <a:pt x="16212" y="1172184"/>
                  <a:pt x="77821" y="963039"/>
                </a:cubicBezTo>
                <a:cubicBezTo>
                  <a:pt x="139430" y="753894"/>
                  <a:pt x="327498" y="783077"/>
                  <a:pt x="369651" y="622571"/>
                </a:cubicBezTo>
                <a:cubicBezTo>
                  <a:pt x="411804" y="462065"/>
                  <a:pt x="330740" y="0"/>
                  <a:pt x="330740" y="0"/>
                </a:cubicBezTo>
                <a:lnTo>
                  <a:pt x="330740" y="0"/>
                </a:lnTo>
              </a:path>
            </a:pathLst>
          </a:custGeom>
          <a:noFill/>
          <a:ln w="31750" cap="flat" cmpd="sng" algn="ctr">
            <a:solidFill>
              <a:srgbClr val="00B050"/>
            </a:solidFill>
            <a:prstDash val="sysDot"/>
            <a:tail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Intel Clear"/>
              <a:ea typeface="+mn-ea"/>
              <a:cs typeface="+mn-cs"/>
            </a:endParaRPr>
          </a:p>
        </p:txBody>
      </p:sp>
      <p:sp>
        <p:nvSpPr>
          <p:cNvPr id="89" name="Freeform 88"/>
          <p:cNvSpPr/>
          <p:nvPr/>
        </p:nvSpPr>
        <p:spPr>
          <a:xfrm>
            <a:off x="7774578" y="2747818"/>
            <a:ext cx="2248549" cy="951346"/>
          </a:xfrm>
          <a:custGeom>
            <a:avLst/>
            <a:gdLst>
              <a:gd name="connsiteX0" fmla="*/ 1096949 w 2248549"/>
              <a:gd name="connsiteY0" fmla="*/ 951346 h 951346"/>
              <a:gd name="connsiteX1" fmla="*/ 902986 w 2248549"/>
              <a:gd name="connsiteY1" fmla="*/ 688109 h 951346"/>
              <a:gd name="connsiteX2" fmla="*/ 528913 w 2248549"/>
              <a:gd name="connsiteY2" fmla="*/ 683491 h 951346"/>
              <a:gd name="connsiteX3" fmla="*/ 293386 w 2248549"/>
              <a:gd name="connsiteY3" fmla="*/ 688109 h 951346"/>
              <a:gd name="connsiteX4" fmla="*/ 80949 w 2248549"/>
              <a:gd name="connsiteY4" fmla="*/ 614218 h 951346"/>
              <a:gd name="connsiteX5" fmla="*/ 57858 w 2248549"/>
              <a:gd name="connsiteY5" fmla="*/ 249382 h 951346"/>
              <a:gd name="connsiteX6" fmla="*/ 824477 w 2248549"/>
              <a:gd name="connsiteY6" fmla="*/ 147782 h 951346"/>
              <a:gd name="connsiteX7" fmla="*/ 2043677 w 2248549"/>
              <a:gd name="connsiteY7" fmla="*/ 212437 h 951346"/>
              <a:gd name="connsiteX8" fmla="*/ 2246877 w 2248549"/>
              <a:gd name="connsiteY8" fmla="*/ 0 h 951346"/>
              <a:gd name="connsiteX9" fmla="*/ 2246877 w 2248549"/>
              <a:gd name="connsiteY9" fmla="*/ 0 h 951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8549" h="951346">
                <a:moveTo>
                  <a:pt x="1096949" y="951346"/>
                </a:moveTo>
                <a:cubicBezTo>
                  <a:pt x="1047304" y="842048"/>
                  <a:pt x="997659" y="732751"/>
                  <a:pt x="902986" y="688109"/>
                </a:cubicBezTo>
                <a:cubicBezTo>
                  <a:pt x="808313" y="643466"/>
                  <a:pt x="630513" y="683491"/>
                  <a:pt x="528913" y="683491"/>
                </a:cubicBezTo>
                <a:cubicBezTo>
                  <a:pt x="427313" y="683491"/>
                  <a:pt x="368047" y="699654"/>
                  <a:pt x="293386" y="688109"/>
                </a:cubicBezTo>
                <a:cubicBezTo>
                  <a:pt x="218725" y="676564"/>
                  <a:pt x="120204" y="687339"/>
                  <a:pt x="80949" y="614218"/>
                </a:cubicBezTo>
                <a:cubicBezTo>
                  <a:pt x="41694" y="541097"/>
                  <a:pt x="-66063" y="327121"/>
                  <a:pt x="57858" y="249382"/>
                </a:cubicBezTo>
                <a:cubicBezTo>
                  <a:pt x="181779" y="171643"/>
                  <a:pt x="493507" y="153939"/>
                  <a:pt x="824477" y="147782"/>
                </a:cubicBezTo>
                <a:cubicBezTo>
                  <a:pt x="1155447" y="141625"/>
                  <a:pt x="1806610" y="237067"/>
                  <a:pt x="2043677" y="212437"/>
                </a:cubicBezTo>
                <a:cubicBezTo>
                  <a:pt x="2280744" y="187807"/>
                  <a:pt x="2246877" y="0"/>
                  <a:pt x="2246877" y="0"/>
                </a:cubicBezTo>
                <a:lnTo>
                  <a:pt x="2246877" y="0"/>
                </a:lnTo>
              </a:path>
            </a:pathLst>
          </a:custGeom>
          <a:noFill/>
          <a:ln w="31750" cap="flat" cmpd="sng" algn="ctr">
            <a:solidFill>
              <a:srgbClr val="00B050"/>
            </a:solidFill>
            <a:prstDash val="sysDot"/>
            <a:tail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Intel Clear"/>
              <a:ea typeface="+mn-ea"/>
              <a:cs typeface="+mn-cs"/>
            </a:endParaRPr>
          </a:p>
        </p:txBody>
      </p:sp>
      <p:sp>
        <p:nvSpPr>
          <p:cNvPr id="90" name="Freeform 89"/>
          <p:cNvSpPr/>
          <p:nvPr/>
        </p:nvSpPr>
        <p:spPr>
          <a:xfrm>
            <a:off x="8829964" y="1872872"/>
            <a:ext cx="1206750" cy="814910"/>
          </a:xfrm>
          <a:custGeom>
            <a:avLst/>
            <a:gdLst>
              <a:gd name="connsiteX0" fmla="*/ 1196109 w 1206750"/>
              <a:gd name="connsiteY0" fmla="*/ 814910 h 814910"/>
              <a:gd name="connsiteX1" fmla="*/ 1196109 w 1206750"/>
              <a:gd name="connsiteY1" fmla="*/ 463928 h 814910"/>
              <a:gd name="connsiteX2" fmla="*/ 1182254 w 1206750"/>
              <a:gd name="connsiteY2" fmla="*/ 182219 h 814910"/>
              <a:gd name="connsiteX3" fmla="*/ 914400 w 1206750"/>
              <a:gd name="connsiteY3" fmla="*/ 6728 h 814910"/>
              <a:gd name="connsiteX4" fmla="*/ 618836 w 1206750"/>
              <a:gd name="connsiteY4" fmla="*/ 34437 h 814910"/>
              <a:gd name="connsiteX5" fmla="*/ 0 w 1206750"/>
              <a:gd name="connsiteY5" fmla="*/ 15964 h 814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6750" h="814910">
                <a:moveTo>
                  <a:pt x="1196109" y="814910"/>
                </a:moveTo>
                <a:cubicBezTo>
                  <a:pt x="1197263" y="692143"/>
                  <a:pt x="1198418" y="569376"/>
                  <a:pt x="1196109" y="463928"/>
                </a:cubicBezTo>
                <a:cubicBezTo>
                  <a:pt x="1193800" y="358480"/>
                  <a:pt x="1229205" y="258419"/>
                  <a:pt x="1182254" y="182219"/>
                </a:cubicBezTo>
                <a:cubicBezTo>
                  <a:pt x="1135303" y="106019"/>
                  <a:pt x="1008303" y="31358"/>
                  <a:pt x="914400" y="6728"/>
                </a:cubicBezTo>
                <a:cubicBezTo>
                  <a:pt x="820497" y="-17902"/>
                  <a:pt x="771236" y="32898"/>
                  <a:pt x="618836" y="34437"/>
                </a:cubicBezTo>
                <a:cubicBezTo>
                  <a:pt x="466436" y="35976"/>
                  <a:pt x="233218" y="25970"/>
                  <a:pt x="0" y="15964"/>
                </a:cubicBezTo>
              </a:path>
            </a:pathLst>
          </a:custGeom>
          <a:noFill/>
          <a:ln w="31750" cap="flat" cmpd="sng" algn="ctr">
            <a:solidFill>
              <a:srgbClr val="00B050"/>
            </a:solidFill>
            <a:prstDash val="sysDot"/>
            <a:tail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Intel Clear"/>
              <a:ea typeface="+mn-ea"/>
              <a:cs typeface="+mn-cs"/>
            </a:endParaRPr>
          </a:p>
        </p:txBody>
      </p:sp>
      <p:sp>
        <p:nvSpPr>
          <p:cNvPr id="91" name="Freeform 90"/>
          <p:cNvSpPr/>
          <p:nvPr/>
        </p:nvSpPr>
        <p:spPr>
          <a:xfrm>
            <a:off x="8829368" y="1538668"/>
            <a:ext cx="1791623" cy="919397"/>
          </a:xfrm>
          <a:custGeom>
            <a:avLst/>
            <a:gdLst>
              <a:gd name="connsiteX0" fmla="*/ 0 w 1791623"/>
              <a:gd name="connsiteY0" fmla="*/ 54158 h 919397"/>
              <a:gd name="connsiteX1" fmla="*/ 1700980 w 1791623"/>
              <a:gd name="connsiteY1" fmla="*/ 93487 h 919397"/>
              <a:gd name="connsiteX2" fmla="*/ 1573161 w 1791623"/>
              <a:gd name="connsiteY2" fmla="*/ 919397 h 919397"/>
              <a:gd name="connsiteX3" fmla="*/ 1573161 w 1791623"/>
              <a:gd name="connsiteY3" fmla="*/ 919397 h 919397"/>
              <a:gd name="connsiteX4" fmla="*/ 1573161 w 1791623"/>
              <a:gd name="connsiteY4" fmla="*/ 919397 h 919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1623" h="919397">
                <a:moveTo>
                  <a:pt x="0" y="54158"/>
                </a:moveTo>
                <a:cubicBezTo>
                  <a:pt x="719393" y="1719"/>
                  <a:pt x="1438787" y="-50719"/>
                  <a:pt x="1700980" y="93487"/>
                </a:cubicBezTo>
                <a:cubicBezTo>
                  <a:pt x="1963173" y="237693"/>
                  <a:pt x="1573161" y="919397"/>
                  <a:pt x="1573161" y="919397"/>
                </a:cubicBezTo>
                <a:lnTo>
                  <a:pt x="1573161" y="919397"/>
                </a:lnTo>
                <a:lnTo>
                  <a:pt x="1573161" y="919397"/>
                </a:lnTo>
              </a:path>
            </a:pathLst>
          </a:custGeom>
          <a:noFill/>
          <a:ln w="31750" cap="flat" cmpd="sng" algn="ctr">
            <a:solidFill>
              <a:srgbClr val="0070C0"/>
            </a:solidFill>
            <a:prstDash val="sysDot"/>
            <a:tail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Intel Clear"/>
              <a:ea typeface="+mn-ea"/>
              <a:cs typeface="+mn-cs"/>
            </a:endParaRPr>
          </a:p>
        </p:txBody>
      </p:sp>
      <p:sp>
        <p:nvSpPr>
          <p:cNvPr id="92" name="Freeform 91"/>
          <p:cNvSpPr/>
          <p:nvPr/>
        </p:nvSpPr>
        <p:spPr>
          <a:xfrm>
            <a:off x="10392114" y="2456329"/>
            <a:ext cx="487453" cy="1007633"/>
          </a:xfrm>
          <a:custGeom>
            <a:avLst/>
            <a:gdLst>
              <a:gd name="connsiteX0" fmla="*/ 14117 w 487453"/>
              <a:gd name="connsiteY0" fmla="*/ 0 h 1007633"/>
              <a:gd name="connsiteX1" fmla="*/ 42804 w 487453"/>
              <a:gd name="connsiteY1" fmla="*/ 405205 h 1007633"/>
              <a:gd name="connsiteX2" fmla="*/ 372705 w 487453"/>
              <a:gd name="connsiteY2" fmla="*/ 473337 h 1007633"/>
              <a:gd name="connsiteX3" fmla="*/ 487453 w 487453"/>
              <a:gd name="connsiteY3" fmla="*/ 1007633 h 1007633"/>
              <a:gd name="connsiteX4" fmla="*/ 487453 w 487453"/>
              <a:gd name="connsiteY4" fmla="*/ 1007633 h 10076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7453" h="1007633">
                <a:moveTo>
                  <a:pt x="14117" y="0"/>
                </a:moveTo>
                <a:cubicBezTo>
                  <a:pt x="-1422" y="163158"/>
                  <a:pt x="-16961" y="326316"/>
                  <a:pt x="42804" y="405205"/>
                </a:cubicBezTo>
                <a:cubicBezTo>
                  <a:pt x="102569" y="484095"/>
                  <a:pt x="298597" y="372932"/>
                  <a:pt x="372705" y="473337"/>
                </a:cubicBezTo>
                <a:cubicBezTo>
                  <a:pt x="446813" y="573742"/>
                  <a:pt x="487453" y="1007633"/>
                  <a:pt x="487453" y="1007633"/>
                </a:cubicBezTo>
                <a:lnTo>
                  <a:pt x="487453" y="1007633"/>
                </a:lnTo>
              </a:path>
            </a:pathLst>
          </a:custGeom>
          <a:noFill/>
          <a:ln w="31750" cap="flat" cmpd="sng" algn="ctr">
            <a:solidFill>
              <a:srgbClr val="0070C0"/>
            </a:solidFill>
            <a:prstDash val="sysDot"/>
            <a:tail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Intel Clear"/>
              <a:ea typeface="+mn-ea"/>
              <a:cs typeface="+mn-cs"/>
            </a:endParaRPr>
          </a:p>
        </p:txBody>
      </p:sp>
      <p:sp>
        <p:nvSpPr>
          <p:cNvPr id="93" name="Freeform 92"/>
          <p:cNvSpPr/>
          <p:nvPr/>
        </p:nvSpPr>
        <p:spPr>
          <a:xfrm>
            <a:off x="9534861" y="3460376"/>
            <a:ext cx="1371339" cy="2104913"/>
          </a:xfrm>
          <a:custGeom>
            <a:avLst/>
            <a:gdLst>
              <a:gd name="connsiteX0" fmla="*/ 1344706 w 1371339"/>
              <a:gd name="connsiteY0" fmla="*/ 0 h 2104913"/>
              <a:gd name="connsiteX1" fmla="*/ 1362635 w 1371339"/>
              <a:gd name="connsiteY1" fmla="*/ 358589 h 2104913"/>
              <a:gd name="connsiteX2" fmla="*/ 1222786 w 1371339"/>
              <a:gd name="connsiteY2" fmla="*/ 598843 h 2104913"/>
              <a:gd name="connsiteX3" fmla="*/ 821167 w 1371339"/>
              <a:gd name="connsiteY3" fmla="*/ 634702 h 2104913"/>
              <a:gd name="connsiteX4" fmla="*/ 541468 w 1371339"/>
              <a:gd name="connsiteY4" fmla="*/ 692076 h 2104913"/>
              <a:gd name="connsiteX5" fmla="*/ 519953 w 1371339"/>
              <a:gd name="connsiteY5" fmla="*/ 896471 h 2104913"/>
              <a:gd name="connsiteX6" fmla="*/ 573741 w 1371339"/>
              <a:gd name="connsiteY6" fmla="*/ 1513243 h 2104913"/>
              <a:gd name="connsiteX7" fmla="*/ 103991 w 1371339"/>
              <a:gd name="connsiteY7" fmla="*/ 1559859 h 2104913"/>
              <a:gd name="connsiteX8" fmla="*/ 0 w 1371339"/>
              <a:gd name="connsiteY8" fmla="*/ 2104913 h 2104913"/>
              <a:gd name="connsiteX9" fmla="*/ 0 w 1371339"/>
              <a:gd name="connsiteY9" fmla="*/ 2104913 h 2104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339" h="2104913">
                <a:moveTo>
                  <a:pt x="1344706" y="0"/>
                </a:moveTo>
                <a:cubicBezTo>
                  <a:pt x="1363830" y="129391"/>
                  <a:pt x="1382955" y="258782"/>
                  <a:pt x="1362635" y="358589"/>
                </a:cubicBezTo>
                <a:cubicBezTo>
                  <a:pt x="1342315" y="458396"/>
                  <a:pt x="1313031" y="552824"/>
                  <a:pt x="1222786" y="598843"/>
                </a:cubicBezTo>
                <a:cubicBezTo>
                  <a:pt x="1132541" y="644862"/>
                  <a:pt x="934720" y="619163"/>
                  <a:pt x="821167" y="634702"/>
                </a:cubicBezTo>
                <a:cubicBezTo>
                  <a:pt x="707614" y="650241"/>
                  <a:pt x="591670" y="648448"/>
                  <a:pt x="541468" y="692076"/>
                </a:cubicBezTo>
                <a:cubicBezTo>
                  <a:pt x="491266" y="735704"/>
                  <a:pt x="514574" y="759610"/>
                  <a:pt x="519953" y="896471"/>
                </a:cubicBezTo>
                <a:cubicBezTo>
                  <a:pt x="525332" y="1033332"/>
                  <a:pt x="643068" y="1402678"/>
                  <a:pt x="573741" y="1513243"/>
                </a:cubicBezTo>
                <a:cubicBezTo>
                  <a:pt x="504414" y="1623808"/>
                  <a:pt x="199614" y="1461247"/>
                  <a:pt x="103991" y="1559859"/>
                </a:cubicBezTo>
                <a:cubicBezTo>
                  <a:pt x="8368" y="1658471"/>
                  <a:pt x="0" y="2104913"/>
                  <a:pt x="0" y="2104913"/>
                </a:cubicBezTo>
                <a:lnTo>
                  <a:pt x="0" y="2104913"/>
                </a:lnTo>
              </a:path>
            </a:pathLst>
          </a:custGeom>
          <a:noFill/>
          <a:ln w="31750" cap="flat" cmpd="sng" algn="ctr">
            <a:solidFill>
              <a:srgbClr val="0070C0"/>
            </a:solidFill>
            <a:prstDash val="sysDot"/>
            <a:tailEnd type="triangle"/>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Intel Clear"/>
              <a:ea typeface="+mn-ea"/>
              <a:cs typeface="+mn-cs"/>
            </a:endParaRPr>
          </a:p>
        </p:txBody>
      </p:sp>
    </p:spTree>
    <p:extLst>
      <p:ext uri="{BB962C8B-B14F-4D97-AF65-F5344CB8AC3E}">
        <p14:creationId xmlns:p14="http://schemas.microsoft.com/office/powerpoint/2010/main" val="41597676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Current Status</a:t>
            </a:r>
            <a:endParaRPr lang="en-US" dirty="0"/>
          </a:p>
        </p:txBody>
      </p:sp>
      <p:sp>
        <p:nvSpPr>
          <p:cNvPr id="4" name="Content Placeholder 2"/>
          <p:cNvSpPr txBox="1">
            <a:spLocks/>
          </p:cNvSpPr>
          <p:nvPr/>
        </p:nvSpPr>
        <p:spPr>
          <a:xfrm>
            <a:off x="471950" y="1558456"/>
            <a:ext cx="11248101" cy="4284985"/>
          </a:xfrm>
          <a:prstGeom prst="rect">
            <a:avLst/>
          </a:prstGeom>
        </p:spPr>
        <p:txBody>
          <a:bodyPr vert="horz" lIns="91440" tIns="45720" rIns="91440" bIns="45720" rtlCol="0">
            <a:noAutofit/>
          </a:bodyPr>
          <a:lstStyle>
            <a:lvl1pPr marL="0" indent="0" algn="l" defTabSz="1219170" rtl="0" eaLnBrk="1" latinLnBrk="0" hangingPunct="1">
              <a:spcBef>
                <a:spcPts val="800"/>
              </a:spcBef>
              <a:buClr>
                <a:schemeClr val="accent1"/>
              </a:buClr>
              <a:buFont typeface="Wingdings" panose="05000000000000000000" pitchFamily="2" charset="2"/>
              <a:buNone/>
              <a:defRPr sz="2400" kern="1200">
                <a:solidFill>
                  <a:schemeClr val="accent1"/>
                </a:solidFill>
                <a:latin typeface="+mn-lt"/>
                <a:ea typeface="+mn-ea"/>
                <a:cs typeface="+mn-cs"/>
              </a:defRPr>
            </a:lvl1pPr>
            <a:lvl2pPr marL="228594" indent="-228594" algn="l" defTabSz="1219170" rtl="0" eaLnBrk="1" latinLnBrk="0" hangingPunct="1">
              <a:spcBef>
                <a:spcPts val="800"/>
              </a:spcBef>
              <a:buClr>
                <a:schemeClr val="tx2"/>
              </a:buClr>
              <a:buFont typeface="Wingdings" panose="05000000000000000000" pitchFamily="2" charset="2"/>
              <a:buChar char="§"/>
              <a:defRPr sz="2400" kern="1200">
                <a:solidFill>
                  <a:schemeClr val="tx2"/>
                </a:solidFill>
                <a:latin typeface="+mn-lt"/>
                <a:ea typeface="+mn-ea"/>
                <a:cs typeface="+mn-cs"/>
              </a:defRPr>
            </a:lvl2pPr>
            <a:lvl3pPr marL="463539" indent="-228594" algn="l" defTabSz="1219170" rtl="0" eaLnBrk="1" latinLnBrk="0" hangingPunct="1">
              <a:spcBef>
                <a:spcPts val="800"/>
              </a:spcBef>
              <a:buClr>
                <a:schemeClr val="tx2"/>
              </a:buClr>
              <a:buFont typeface="Intel Clear" panose="020B0604020203020204" pitchFamily="34" charset="0"/>
              <a:buChar char="–"/>
              <a:defRPr sz="2400" kern="1200">
                <a:solidFill>
                  <a:schemeClr val="tx2"/>
                </a:solidFill>
                <a:latin typeface="+mn-lt"/>
                <a:ea typeface="+mn-ea"/>
                <a:cs typeface="+mn-cs"/>
              </a:defRPr>
            </a:lvl3pPr>
            <a:lvl4pPr marL="681550" indent="-228594" algn="l" defTabSz="1219170" rtl="0" eaLnBrk="1" latinLnBrk="0" hangingPunct="1">
              <a:spcBef>
                <a:spcPts val="800"/>
              </a:spcBef>
              <a:buClr>
                <a:schemeClr val="tx2"/>
              </a:buClr>
              <a:buFont typeface="Intel Clear" panose="020B0604020203020204" pitchFamily="34" charset="0"/>
              <a:buChar char="–"/>
              <a:defRPr sz="2133" kern="1200">
                <a:solidFill>
                  <a:schemeClr val="tx2"/>
                </a:solidFill>
                <a:latin typeface="+mn-lt"/>
                <a:ea typeface="+mn-ea"/>
                <a:cs typeface="+mn-cs"/>
              </a:defRPr>
            </a:lvl4pPr>
            <a:lvl5pPr marL="918610" indent="-224361" algn="l" defTabSz="1219170" rtl="0" eaLnBrk="1" latinLnBrk="0" hangingPunct="1">
              <a:spcBef>
                <a:spcPts val="800"/>
              </a:spcBef>
              <a:buClr>
                <a:schemeClr val="tx2"/>
              </a:buClr>
              <a:buFont typeface="Intel Clear" panose="020B0604020203020204" pitchFamily="34" charset="0"/>
              <a:buChar char="–"/>
              <a:defRPr sz="1867" kern="1200">
                <a:solidFill>
                  <a:schemeClr val="tx2"/>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l" defTabSz="1219170" rtl="0" eaLnBrk="1" fontAlgn="auto" latinLnBrk="0" hangingPunct="1">
              <a:lnSpc>
                <a:spcPct val="150000"/>
              </a:lnSpc>
              <a:spcBef>
                <a:spcPts val="800"/>
              </a:spcBef>
              <a:spcAft>
                <a:spcPts val="0"/>
              </a:spcAft>
              <a:buClr>
                <a:srgbClr val="0071C5"/>
              </a:buClr>
              <a:buSzTx/>
              <a:buFont typeface="Wingdings" panose="05000000000000000000" pitchFamily="2" charset="2"/>
              <a:buNone/>
              <a:tabLst/>
              <a:defRPr/>
            </a:pPr>
            <a:endParaRPr kumimoji="0" lang="en-IE" sz="2400" b="1" i="0" u="none" strike="noStrike" kern="1200" cap="none" spc="0" normalizeH="0" baseline="0" noProof="0" smtClean="0">
              <a:ln>
                <a:noFill/>
              </a:ln>
              <a:solidFill>
                <a:srgbClr val="00B050"/>
              </a:solidFill>
              <a:effectLst/>
              <a:uLnTx/>
              <a:uFillTx/>
              <a:latin typeface="Intel Clear"/>
              <a:ea typeface="+mn-ea"/>
              <a:cs typeface="+mn-cs"/>
            </a:endParaRPr>
          </a:p>
          <a:p>
            <a:pPr marL="342900" marR="0" lvl="0" indent="-342900" algn="l" defTabSz="1219170" rtl="0" eaLnBrk="1" fontAlgn="auto" latinLnBrk="0" hangingPunct="1">
              <a:lnSpc>
                <a:spcPct val="100000"/>
              </a:lnSpc>
              <a:spcBef>
                <a:spcPts val="800"/>
              </a:spcBef>
              <a:spcAft>
                <a:spcPts val="0"/>
              </a:spcAft>
              <a:buClr>
                <a:srgbClr val="0071C5"/>
              </a:buClr>
              <a:buSzTx/>
              <a:buFont typeface="Arial" panose="020B0604020202020204" pitchFamily="34" charset="0"/>
              <a:buChar char="•"/>
              <a:tabLst/>
              <a:defRPr/>
            </a:pPr>
            <a:endParaRPr kumimoji="0" lang="en-IE" sz="2400" b="0" i="0" u="none" strike="noStrike" kern="1200" cap="none" spc="0" normalizeH="0" baseline="0" noProof="0" smtClean="0">
              <a:ln>
                <a:noFill/>
              </a:ln>
              <a:solidFill>
                <a:srgbClr val="0071C5"/>
              </a:solidFill>
              <a:effectLst/>
              <a:uLnTx/>
              <a:uFillTx/>
              <a:latin typeface="Intel Clear"/>
              <a:ea typeface="+mn-ea"/>
              <a:cs typeface="+mn-cs"/>
            </a:endParaRPr>
          </a:p>
          <a:p>
            <a:pPr marL="342900" marR="0" lvl="0" indent="-342900" algn="l" defTabSz="1219170" rtl="0" eaLnBrk="1" fontAlgn="auto" latinLnBrk="0" hangingPunct="1">
              <a:lnSpc>
                <a:spcPct val="100000"/>
              </a:lnSpc>
              <a:spcBef>
                <a:spcPts val="800"/>
              </a:spcBef>
              <a:spcAft>
                <a:spcPts val="0"/>
              </a:spcAft>
              <a:buClr>
                <a:srgbClr val="0071C5"/>
              </a:buClr>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71C5"/>
              </a:solidFill>
              <a:effectLst/>
              <a:uLnTx/>
              <a:uFillTx/>
              <a:latin typeface="Intel Clear"/>
              <a:ea typeface="+mn-ea"/>
              <a:cs typeface="+mn-cs"/>
            </a:endParaRPr>
          </a:p>
        </p:txBody>
      </p:sp>
      <p:grpSp>
        <p:nvGrpSpPr>
          <p:cNvPr id="5" name="Group 4"/>
          <p:cNvGrpSpPr/>
          <p:nvPr/>
        </p:nvGrpSpPr>
        <p:grpSpPr>
          <a:xfrm>
            <a:off x="1558712" y="1000897"/>
            <a:ext cx="9731075" cy="5313405"/>
            <a:chOff x="5661157" y="1150449"/>
            <a:chExt cx="7687228" cy="4984880"/>
          </a:xfrm>
        </p:grpSpPr>
        <p:grpSp>
          <p:nvGrpSpPr>
            <p:cNvPr id="6" name="Group 5"/>
            <p:cNvGrpSpPr/>
            <p:nvPr/>
          </p:nvGrpSpPr>
          <p:grpSpPr>
            <a:xfrm>
              <a:off x="5798762" y="1150449"/>
              <a:ext cx="7549623" cy="4984880"/>
              <a:chOff x="5798762" y="1150449"/>
              <a:chExt cx="7549623" cy="4984880"/>
            </a:xfrm>
          </p:grpSpPr>
          <p:sp>
            <p:nvSpPr>
              <p:cNvPr id="11" name="Rectangle 10"/>
              <p:cNvSpPr/>
              <p:nvPr/>
            </p:nvSpPr>
            <p:spPr>
              <a:xfrm>
                <a:off x="5798762" y="1150449"/>
                <a:ext cx="6264501" cy="4984880"/>
              </a:xfrm>
              <a:prstGeom prst="rect">
                <a:avLst/>
              </a:prstGeom>
              <a:solidFill>
                <a:sysClr val="window" lastClr="FFFFFF"/>
              </a:solidFill>
              <a:ln w="26425" cap="flat" cmpd="sng" algn="ctr">
                <a:solidFill>
                  <a:srgbClr val="C3D6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black"/>
                  </a:solidFill>
                  <a:effectLst/>
                  <a:uLnTx/>
                  <a:uFillTx/>
                  <a:latin typeface="Intel Clear"/>
                  <a:ea typeface="+mn-ea"/>
                  <a:cs typeface="+mn-cs"/>
                </a:endParaRPr>
              </a:p>
            </p:txBody>
          </p:sp>
          <p:sp>
            <p:nvSpPr>
              <p:cNvPr id="12" name="Rectangle 11"/>
              <p:cNvSpPr/>
              <p:nvPr/>
            </p:nvSpPr>
            <p:spPr>
              <a:xfrm>
                <a:off x="7143407" y="4785729"/>
                <a:ext cx="3632662" cy="355805"/>
              </a:xfrm>
              <a:prstGeom prst="rect">
                <a:avLst/>
              </a:prstGeom>
              <a:gradFill>
                <a:gsLst>
                  <a:gs pos="12000">
                    <a:srgbClr val="7030A0"/>
                  </a:gs>
                  <a:gs pos="95000">
                    <a:srgbClr val="D8C0D6"/>
                  </a:gs>
                  <a:gs pos="100000">
                    <a:sysClr val="window" lastClr="FFFFFF"/>
                  </a:gs>
                </a:gsLst>
                <a:lin ang="0" scaled="0"/>
              </a:gradFill>
              <a:ln w="25400" cap="flat" cmpd="sng" algn="ctr">
                <a:solidFill>
                  <a:srgbClr val="3F7FAE"/>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500" b="1" i="0" u="none" strike="noStrike" kern="0" cap="none" spc="0" normalizeH="0" baseline="0" noProof="0" dirty="0" smtClean="0">
                    <a:ln>
                      <a:noFill/>
                    </a:ln>
                    <a:solidFill>
                      <a:prstClr val="black">
                        <a:lumMod val="95000"/>
                        <a:lumOff val="5000"/>
                      </a:prstClr>
                    </a:solidFill>
                    <a:effectLst/>
                    <a:uLnTx/>
                    <a:uFillTx/>
                    <a:latin typeface="Intel Clear"/>
                    <a:ea typeface="+mn-ea"/>
                    <a:cs typeface="+mn-cs"/>
                  </a:rPr>
                  <a:t>FPGA Driver</a:t>
                </a:r>
                <a:endParaRPr kumimoji="0" lang="en-US" sz="1500" b="1" i="0" u="none" strike="noStrike" kern="0" cap="none" spc="0" normalizeH="0" baseline="0" noProof="0" dirty="0" smtClean="0">
                  <a:ln>
                    <a:noFill/>
                  </a:ln>
                  <a:solidFill>
                    <a:prstClr val="black">
                      <a:lumMod val="95000"/>
                      <a:lumOff val="5000"/>
                    </a:prstClr>
                  </a:solidFill>
                  <a:effectLst/>
                  <a:uLnTx/>
                  <a:uFillTx/>
                  <a:latin typeface="Intel Clear"/>
                  <a:ea typeface="+mn-ea"/>
                  <a:cs typeface="+mn-cs"/>
                </a:endParaRPr>
              </a:p>
            </p:txBody>
          </p:sp>
          <p:grpSp>
            <p:nvGrpSpPr>
              <p:cNvPr id="13" name="Group 12"/>
              <p:cNvGrpSpPr/>
              <p:nvPr/>
            </p:nvGrpSpPr>
            <p:grpSpPr>
              <a:xfrm>
                <a:off x="6197600" y="1200032"/>
                <a:ext cx="7150785" cy="3263815"/>
                <a:chOff x="939994" y="158719"/>
                <a:chExt cx="11221830" cy="3783961"/>
              </a:xfrm>
              <a:noFill/>
              <a:effectLst>
                <a:outerShdw blurRad="50800" dist="38100" dir="2700000" algn="tl" rotWithShape="0">
                  <a:prstClr val="black">
                    <a:alpha val="40000"/>
                  </a:prstClr>
                </a:outerShdw>
              </a:effectLst>
            </p:grpSpPr>
            <p:sp>
              <p:nvSpPr>
                <p:cNvPr id="32" name="Rectangle 31"/>
                <p:cNvSpPr/>
                <p:nvPr/>
              </p:nvSpPr>
              <p:spPr>
                <a:xfrm>
                  <a:off x="939994" y="2355469"/>
                  <a:ext cx="8666461" cy="1587211"/>
                </a:xfrm>
                <a:prstGeom prst="rect">
                  <a:avLst/>
                </a:prstGeom>
                <a:noFill/>
                <a:ln w="25400" cap="flat" cmpd="sng" algn="ctr">
                  <a:solidFill>
                    <a:srgbClr val="003C71"/>
                  </a:solidFill>
                  <a:prstDash val="solid"/>
                </a:ln>
                <a:effectLst/>
              </p:spPr>
              <p:txBody>
                <a:bodyPr rtlCol="0" anchor="b"/>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IE" sz="1400" b="1" i="1" u="none" strike="noStrike" kern="0" cap="none" spc="0" normalizeH="0" baseline="0" noProof="0" dirty="0" smtClean="0">
                      <a:ln>
                        <a:noFill/>
                      </a:ln>
                      <a:solidFill>
                        <a:srgbClr val="0070C0"/>
                      </a:solidFill>
                      <a:effectLst/>
                      <a:uLnTx/>
                      <a:uFillTx/>
                      <a:latin typeface="Intel Clear"/>
                      <a:ea typeface="+mn-ea"/>
                      <a:cs typeface="+mn-cs"/>
                    </a:rPr>
                    <a:t>DPDK Framework</a:t>
                  </a:r>
                  <a:endParaRPr kumimoji="0" lang="en-US" sz="1400" b="1" i="1" u="none" strike="noStrike" kern="0" cap="none" spc="0" normalizeH="0" baseline="0" noProof="0" dirty="0" smtClean="0">
                    <a:ln>
                      <a:noFill/>
                    </a:ln>
                    <a:solidFill>
                      <a:srgbClr val="0070C0"/>
                    </a:solidFill>
                    <a:effectLst/>
                    <a:uLnTx/>
                    <a:uFillTx/>
                    <a:latin typeface="Intel Clear"/>
                    <a:ea typeface="+mn-ea"/>
                    <a:cs typeface="+mn-cs"/>
                  </a:endParaRPr>
                </a:p>
              </p:txBody>
            </p:sp>
            <p:sp>
              <p:nvSpPr>
                <p:cNvPr id="33" name="Rounded Rectangle 32"/>
                <p:cNvSpPr/>
                <p:nvPr/>
              </p:nvSpPr>
              <p:spPr>
                <a:xfrm>
                  <a:off x="1325819" y="2514209"/>
                  <a:ext cx="1483360" cy="548640"/>
                </a:xfrm>
                <a:prstGeom prst="roundRect">
                  <a:avLst/>
                </a:prstGeom>
                <a:gradFill>
                  <a:gsLst>
                    <a:gs pos="4000">
                      <a:srgbClr val="008000"/>
                    </a:gs>
                    <a:gs pos="16000">
                      <a:srgbClr val="FF0000"/>
                    </a:gs>
                  </a:gsLst>
                  <a:lin ang="0" scaled="0"/>
                </a:gradFill>
                <a:ln w="25400" cap="flat" cmpd="sng" algn="ctr">
                  <a:solidFill>
                    <a:srgbClr val="FC4C0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200" b="1" i="0" u="none" strike="noStrike" kern="0" cap="none" spc="0" normalizeH="0" baseline="0" noProof="0" dirty="0">
                      <a:ln>
                        <a:noFill/>
                      </a:ln>
                      <a:solidFill>
                        <a:prstClr val="black"/>
                      </a:solidFill>
                      <a:effectLst/>
                      <a:uLnTx/>
                      <a:uFillTx/>
                      <a:latin typeface="Intel Clear"/>
                      <a:ea typeface="+mn-ea"/>
                      <a:cs typeface="+mn-cs"/>
                    </a:rPr>
                    <a:t>SWITCH APIs</a:t>
                  </a:r>
                  <a:endParaRPr kumimoji="0" lang="en-US" sz="1200" b="1" i="0" u="none" strike="noStrike" kern="0" cap="none" spc="0" normalizeH="0" baseline="0" noProof="0" dirty="0">
                    <a:ln>
                      <a:noFill/>
                    </a:ln>
                    <a:solidFill>
                      <a:prstClr val="black"/>
                    </a:solidFill>
                    <a:effectLst/>
                    <a:uLnTx/>
                    <a:uFillTx/>
                    <a:latin typeface="Intel Clear"/>
                    <a:ea typeface="+mn-ea"/>
                    <a:cs typeface="+mn-cs"/>
                  </a:endParaRPr>
                </a:p>
              </p:txBody>
            </p:sp>
            <p:sp>
              <p:nvSpPr>
                <p:cNvPr id="34" name="Rounded Rectangle 33"/>
                <p:cNvSpPr/>
                <p:nvPr/>
              </p:nvSpPr>
              <p:spPr>
                <a:xfrm>
                  <a:off x="2942408" y="2514209"/>
                  <a:ext cx="1483360" cy="548640"/>
                </a:xfrm>
                <a:prstGeom prst="roundRect">
                  <a:avLst/>
                </a:prstGeom>
                <a:gradFill>
                  <a:gsLst>
                    <a:gs pos="55000">
                      <a:srgbClr val="008000"/>
                    </a:gs>
                    <a:gs pos="64000">
                      <a:srgbClr val="FF0000"/>
                    </a:gs>
                  </a:gsLst>
                  <a:lin ang="0" scaled="0"/>
                </a:gradFill>
                <a:ln w="25400" cap="flat" cmpd="sng" algn="ctr">
                  <a:solidFill>
                    <a:srgbClr val="FC4C0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200" b="1" i="0" u="none" strike="noStrike" kern="0" cap="none" spc="0" normalizeH="0" baseline="0" noProof="0" dirty="0">
                      <a:ln>
                        <a:noFill/>
                      </a:ln>
                      <a:solidFill>
                        <a:prstClr val="black"/>
                      </a:solidFill>
                      <a:effectLst/>
                      <a:uLnTx/>
                      <a:uFillTx/>
                      <a:latin typeface="Intel Clear"/>
                      <a:ea typeface="+mn-ea"/>
                      <a:cs typeface="+mn-cs"/>
                    </a:rPr>
                    <a:t>PORT REP.</a:t>
                  </a:r>
                  <a:endParaRPr kumimoji="0" lang="en-US" sz="1200" b="1" i="0" u="none" strike="noStrike" kern="0" cap="none" spc="0" normalizeH="0" baseline="0" noProof="0" dirty="0">
                    <a:ln>
                      <a:noFill/>
                    </a:ln>
                    <a:solidFill>
                      <a:prstClr val="black"/>
                    </a:solidFill>
                    <a:effectLst/>
                    <a:uLnTx/>
                    <a:uFillTx/>
                    <a:latin typeface="Intel Clear"/>
                    <a:ea typeface="+mn-ea"/>
                    <a:cs typeface="+mn-cs"/>
                  </a:endParaRPr>
                </a:p>
              </p:txBody>
            </p:sp>
            <p:sp>
              <p:nvSpPr>
                <p:cNvPr id="35" name="Rounded Rectangle 34"/>
                <p:cNvSpPr/>
                <p:nvPr/>
              </p:nvSpPr>
              <p:spPr>
                <a:xfrm>
                  <a:off x="4549272" y="2514209"/>
                  <a:ext cx="1483360" cy="548640"/>
                </a:xfrm>
                <a:prstGeom prst="roundRect">
                  <a:avLst/>
                </a:prstGeom>
                <a:gradFill>
                  <a:gsLst>
                    <a:gs pos="82000">
                      <a:srgbClr val="008000"/>
                    </a:gs>
                    <a:gs pos="93000">
                      <a:srgbClr val="FF0000"/>
                    </a:gs>
                  </a:gsLst>
                  <a:lin ang="0" scaled="0"/>
                </a:gradFill>
                <a:ln w="25400" cap="flat" cmpd="sng" algn="ctr">
                  <a:solidFill>
                    <a:srgbClr val="FC4C0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200" b="1" i="0" u="none" strike="noStrike" kern="0" cap="none" spc="0" normalizeH="0" baseline="0" noProof="0" dirty="0">
                      <a:ln>
                        <a:noFill/>
                      </a:ln>
                      <a:solidFill>
                        <a:prstClr val="black"/>
                      </a:solidFill>
                      <a:effectLst/>
                      <a:uLnTx/>
                      <a:uFillTx/>
                      <a:latin typeface="Intel Clear"/>
                      <a:ea typeface="+mn-ea"/>
                      <a:cs typeface="+mn-cs"/>
                    </a:rPr>
                    <a:t>EXPT- HANDLER</a:t>
                  </a:r>
                  <a:endParaRPr kumimoji="0" lang="en-US" sz="1200" b="1" i="0" u="none" strike="noStrike" kern="0" cap="none" spc="0" normalizeH="0" baseline="0" noProof="0" dirty="0">
                    <a:ln>
                      <a:noFill/>
                    </a:ln>
                    <a:solidFill>
                      <a:prstClr val="black"/>
                    </a:solidFill>
                    <a:effectLst/>
                    <a:uLnTx/>
                    <a:uFillTx/>
                    <a:latin typeface="Intel Clear"/>
                    <a:ea typeface="+mn-ea"/>
                    <a:cs typeface="+mn-cs"/>
                  </a:endParaRPr>
                </a:p>
              </p:txBody>
            </p:sp>
            <p:sp>
              <p:nvSpPr>
                <p:cNvPr id="36" name="Rounded Rectangle 35"/>
                <p:cNvSpPr/>
                <p:nvPr/>
              </p:nvSpPr>
              <p:spPr>
                <a:xfrm>
                  <a:off x="6143270" y="2514209"/>
                  <a:ext cx="1483360" cy="548640"/>
                </a:xfrm>
                <a:prstGeom prst="roundRect">
                  <a:avLst/>
                </a:prstGeom>
                <a:gradFill>
                  <a:gsLst>
                    <a:gs pos="100000">
                      <a:srgbClr val="FF0000"/>
                    </a:gs>
                    <a:gs pos="97000">
                      <a:srgbClr val="008000"/>
                    </a:gs>
                  </a:gsLst>
                  <a:lin ang="0" scaled="0"/>
                </a:gradFill>
                <a:ln w="25400" cap="flat" cmpd="sng" algn="ctr">
                  <a:solidFill>
                    <a:srgbClr val="FC4C0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200" b="1" i="0" u="none" strike="noStrike" kern="0" cap="none" spc="0" normalizeH="0" baseline="0" noProof="0" dirty="0">
                      <a:ln>
                        <a:noFill/>
                      </a:ln>
                      <a:solidFill>
                        <a:prstClr val="black"/>
                      </a:solidFill>
                      <a:effectLst/>
                      <a:uLnTx/>
                      <a:uFillTx/>
                      <a:latin typeface="Intel Clear"/>
                      <a:ea typeface="+mn-ea"/>
                      <a:cs typeface="+mn-cs"/>
                    </a:rPr>
                    <a:t>VDPA</a:t>
                  </a:r>
                  <a:endParaRPr kumimoji="0" lang="en-US" sz="1200" b="1" i="0" u="none" strike="noStrike" kern="0" cap="none" spc="0" normalizeH="0" baseline="0" noProof="0" dirty="0">
                    <a:ln>
                      <a:noFill/>
                    </a:ln>
                    <a:solidFill>
                      <a:prstClr val="black"/>
                    </a:solidFill>
                    <a:effectLst/>
                    <a:uLnTx/>
                    <a:uFillTx/>
                    <a:latin typeface="Intel Clear"/>
                    <a:ea typeface="+mn-ea"/>
                    <a:cs typeface="+mn-cs"/>
                  </a:endParaRPr>
                </a:p>
              </p:txBody>
            </p:sp>
            <p:sp>
              <p:nvSpPr>
                <p:cNvPr id="37" name="Rounded Rectangle 36"/>
                <p:cNvSpPr/>
                <p:nvPr/>
              </p:nvSpPr>
              <p:spPr>
                <a:xfrm>
                  <a:off x="7737268" y="2514209"/>
                  <a:ext cx="1483360" cy="548640"/>
                </a:xfrm>
                <a:prstGeom prst="roundRect">
                  <a:avLst/>
                </a:prstGeom>
                <a:gradFill>
                  <a:gsLst>
                    <a:gs pos="88000">
                      <a:srgbClr val="008000"/>
                    </a:gs>
                    <a:gs pos="98000">
                      <a:srgbClr val="FF0000"/>
                    </a:gs>
                  </a:gsLst>
                  <a:lin ang="0" scaled="0"/>
                </a:gradFill>
                <a:ln w="25400" cap="flat" cmpd="sng" algn="ctr">
                  <a:solidFill>
                    <a:srgbClr val="FC4C0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200" b="1" i="0" u="none" strike="noStrike" kern="0" cap="none" spc="0" normalizeH="0" baseline="0" noProof="0" dirty="0">
                      <a:ln>
                        <a:noFill/>
                      </a:ln>
                      <a:solidFill>
                        <a:prstClr val="black"/>
                      </a:solidFill>
                      <a:effectLst/>
                      <a:uLnTx/>
                      <a:uFillTx/>
                      <a:latin typeface="Intel Clear"/>
                      <a:ea typeface="+mn-ea"/>
                      <a:cs typeface="+mn-cs"/>
                    </a:rPr>
                    <a:t>RTE-FLOW</a:t>
                  </a:r>
                  <a:endParaRPr kumimoji="0" lang="en-US" sz="1200" b="1" i="0" u="none" strike="noStrike" kern="0" cap="none" spc="0" normalizeH="0" baseline="0" noProof="0" dirty="0">
                    <a:ln>
                      <a:noFill/>
                    </a:ln>
                    <a:solidFill>
                      <a:prstClr val="black"/>
                    </a:solidFill>
                    <a:effectLst/>
                    <a:uLnTx/>
                    <a:uFillTx/>
                    <a:latin typeface="Intel Clear"/>
                    <a:ea typeface="+mn-ea"/>
                    <a:cs typeface="+mn-cs"/>
                  </a:endParaRPr>
                </a:p>
              </p:txBody>
            </p:sp>
            <p:sp>
              <p:nvSpPr>
                <p:cNvPr id="38" name="Rounded Rectangle 37"/>
                <p:cNvSpPr/>
                <p:nvPr/>
              </p:nvSpPr>
              <p:spPr>
                <a:xfrm>
                  <a:off x="3509219" y="3250274"/>
                  <a:ext cx="1483360" cy="548640"/>
                </a:xfrm>
                <a:prstGeom prst="roundRect">
                  <a:avLst/>
                </a:prstGeom>
                <a:gradFill>
                  <a:gsLst>
                    <a:gs pos="0">
                      <a:srgbClr val="008000"/>
                    </a:gs>
                    <a:gs pos="12000">
                      <a:srgbClr val="FF0000"/>
                    </a:gs>
                  </a:gsLst>
                  <a:lin ang="0" scaled="0"/>
                </a:gradFill>
                <a:ln w="25400" cap="flat" cmpd="sng" algn="ctr">
                  <a:solidFill>
                    <a:srgbClr val="FC4C0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200" b="1" i="0" u="none" strike="noStrike" kern="0" cap="none" spc="0" normalizeH="0" baseline="0" noProof="0" dirty="0">
                      <a:ln>
                        <a:noFill/>
                      </a:ln>
                      <a:solidFill>
                        <a:prstClr val="black"/>
                      </a:solidFill>
                      <a:effectLst/>
                      <a:uLnTx/>
                      <a:uFillTx/>
                      <a:latin typeface="Intel Clear"/>
                      <a:ea typeface="+mn-ea"/>
                      <a:cs typeface="+mn-cs"/>
                    </a:rPr>
                    <a:t>QOS</a:t>
                  </a:r>
                </a:p>
              </p:txBody>
            </p:sp>
            <p:sp>
              <p:nvSpPr>
                <p:cNvPr id="39" name="Rounded Rectangle 38"/>
                <p:cNvSpPr/>
                <p:nvPr/>
              </p:nvSpPr>
              <p:spPr>
                <a:xfrm>
                  <a:off x="5401590" y="3250274"/>
                  <a:ext cx="1483360" cy="548640"/>
                </a:xfrm>
                <a:prstGeom prst="roundRect">
                  <a:avLst/>
                </a:prstGeom>
                <a:gradFill>
                  <a:gsLst>
                    <a:gs pos="43000">
                      <a:srgbClr val="008000"/>
                    </a:gs>
                    <a:gs pos="56000">
                      <a:srgbClr val="FF0000"/>
                    </a:gs>
                  </a:gsLst>
                  <a:lin ang="0" scaled="0"/>
                </a:gradFill>
                <a:ln w="25400" cap="flat" cmpd="sng" algn="ctr">
                  <a:solidFill>
                    <a:srgbClr val="FC4C0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200" b="1" i="0" u="none" strike="noStrike" kern="0" cap="none" spc="0" normalizeH="0" baseline="0" noProof="0" dirty="0">
                      <a:ln>
                        <a:noFill/>
                      </a:ln>
                      <a:solidFill>
                        <a:prstClr val="black"/>
                      </a:solidFill>
                      <a:effectLst/>
                      <a:uLnTx/>
                      <a:uFillTx/>
                      <a:latin typeface="Intel Clear"/>
                      <a:ea typeface="+mn-ea"/>
                      <a:cs typeface="+mn-cs"/>
                    </a:rPr>
                    <a:t>TUNNEL APIs</a:t>
                  </a:r>
                  <a:endParaRPr kumimoji="0" lang="en-US" sz="1200" b="1" i="0" u="none" strike="noStrike" kern="0" cap="none" spc="0" normalizeH="0" baseline="0" noProof="0" dirty="0">
                    <a:ln>
                      <a:noFill/>
                    </a:ln>
                    <a:solidFill>
                      <a:prstClr val="black"/>
                    </a:solidFill>
                    <a:effectLst/>
                    <a:uLnTx/>
                    <a:uFillTx/>
                    <a:latin typeface="Intel Clear"/>
                    <a:ea typeface="+mn-ea"/>
                    <a:cs typeface="+mn-cs"/>
                  </a:endParaRPr>
                </a:p>
              </p:txBody>
            </p:sp>
            <p:sp>
              <p:nvSpPr>
                <p:cNvPr id="40" name="Rounded Rectangle 39"/>
                <p:cNvSpPr/>
                <p:nvPr/>
              </p:nvSpPr>
              <p:spPr>
                <a:xfrm>
                  <a:off x="10678464" y="158719"/>
                  <a:ext cx="1483360" cy="105180"/>
                </a:xfrm>
                <a:prstGeom prst="roundRect">
                  <a:avLst/>
                </a:prstGeom>
                <a:gradFill>
                  <a:gsLst>
                    <a:gs pos="49000">
                      <a:srgbClr val="008000"/>
                    </a:gs>
                    <a:gs pos="61000">
                      <a:srgbClr val="FF0000"/>
                    </a:gs>
                  </a:gsLst>
                  <a:lin ang="0" scaled="0"/>
                </a:gradFill>
                <a:ln w="25400" cap="flat" cmpd="sng" algn="ctr">
                  <a:solidFill>
                    <a:srgbClr val="FC4C0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black"/>
                    </a:solidFill>
                    <a:effectLst/>
                    <a:uLnTx/>
                    <a:uFillTx/>
                    <a:latin typeface="Intel Clear"/>
                    <a:ea typeface="+mn-ea"/>
                    <a:cs typeface="+mn-cs"/>
                  </a:endParaRPr>
                </a:p>
              </p:txBody>
            </p:sp>
          </p:grpSp>
          <p:sp>
            <p:nvSpPr>
              <p:cNvPr id="14" name="Rounded Rectangle 13"/>
              <p:cNvSpPr/>
              <p:nvPr/>
            </p:nvSpPr>
            <p:spPr>
              <a:xfrm>
                <a:off x="8779991" y="2199100"/>
                <a:ext cx="2940059" cy="537663"/>
              </a:xfrm>
              <a:prstGeom prst="roundRect">
                <a:avLst/>
              </a:prstGeom>
              <a:gradFill>
                <a:gsLst>
                  <a:gs pos="74000">
                    <a:srgbClr val="008000"/>
                  </a:gs>
                  <a:gs pos="92000">
                    <a:srgbClr val="FF0000"/>
                  </a:gs>
                </a:gsLst>
                <a:lin ang="0" scaled="0"/>
              </a:gradFill>
              <a:ln w="264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200" b="1" i="0" u="none" strike="noStrike" kern="0" cap="none" spc="0" normalizeH="0" baseline="0" noProof="0" dirty="0">
                    <a:ln>
                      <a:noFill/>
                    </a:ln>
                    <a:solidFill>
                      <a:prstClr val="black"/>
                    </a:solidFill>
                    <a:effectLst/>
                    <a:uLnTx/>
                    <a:uFillTx/>
                    <a:latin typeface="Intel Clear"/>
                    <a:ea typeface="+mn-ea"/>
                    <a:cs typeface="+mn-cs"/>
                  </a:rPr>
                  <a:t>SW </a:t>
                </a:r>
                <a:r>
                  <a:rPr kumimoji="0" lang="en-IE" sz="1200" b="1" i="0" u="none" strike="noStrike" kern="0" cap="none" spc="0" normalizeH="0" baseline="0" noProof="0" dirty="0" err="1">
                    <a:ln>
                      <a:noFill/>
                    </a:ln>
                    <a:solidFill>
                      <a:prstClr val="black"/>
                    </a:solidFill>
                    <a:effectLst/>
                    <a:uLnTx/>
                    <a:uFillTx/>
                    <a:latin typeface="Intel Clear"/>
                    <a:ea typeface="+mn-ea"/>
                    <a:cs typeface="+mn-cs"/>
                  </a:rPr>
                  <a:t>Datapath</a:t>
                </a:r>
                <a:endParaRPr kumimoji="0" lang="en-US" sz="1200" b="1" i="0" u="none" strike="noStrike" kern="0" cap="none" spc="0" normalizeH="0" baseline="0" noProof="0" dirty="0">
                  <a:ln>
                    <a:noFill/>
                  </a:ln>
                  <a:solidFill>
                    <a:prstClr val="black"/>
                  </a:solidFill>
                  <a:effectLst/>
                  <a:uLnTx/>
                  <a:uFillTx/>
                  <a:latin typeface="Intel Clear"/>
                  <a:ea typeface="+mn-ea"/>
                  <a:cs typeface="+mn-cs"/>
                </a:endParaRPr>
              </a:p>
            </p:txBody>
          </p:sp>
          <p:grpSp>
            <p:nvGrpSpPr>
              <p:cNvPr id="15" name="Group 14"/>
              <p:cNvGrpSpPr/>
              <p:nvPr/>
            </p:nvGrpSpPr>
            <p:grpSpPr>
              <a:xfrm>
                <a:off x="8060702" y="5451110"/>
                <a:ext cx="1805354" cy="558202"/>
                <a:chOff x="7936523" y="5767085"/>
                <a:chExt cx="1805354" cy="558202"/>
              </a:xfrm>
            </p:grpSpPr>
            <p:sp>
              <p:nvSpPr>
                <p:cNvPr id="25" name="Rectangle 24"/>
                <p:cNvSpPr/>
                <p:nvPr/>
              </p:nvSpPr>
              <p:spPr>
                <a:xfrm>
                  <a:off x="7936523" y="5767085"/>
                  <a:ext cx="1805354" cy="265199"/>
                </a:xfrm>
                <a:prstGeom prst="rect">
                  <a:avLst/>
                </a:prstGeom>
                <a:solidFill>
                  <a:srgbClr val="0071C5">
                    <a:lumMod val="75000"/>
                    <a:alpha val="50000"/>
                  </a:srgbClr>
                </a:solidFill>
                <a:ln w="25400" cap="flat" cmpd="sng" algn="ctr">
                  <a:solidFill>
                    <a:sysClr val="windowText" lastClr="000000"/>
                  </a:solidFill>
                  <a:prstDash val="solid"/>
                </a:ln>
                <a:effectLst/>
              </p:spPr>
              <p:txBody>
                <a:bodyPr rtlCol="0" anchor="b"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400" b="1" i="0" u="none" strike="noStrike" kern="0" cap="none" spc="0" normalizeH="0" baseline="0" noProof="0" dirty="0">
                      <a:ln>
                        <a:noFill/>
                      </a:ln>
                      <a:solidFill>
                        <a:prstClr val="black">
                          <a:lumMod val="95000"/>
                          <a:lumOff val="5000"/>
                        </a:prstClr>
                      </a:solidFill>
                      <a:effectLst/>
                      <a:uLnTx/>
                      <a:uFillTx/>
                      <a:latin typeface="Intel Clear"/>
                      <a:ea typeface="+mn-ea"/>
                      <a:cs typeface="+mn-cs"/>
                    </a:rPr>
                    <a:t>FPGA</a:t>
                  </a:r>
                  <a:endParaRPr kumimoji="0" lang="en-US" sz="1400" b="1" i="0" u="none" strike="noStrike" kern="0" cap="none" spc="0" normalizeH="0" baseline="0" noProof="0" dirty="0">
                    <a:ln>
                      <a:noFill/>
                    </a:ln>
                    <a:solidFill>
                      <a:prstClr val="black">
                        <a:lumMod val="95000"/>
                        <a:lumOff val="5000"/>
                      </a:prstClr>
                    </a:solidFill>
                    <a:effectLst/>
                    <a:uLnTx/>
                    <a:uFillTx/>
                    <a:latin typeface="Intel Clear"/>
                    <a:ea typeface="+mn-ea"/>
                    <a:cs typeface="+mn-cs"/>
                  </a:endParaRPr>
                </a:p>
              </p:txBody>
            </p:sp>
            <p:sp>
              <p:nvSpPr>
                <p:cNvPr id="26" name="Rectangle 25"/>
                <p:cNvSpPr/>
                <p:nvPr/>
              </p:nvSpPr>
              <p:spPr>
                <a:xfrm>
                  <a:off x="8373105" y="6035796"/>
                  <a:ext cx="95299" cy="281641"/>
                </a:xfrm>
                <a:prstGeom prst="rect">
                  <a:avLst/>
                </a:prstGeom>
                <a:solidFill>
                  <a:sysClr val="windowText" lastClr="000000"/>
                </a:solidFill>
                <a:ln w="264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Intel Clear"/>
                    <a:ea typeface="+mn-ea"/>
                    <a:cs typeface="+mn-cs"/>
                  </a:endParaRPr>
                </a:p>
              </p:txBody>
            </p:sp>
            <p:sp>
              <p:nvSpPr>
                <p:cNvPr id="27" name="Rectangle 26"/>
                <p:cNvSpPr/>
                <p:nvPr/>
              </p:nvSpPr>
              <p:spPr>
                <a:xfrm>
                  <a:off x="9236863" y="6035796"/>
                  <a:ext cx="95299" cy="281641"/>
                </a:xfrm>
                <a:prstGeom prst="rect">
                  <a:avLst/>
                </a:prstGeom>
                <a:solidFill>
                  <a:sysClr val="windowText" lastClr="000000"/>
                </a:solidFill>
                <a:ln w="264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Intel Clear"/>
                    <a:ea typeface="+mn-ea"/>
                    <a:cs typeface="+mn-cs"/>
                  </a:endParaRPr>
                </a:p>
              </p:txBody>
            </p:sp>
            <p:grpSp>
              <p:nvGrpSpPr>
                <p:cNvPr id="28" name="Group 27"/>
                <p:cNvGrpSpPr/>
                <p:nvPr/>
              </p:nvGrpSpPr>
              <p:grpSpPr>
                <a:xfrm>
                  <a:off x="8419869" y="6099030"/>
                  <a:ext cx="867263" cy="226257"/>
                  <a:chOff x="6718935" y="2340541"/>
                  <a:chExt cx="1252557" cy="276999"/>
                </a:xfrm>
              </p:grpSpPr>
              <p:sp>
                <p:nvSpPr>
                  <p:cNvPr id="29" name="TextBox 28"/>
                  <p:cNvSpPr txBox="1"/>
                  <p:nvPr/>
                </p:nvSpPr>
                <p:spPr>
                  <a:xfrm>
                    <a:off x="6947799" y="2340541"/>
                    <a:ext cx="738972"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200" b="0" i="0" u="none" strike="noStrike" kern="0" cap="none" spc="0" normalizeH="0" baseline="0" noProof="0" dirty="0" smtClean="0">
                        <a:ln>
                          <a:noFill/>
                        </a:ln>
                        <a:solidFill>
                          <a:prstClr val="black"/>
                        </a:solidFill>
                        <a:effectLst/>
                        <a:uLnTx/>
                        <a:uFillTx/>
                        <a:latin typeface="Intel Clear"/>
                      </a:rPr>
                      <a:t>PHY</a:t>
                    </a:r>
                    <a:endParaRPr kumimoji="0" lang="en-US" sz="1200" b="0" i="0" u="none" strike="noStrike" kern="0" cap="none" spc="0" normalizeH="0" baseline="0" noProof="0" dirty="0" err="1" smtClean="0">
                      <a:ln>
                        <a:noFill/>
                      </a:ln>
                      <a:solidFill>
                        <a:prstClr val="black"/>
                      </a:solidFill>
                      <a:effectLst/>
                      <a:uLnTx/>
                      <a:uFillTx/>
                      <a:latin typeface="Intel Clear"/>
                    </a:endParaRPr>
                  </a:p>
                </p:txBody>
              </p:sp>
              <p:cxnSp>
                <p:nvCxnSpPr>
                  <p:cNvPr id="30" name="Straight Arrow Connector 29"/>
                  <p:cNvCxnSpPr/>
                  <p:nvPr/>
                </p:nvCxnSpPr>
                <p:spPr>
                  <a:xfrm flipH="1">
                    <a:off x="6718935" y="2496828"/>
                    <a:ext cx="248206" cy="0"/>
                  </a:xfrm>
                  <a:prstGeom prst="straightConnector1">
                    <a:avLst/>
                  </a:prstGeom>
                  <a:noFill/>
                  <a:ln w="9525" cap="rnd" cmpd="sng" algn="ctr">
                    <a:solidFill>
                      <a:sysClr val="windowText" lastClr="000000"/>
                    </a:solidFill>
                    <a:prstDash val="solid"/>
                    <a:tailEnd type="triangle"/>
                  </a:ln>
                  <a:effectLst/>
                </p:spPr>
              </p:cxnSp>
              <p:cxnSp>
                <p:nvCxnSpPr>
                  <p:cNvPr id="31" name="Straight Arrow Connector 30"/>
                  <p:cNvCxnSpPr/>
                  <p:nvPr/>
                </p:nvCxnSpPr>
                <p:spPr>
                  <a:xfrm>
                    <a:off x="7706113" y="2496828"/>
                    <a:ext cx="265379" cy="0"/>
                  </a:xfrm>
                  <a:prstGeom prst="straightConnector1">
                    <a:avLst/>
                  </a:prstGeom>
                  <a:noFill/>
                  <a:ln w="9525" cap="rnd" cmpd="sng" algn="ctr">
                    <a:solidFill>
                      <a:sysClr val="windowText" lastClr="000000"/>
                    </a:solidFill>
                    <a:prstDash val="solid"/>
                    <a:tailEnd type="triangle"/>
                  </a:ln>
                  <a:effectLst/>
                </p:spPr>
              </p:cxnSp>
            </p:grpSp>
          </p:grpSp>
          <p:grpSp>
            <p:nvGrpSpPr>
              <p:cNvPr id="16" name="Group 15"/>
              <p:cNvGrpSpPr/>
              <p:nvPr/>
            </p:nvGrpSpPr>
            <p:grpSpPr>
              <a:xfrm>
                <a:off x="6197600" y="1504240"/>
                <a:ext cx="2694364" cy="579719"/>
                <a:chOff x="2188326" y="2078181"/>
                <a:chExt cx="2694364" cy="268830"/>
              </a:xfrm>
            </p:grpSpPr>
            <p:sp>
              <p:nvSpPr>
                <p:cNvPr id="22" name="Rectangle 21"/>
                <p:cNvSpPr/>
                <p:nvPr/>
              </p:nvSpPr>
              <p:spPr>
                <a:xfrm>
                  <a:off x="2188326" y="2088572"/>
                  <a:ext cx="1086889" cy="255777"/>
                </a:xfrm>
                <a:prstGeom prst="rect">
                  <a:avLst/>
                </a:prstGeom>
                <a:gradFill>
                  <a:gsLst>
                    <a:gs pos="74000">
                      <a:srgbClr val="008000"/>
                    </a:gs>
                    <a:gs pos="89000">
                      <a:srgbClr val="FF0000"/>
                    </a:gs>
                  </a:gsLst>
                  <a:lin ang="0" scaled="0"/>
                </a:gradFill>
                <a:ln w="264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200" b="1" i="0" u="none" strike="noStrike" kern="0" cap="none" spc="0" normalizeH="0" baseline="0" noProof="0" dirty="0" smtClean="0">
                      <a:ln>
                        <a:noFill/>
                      </a:ln>
                      <a:solidFill>
                        <a:prstClr val="black"/>
                      </a:solidFill>
                      <a:effectLst/>
                      <a:uLnTx/>
                      <a:uFillTx/>
                      <a:latin typeface="Intel Clear"/>
                      <a:ea typeface="+mn-ea"/>
                      <a:cs typeface="+mn-cs"/>
                    </a:rPr>
                    <a:t>OVSDB</a:t>
                  </a:r>
                  <a:endParaRPr kumimoji="0" lang="en-US" sz="1200" b="1" i="0" u="none" strike="noStrike" kern="0" cap="none" spc="0" normalizeH="0" baseline="0" noProof="0" dirty="0" smtClean="0">
                    <a:ln>
                      <a:noFill/>
                    </a:ln>
                    <a:solidFill>
                      <a:prstClr val="black"/>
                    </a:solidFill>
                    <a:effectLst/>
                    <a:uLnTx/>
                    <a:uFillTx/>
                    <a:latin typeface="Intel Clear"/>
                    <a:ea typeface="+mn-ea"/>
                    <a:cs typeface="+mn-cs"/>
                  </a:endParaRPr>
                </a:p>
              </p:txBody>
            </p:sp>
            <p:sp>
              <p:nvSpPr>
                <p:cNvPr id="23" name="Rectangle 22"/>
                <p:cNvSpPr/>
                <p:nvPr/>
              </p:nvSpPr>
              <p:spPr>
                <a:xfrm>
                  <a:off x="3709557" y="2078181"/>
                  <a:ext cx="1173133" cy="268830"/>
                </a:xfrm>
                <a:prstGeom prst="rect">
                  <a:avLst/>
                </a:prstGeom>
                <a:gradFill>
                  <a:gsLst>
                    <a:gs pos="71000">
                      <a:srgbClr val="008000"/>
                    </a:gs>
                    <a:gs pos="88000">
                      <a:srgbClr val="FF0000"/>
                    </a:gs>
                  </a:gsLst>
                  <a:lin ang="0" scaled="0"/>
                </a:gradFill>
                <a:ln w="2642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200" b="1" i="0" u="none" strike="noStrike" kern="0" cap="none" spc="0" normalizeH="0" baseline="0" noProof="0" dirty="0" err="1">
                      <a:ln>
                        <a:noFill/>
                      </a:ln>
                      <a:solidFill>
                        <a:prstClr val="black"/>
                      </a:solidFill>
                      <a:effectLst/>
                      <a:uLnTx/>
                      <a:uFillTx/>
                      <a:latin typeface="Intel Clear"/>
                      <a:ea typeface="+mn-ea"/>
                      <a:cs typeface="+mn-cs"/>
                    </a:rPr>
                    <a:t>vswitchd</a:t>
                  </a:r>
                  <a:endParaRPr kumimoji="0" lang="en-US" sz="1200" b="1" i="0" u="none" strike="noStrike" kern="0" cap="none" spc="0" normalizeH="0" baseline="0" noProof="0" dirty="0">
                    <a:ln>
                      <a:noFill/>
                    </a:ln>
                    <a:solidFill>
                      <a:prstClr val="black"/>
                    </a:solidFill>
                    <a:effectLst/>
                    <a:uLnTx/>
                    <a:uFillTx/>
                    <a:latin typeface="Intel Clear"/>
                    <a:ea typeface="+mn-ea"/>
                    <a:cs typeface="+mn-cs"/>
                  </a:endParaRPr>
                </a:p>
              </p:txBody>
            </p:sp>
            <p:cxnSp>
              <p:nvCxnSpPr>
                <p:cNvPr id="24" name="Straight Connector 23"/>
                <p:cNvCxnSpPr>
                  <a:stCxn id="22" idx="3"/>
                  <a:endCxn id="23" idx="1"/>
                </p:cNvCxnSpPr>
                <p:nvPr/>
              </p:nvCxnSpPr>
              <p:spPr>
                <a:xfrm flipV="1">
                  <a:off x="3275215" y="2212596"/>
                  <a:ext cx="434342" cy="3865"/>
                </a:xfrm>
                <a:prstGeom prst="line">
                  <a:avLst/>
                </a:prstGeom>
                <a:noFill/>
                <a:ln w="25400" cap="rnd" cmpd="sng" algn="ctr">
                  <a:solidFill>
                    <a:srgbClr val="003C71"/>
                  </a:solidFill>
                  <a:prstDash val="sysDash"/>
                </a:ln>
                <a:effectLst/>
              </p:spPr>
            </p:cxnSp>
          </p:grpSp>
          <p:cxnSp>
            <p:nvCxnSpPr>
              <p:cNvPr id="17" name="Straight Arrow Connector 39"/>
              <p:cNvCxnSpPr>
                <a:stCxn id="23" idx="3"/>
                <a:endCxn id="14" idx="0"/>
              </p:cNvCxnSpPr>
              <p:nvPr/>
            </p:nvCxnSpPr>
            <p:spPr>
              <a:xfrm>
                <a:off x="8891964" y="1794100"/>
                <a:ext cx="1358057" cy="405000"/>
              </a:xfrm>
              <a:prstGeom prst="bentConnector2">
                <a:avLst/>
              </a:prstGeom>
              <a:noFill/>
              <a:ln w="25400" cap="rnd" cmpd="sng" algn="ctr">
                <a:solidFill>
                  <a:sysClr val="windowText" lastClr="000000">
                    <a:lumMod val="85000"/>
                    <a:lumOff val="15000"/>
                  </a:sysClr>
                </a:solidFill>
                <a:prstDash val="sysDash"/>
                <a:headEnd type="triangle"/>
                <a:tailEnd type="triangle"/>
              </a:ln>
              <a:effectLst/>
            </p:spPr>
          </p:cxnSp>
          <p:cxnSp>
            <p:nvCxnSpPr>
              <p:cNvPr id="18" name="Straight Arrow Connector 39"/>
              <p:cNvCxnSpPr/>
              <p:nvPr/>
            </p:nvCxnSpPr>
            <p:spPr>
              <a:xfrm rot="5400000">
                <a:off x="7793512" y="2595845"/>
                <a:ext cx="1023775" cy="3"/>
              </a:xfrm>
              <a:prstGeom prst="bentConnector3">
                <a:avLst>
                  <a:gd name="adj1" fmla="val 50000"/>
                </a:avLst>
              </a:prstGeom>
              <a:noFill/>
              <a:ln w="25400" cap="rnd" cmpd="sng" algn="ctr">
                <a:solidFill>
                  <a:sysClr val="windowText" lastClr="000000">
                    <a:lumMod val="85000"/>
                    <a:lumOff val="15000"/>
                  </a:sysClr>
                </a:solidFill>
                <a:prstDash val="sysDash"/>
                <a:headEnd type="triangle"/>
                <a:tailEnd type="triangle"/>
              </a:ln>
              <a:effectLst/>
            </p:spPr>
          </p:cxnSp>
          <p:cxnSp>
            <p:nvCxnSpPr>
              <p:cNvPr id="19" name="Straight Arrow Connector 39"/>
              <p:cNvCxnSpPr>
                <a:endCxn id="14" idx="2"/>
              </p:cNvCxnSpPr>
              <p:nvPr/>
            </p:nvCxnSpPr>
            <p:spPr>
              <a:xfrm rot="16200000" flipV="1">
                <a:off x="10070997" y="2915788"/>
                <a:ext cx="358051" cy="1"/>
              </a:xfrm>
              <a:prstGeom prst="bentConnector3">
                <a:avLst>
                  <a:gd name="adj1" fmla="val 50000"/>
                </a:avLst>
              </a:prstGeom>
              <a:noFill/>
              <a:ln w="25400" cap="rnd" cmpd="sng" algn="ctr">
                <a:solidFill>
                  <a:sysClr val="windowText" lastClr="000000">
                    <a:lumMod val="85000"/>
                    <a:lumOff val="15000"/>
                  </a:sysClr>
                </a:solidFill>
                <a:prstDash val="sysDash"/>
                <a:headEnd type="triangle"/>
                <a:tailEnd type="triangle"/>
              </a:ln>
              <a:effectLst/>
            </p:spPr>
          </p:cxnSp>
          <p:cxnSp>
            <p:nvCxnSpPr>
              <p:cNvPr id="20" name="Straight Arrow Connector 39"/>
              <p:cNvCxnSpPr>
                <a:stCxn id="12" idx="0"/>
                <a:endCxn id="32" idx="2"/>
              </p:cNvCxnSpPr>
              <p:nvPr/>
            </p:nvCxnSpPr>
            <p:spPr>
              <a:xfrm rot="16200000" flipV="1">
                <a:off x="8798341" y="4624332"/>
                <a:ext cx="321882" cy="912"/>
              </a:xfrm>
              <a:prstGeom prst="bentConnector3">
                <a:avLst>
                  <a:gd name="adj1" fmla="val 50000"/>
                </a:avLst>
              </a:prstGeom>
              <a:noFill/>
              <a:ln w="25400" cap="rnd" cmpd="sng" algn="ctr">
                <a:solidFill>
                  <a:sysClr val="windowText" lastClr="000000">
                    <a:lumMod val="85000"/>
                    <a:lumOff val="15000"/>
                  </a:sysClr>
                </a:solidFill>
                <a:prstDash val="sysDash"/>
                <a:headEnd type="triangle"/>
                <a:tailEnd type="triangle"/>
              </a:ln>
              <a:effectLst/>
            </p:spPr>
          </p:cxnSp>
          <p:cxnSp>
            <p:nvCxnSpPr>
              <p:cNvPr id="21" name="Straight Arrow Connector 39"/>
              <p:cNvCxnSpPr>
                <a:stCxn id="25" idx="0"/>
                <a:endCxn id="12" idx="2"/>
              </p:cNvCxnSpPr>
              <p:nvPr/>
            </p:nvCxnSpPr>
            <p:spPr>
              <a:xfrm rot="16200000" flipV="1">
                <a:off x="8806771" y="5294501"/>
                <a:ext cx="309576" cy="3641"/>
              </a:xfrm>
              <a:prstGeom prst="bentConnector3">
                <a:avLst>
                  <a:gd name="adj1" fmla="val 50000"/>
                </a:avLst>
              </a:prstGeom>
              <a:noFill/>
              <a:ln w="25400" cap="rnd" cmpd="sng" algn="ctr">
                <a:solidFill>
                  <a:sysClr val="windowText" lastClr="000000">
                    <a:lumMod val="85000"/>
                    <a:lumOff val="15000"/>
                  </a:sysClr>
                </a:solidFill>
                <a:prstDash val="sysDash"/>
                <a:headEnd type="triangle"/>
                <a:tailEnd type="triangle"/>
              </a:ln>
              <a:effectLst/>
            </p:spPr>
          </p:cxnSp>
        </p:grpSp>
        <p:grpSp>
          <p:nvGrpSpPr>
            <p:cNvPr id="7" name="Group 6"/>
            <p:cNvGrpSpPr/>
            <p:nvPr/>
          </p:nvGrpSpPr>
          <p:grpSpPr>
            <a:xfrm>
              <a:off x="5661157" y="4899973"/>
              <a:ext cx="6392274" cy="750405"/>
              <a:chOff x="5405518" y="5199114"/>
              <a:chExt cx="6392274" cy="750405"/>
            </a:xfrm>
          </p:grpSpPr>
          <p:cxnSp>
            <p:nvCxnSpPr>
              <p:cNvPr id="8" name="Straight Connector 7"/>
              <p:cNvCxnSpPr/>
              <p:nvPr/>
            </p:nvCxnSpPr>
            <p:spPr>
              <a:xfrm>
                <a:off x="5533292" y="5568455"/>
                <a:ext cx="6264500" cy="11723"/>
              </a:xfrm>
              <a:prstGeom prst="line">
                <a:avLst/>
              </a:prstGeom>
              <a:noFill/>
              <a:ln w="31750" cap="rnd" cmpd="sng" algn="ctr">
                <a:solidFill>
                  <a:srgbClr val="C3D600"/>
                </a:solidFill>
                <a:prstDash val="lgDash"/>
              </a:ln>
              <a:effectLst/>
            </p:spPr>
          </p:cxnSp>
          <p:sp>
            <p:nvSpPr>
              <p:cNvPr id="9" name="TextBox 8"/>
              <p:cNvSpPr txBox="1"/>
              <p:nvPr/>
            </p:nvSpPr>
            <p:spPr>
              <a:xfrm>
                <a:off x="5519423" y="5199114"/>
                <a:ext cx="965684" cy="29238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IE" sz="1300" b="0" i="0" u="none" strike="noStrike" kern="0" cap="none" spc="0" normalizeH="0" baseline="0" noProof="0" dirty="0" smtClean="0">
                    <a:ln>
                      <a:noFill/>
                    </a:ln>
                    <a:solidFill>
                      <a:prstClr val="black"/>
                    </a:solidFill>
                    <a:effectLst/>
                    <a:uLnTx/>
                    <a:uFillTx/>
                    <a:latin typeface="Intel Clear"/>
                  </a:rPr>
                  <a:t>Host</a:t>
                </a:r>
                <a:endParaRPr kumimoji="0" lang="en-US" sz="1300" b="0" i="0" u="none" strike="noStrike" kern="0" cap="none" spc="0" normalizeH="0" baseline="0" noProof="0" dirty="0" err="1" smtClean="0">
                  <a:ln>
                    <a:noFill/>
                  </a:ln>
                  <a:solidFill>
                    <a:prstClr val="black"/>
                  </a:solidFill>
                  <a:effectLst/>
                  <a:uLnTx/>
                  <a:uFillTx/>
                  <a:latin typeface="Intel Clear"/>
                </a:endParaRPr>
              </a:p>
            </p:txBody>
          </p:sp>
          <p:sp>
            <p:nvSpPr>
              <p:cNvPr id="10" name="TextBox 9"/>
              <p:cNvSpPr txBox="1"/>
              <p:nvPr/>
            </p:nvSpPr>
            <p:spPr>
              <a:xfrm>
                <a:off x="5405518" y="5657131"/>
                <a:ext cx="655312" cy="29238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E" sz="1300" b="0" i="0" u="none" strike="noStrike" kern="0" cap="none" spc="0" normalizeH="0" baseline="0" noProof="0" dirty="0" smtClean="0">
                    <a:ln>
                      <a:noFill/>
                    </a:ln>
                    <a:solidFill>
                      <a:prstClr val="black"/>
                    </a:solidFill>
                    <a:effectLst/>
                    <a:uLnTx/>
                    <a:uFillTx/>
                    <a:latin typeface="Intel Clear"/>
                  </a:rPr>
                  <a:t>HW</a:t>
                </a:r>
                <a:endParaRPr kumimoji="0" lang="en-US" sz="1300" b="0" i="0" u="none" strike="noStrike" kern="0" cap="none" spc="0" normalizeH="0" baseline="0" noProof="0" dirty="0" err="1" smtClean="0">
                  <a:ln>
                    <a:noFill/>
                  </a:ln>
                  <a:solidFill>
                    <a:prstClr val="black"/>
                  </a:solidFill>
                  <a:effectLst/>
                  <a:uLnTx/>
                  <a:uFillTx/>
                  <a:latin typeface="Intel Clear"/>
                </a:endParaRPr>
              </a:p>
            </p:txBody>
          </p:sp>
        </p:grpSp>
      </p:grpSp>
      <p:sp>
        <p:nvSpPr>
          <p:cNvPr id="41" name="TextBox 40"/>
          <p:cNvSpPr txBox="1"/>
          <p:nvPr/>
        </p:nvSpPr>
        <p:spPr>
          <a:xfrm>
            <a:off x="10077836" y="1215953"/>
            <a:ext cx="1141659" cy="276999"/>
          </a:xfrm>
          <a:prstGeom prst="rect">
            <a:avLst/>
          </a:prstGeom>
          <a:noFill/>
        </p:spPr>
        <p:txBody>
          <a:bodyPr wrap="none" rtlCol="0">
            <a:spAutoFit/>
          </a:bodyPr>
          <a:lstStyle/>
          <a:p>
            <a:r>
              <a:rPr lang="en-IE" sz="1200" b="1" dirty="0">
                <a:solidFill>
                  <a:srgbClr val="003C71"/>
                </a:solidFill>
                <a:latin typeface="Intel Clear"/>
              </a:rPr>
              <a:t>% completed</a:t>
            </a:r>
            <a:endParaRPr lang="en-US" sz="1200" b="1" dirty="0" err="1">
              <a:solidFill>
                <a:srgbClr val="003C71"/>
              </a:solidFill>
              <a:latin typeface="Intel Clear"/>
            </a:endParaRPr>
          </a:p>
        </p:txBody>
      </p:sp>
      <p:cxnSp>
        <p:nvCxnSpPr>
          <p:cNvPr id="42" name="Straight Arrow Connector 41"/>
          <p:cNvCxnSpPr/>
          <p:nvPr/>
        </p:nvCxnSpPr>
        <p:spPr>
          <a:xfrm>
            <a:off x="10172700" y="1221594"/>
            <a:ext cx="893618" cy="0"/>
          </a:xfrm>
          <a:prstGeom prst="straightConnector1">
            <a:avLst/>
          </a:prstGeom>
          <a:noFill/>
          <a:ln w="25400" cap="rnd" cmpd="sng" algn="ctr">
            <a:gradFill>
              <a:gsLst>
                <a:gs pos="45000">
                  <a:srgbClr val="008000"/>
                </a:gs>
                <a:gs pos="55000">
                  <a:srgbClr val="FF0000"/>
                </a:gs>
              </a:gsLst>
              <a:lin ang="0" scaled="0"/>
            </a:gradFill>
            <a:prstDash val="solid"/>
            <a:tailEnd type="triangle"/>
          </a:ln>
          <a:effectLst/>
        </p:spPr>
      </p:cxnSp>
    </p:spTree>
    <p:extLst>
      <p:ext uri="{BB962C8B-B14F-4D97-AF65-F5344CB8AC3E}">
        <p14:creationId xmlns:p14="http://schemas.microsoft.com/office/powerpoint/2010/main" val="15692447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Next Steps</a:t>
            </a:r>
            <a:endParaRPr lang="en-US"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IE" sz="3000" dirty="0"/>
              <a:t>Continue the publishing of DPDK ‘Framework’ APIs and implementation in the DPDK ML.</a:t>
            </a:r>
          </a:p>
          <a:p>
            <a:endParaRPr lang="en-IE" sz="3000" dirty="0"/>
          </a:p>
          <a:p>
            <a:pPr marL="342900" indent="-342900">
              <a:buFont typeface="Arial" panose="020B0604020202020204" pitchFamily="34" charset="0"/>
              <a:buChar char="•"/>
            </a:pPr>
            <a:r>
              <a:rPr lang="en-IE" sz="3000" dirty="0"/>
              <a:t>Publish the RFC design to the OVS-DPDK mailing list to get early feedback on the proposal and implementation.</a:t>
            </a:r>
          </a:p>
          <a:p>
            <a:endParaRPr lang="en-IE" sz="3000" dirty="0"/>
          </a:p>
          <a:p>
            <a:pPr marL="342900" indent="-342900">
              <a:buFont typeface="Arial" panose="020B0604020202020204" pitchFamily="34" charset="0"/>
              <a:buChar char="•"/>
            </a:pPr>
            <a:r>
              <a:rPr lang="en-IE" sz="3000" dirty="0"/>
              <a:t>Publish OVS-DPDK implementation using DPDK ‘Framework’ to OVS mailing list. </a:t>
            </a:r>
          </a:p>
          <a:p>
            <a:pPr marL="0" indent="0">
              <a:buNone/>
            </a:pPr>
            <a:endParaRPr lang="en-US" dirty="0"/>
          </a:p>
        </p:txBody>
      </p:sp>
    </p:spTree>
    <p:extLst>
      <p:ext uri="{BB962C8B-B14F-4D97-AF65-F5344CB8AC3E}">
        <p14:creationId xmlns:p14="http://schemas.microsoft.com/office/powerpoint/2010/main" val="41408138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smtClean="0"/>
              <a:t>Introduction</a:t>
            </a:r>
            <a:endParaRPr lang="en-US" dirty="0"/>
          </a:p>
        </p:txBody>
      </p:sp>
      <p:sp>
        <p:nvSpPr>
          <p:cNvPr id="5" name="Content Placeholder 4"/>
          <p:cNvSpPr>
            <a:spLocks noGrp="1"/>
          </p:cNvSpPr>
          <p:nvPr>
            <p:ph idx="1"/>
          </p:nvPr>
        </p:nvSpPr>
        <p:spPr/>
        <p:txBody>
          <a:bodyPr/>
          <a:lstStyle/>
          <a:p>
            <a:pPr marL="571494" lvl="1" indent="-342900">
              <a:lnSpc>
                <a:spcPct val="150000"/>
              </a:lnSpc>
              <a:buFont typeface="Arial" panose="020B0604020202020204" pitchFamily="34" charset="0"/>
              <a:buChar char="•"/>
            </a:pPr>
            <a:r>
              <a:rPr lang="en-IE" dirty="0"/>
              <a:t>Hardware acceleration in OVS-DPDK.</a:t>
            </a:r>
          </a:p>
          <a:p>
            <a:pPr marL="571494" lvl="1" indent="-342900">
              <a:lnSpc>
                <a:spcPct val="150000"/>
              </a:lnSpc>
              <a:buFont typeface="Arial" panose="020B0604020202020204" pitchFamily="34" charset="0"/>
              <a:buChar char="•"/>
            </a:pPr>
            <a:r>
              <a:rPr lang="en-IE" dirty="0"/>
              <a:t>Challenges of enabling hardware acceleration in OVS-DPDK</a:t>
            </a:r>
          </a:p>
          <a:p>
            <a:pPr marL="571494" lvl="1" indent="-342900">
              <a:lnSpc>
                <a:spcPct val="150000"/>
              </a:lnSpc>
              <a:buFont typeface="Arial" panose="020B0604020202020204" pitchFamily="34" charset="0"/>
              <a:buChar char="•"/>
            </a:pPr>
            <a:r>
              <a:rPr lang="en-IE" dirty="0"/>
              <a:t>DPDK ‘Framework’ , what is it?</a:t>
            </a:r>
          </a:p>
          <a:p>
            <a:pPr marL="571494" lvl="1" indent="-342900">
              <a:lnSpc>
                <a:spcPct val="150000"/>
              </a:lnSpc>
              <a:buFont typeface="Arial" panose="020B0604020202020204" pitchFamily="34" charset="0"/>
              <a:buChar char="•"/>
            </a:pPr>
            <a:r>
              <a:rPr lang="en-IE" dirty="0"/>
              <a:t>DPDK Framework  components primer.</a:t>
            </a:r>
          </a:p>
          <a:p>
            <a:pPr marL="571494" lvl="1" indent="-342900">
              <a:lnSpc>
                <a:spcPct val="150000"/>
              </a:lnSpc>
              <a:buFont typeface="Arial" panose="020B0604020202020204" pitchFamily="34" charset="0"/>
              <a:buChar char="•"/>
            </a:pPr>
            <a:r>
              <a:rPr lang="en-IE" dirty="0"/>
              <a:t>Hardware acceleration enablement in OVS-DPDK using DPDK ‘Framework’</a:t>
            </a:r>
          </a:p>
          <a:p>
            <a:pPr marL="571494" lvl="1" indent="-342900">
              <a:lnSpc>
                <a:spcPct val="150000"/>
              </a:lnSpc>
              <a:buFont typeface="Arial" panose="020B0604020202020204" pitchFamily="34" charset="0"/>
              <a:buChar char="•"/>
            </a:pPr>
            <a:r>
              <a:rPr lang="en-IE" dirty="0"/>
              <a:t>Future work/Next steps.</a:t>
            </a:r>
          </a:p>
          <a:p>
            <a:endParaRPr lang="en-US" dirty="0"/>
          </a:p>
        </p:txBody>
      </p:sp>
    </p:spTree>
    <p:extLst>
      <p:ext uri="{BB962C8B-B14F-4D97-AF65-F5344CB8AC3E}">
        <p14:creationId xmlns:p14="http://schemas.microsoft.com/office/powerpoint/2010/main" val="13978421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Summary</a:t>
            </a:r>
            <a:endParaRPr lang="en-US" dirty="0"/>
          </a:p>
        </p:txBody>
      </p:sp>
      <p:sp>
        <p:nvSpPr>
          <p:cNvPr id="3" name="Content Placeholder 2"/>
          <p:cNvSpPr>
            <a:spLocks noGrp="1"/>
          </p:cNvSpPr>
          <p:nvPr>
            <p:ph idx="1"/>
          </p:nvPr>
        </p:nvSpPr>
        <p:spPr/>
        <p:txBody>
          <a:bodyPr/>
          <a:lstStyle/>
          <a:p>
            <a:pPr marL="342900" lvl="0" indent="-342900" defTabSz="1219170">
              <a:lnSpc>
                <a:spcPct val="150000"/>
              </a:lnSpc>
              <a:spcBef>
                <a:spcPts val="800"/>
              </a:spcBef>
              <a:buClr>
                <a:srgbClr val="0071C5"/>
              </a:buClr>
              <a:buFont typeface="Wingdings" panose="05000000000000000000" pitchFamily="2" charset="2"/>
              <a:buChar char="§"/>
            </a:pPr>
            <a:r>
              <a:rPr lang="en-US" sz="2400" dirty="0">
                <a:solidFill>
                  <a:srgbClr val="0071C5"/>
                </a:solidFill>
                <a:latin typeface="Intel Clear"/>
                <a:cs typeface="+mn-cs"/>
              </a:rPr>
              <a:t>The marriage of OVS-DPDK with hardware acceleration provides a compelling solution to meet the needs of telco NFV workloads.</a:t>
            </a:r>
          </a:p>
          <a:p>
            <a:pPr marL="342900" lvl="0" indent="-342900" defTabSz="1219170">
              <a:lnSpc>
                <a:spcPct val="150000"/>
              </a:lnSpc>
              <a:spcBef>
                <a:spcPts val="800"/>
              </a:spcBef>
              <a:buClr>
                <a:srgbClr val="0071C5"/>
              </a:buClr>
              <a:buFont typeface="Wingdings" panose="05000000000000000000" pitchFamily="2" charset="2"/>
              <a:buChar char="§"/>
            </a:pPr>
            <a:r>
              <a:rPr lang="en-IE" sz="2400" dirty="0">
                <a:solidFill>
                  <a:srgbClr val="0071C5"/>
                </a:solidFill>
                <a:latin typeface="Intel Clear"/>
                <a:cs typeface="+mn-cs"/>
              </a:rPr>
              <a:t>Abstracting away all the hardware features by handling them implicitly doesn’t always yield an optimum solution .</a:t>
            </a:r>
          </a:p>
          <a:p>
            <a:pPr marL="342900" lvl="0" indent="-342900" defTabSz="1219170">
              <a:lnSpc>
                <a:spcPct val="150000"/>
              </a:lnSpc>
              <a:spcBef>
                <a:spcPts val="800"/>
              </a:spcBef>
              <a:buClr>
                <a:srgbClr val="0071C5"/>
              </a:buClr>
              <a:buFont typeface="Wingdings" panose="05000000000000000000" pitchFamily="2" charset="2"/>
              <a:buChar char="§"/>
            </a:pPr>
            <a:r>
              <a:rPr lang="en-IE" sz="2400" dirty="0">
                <a:solidFill>
                  <a:srgbClr val="0071C5"/>
                </a:solidFill>
                <a:latin typeface="Intel Clear"/>
                <a:cs typeface="+mn-cs"/>
              </a:rPr>
              <a:t>OVS-DPDK hardware acceleration enablement should be flexible, extendable and  capable of using the hardware features in generic way.</a:t>
            </a:r>
          </a:p>
          <a:p>
            <a:pPr marL="342900" lvl="0" indent="-342900" defTabSz="1219170">
              <a:lnSpc>
                <a:spcPct val="150000"/>
              </a:lnSpc>
              <a:spcBef>
                <a:spcPts val="800"/>
              </a:spcBef>
              <a:buClr>
                <a:srgbClr val="0071C5"/>
              </a:buClr>
              <a:buFont typeface="Wingdings" panose="05000000000000000000" pitchFamily="2" charset="2"/>
              <a:buChar char="§"/>
            </a:pPr>
            <a:r>
              <a:rPr lang="en-IE" sz="2400" dirty="0">
                <a:solidFill>
                  <a:srgbClr val="0071C5"/>
                </a:solidFill>
                <a:latin typeface="Intel Clear"/>
                <a:cs typeface="+mn-cs"/>
              </a:rPr>
              <a:t>DPDK ‘Framework’ offers all the needed libraries for hardware acceleration enablement in applications such as OVS-DPDK.</a:t>
            </a:r>
          </a:p>
          <a:p>
            <a:endParaRPr lang="en-US" dirty="0"/>
          </a:p>
        </p:txBody>
      </p:sp>
    </p:spTree>
    <p:extLst>
      <p:ext uri="{BB962C8B-B14F-4D97-AF65-F5344CB8AC3E}">
        <p14:creationId xmlns:p14="http://schemas.microsoft.com/office/powerpoint/2010/main" val="7115869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IE" dirty="0" smtClean="0"/>
              <a:t>Questions?</a:t>
            </a:r>
            <a:r>
              <a:rPr lang="en-US" dirty="0"/>
              <a:t/>
            </a:r>
            <a:br>
              <a:rPr lang="en-US" dirty="0"/>
            </a:br>
            <a:r>
              <a:rPr lang="en-US" sz="2500" dirty="0" smtClean="0"/>
              <a:t>sugesh.chandran@intel.com</a:t>
            </a:r>
            <a:endParaRPr lang="en-US" sz="2500" dirty="0"/>
          </a:p>
        </p:txBody>
      </p:sp>
    </p:spTree>
    <p:extLst>
      <p:ext uri="{BB962C8B-B14F-4D97-AF65-F5344CB8AC3E}">
        <p14:creationId xmlns:p14="http://schemas.microsoft.com/office/powerpoint/2010/main" val="21846073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Hardware acceleration in OVS-DPDK</a:t>
            </a:r>
            <a:endParaRPr lang="en-US"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IE" dirty="0"/>
              <a:t>Partial acceleration:- Accelerate software </a:t>
            </a:r>
            <a:r>
              <a:rPr lang="en-IE" dirty="0" err="1"/>
              <a:t>datapath</a:t>
            </a:r>
            <a:r>
              <a:rPr lang="en-IE" dirty="0"/>
              <a:t> by offloading a portion from the packet processing pipeline.</a:t>
            </a:r>
          </a:p>
          <a:p>
            <a:pPr marL="342900" indent="-342900">
              <a:buFont typeface="Arial" panose="020B0604020202020204" pitchFamily="34" charset="0"/>
              <a:buChar char="•"/>
            </a:pPr>
            <a:endParaRPr lang="en-IE" dirty="0"/>
          </a:p>
          <a:p>
            <a:pPr marL="342900" indent="-342900">
              <a:buFont typeface="Arial" panose="020B0604020202020204" pitchFamily="34" charset="0"/>
              <a:buChar char="•"/>
            </a:pPr>
            <a:r>
              <a:rPr lang="en-IE" dirty="0"/>
              <a:t>Full acceleration:- Hardware can do end to end packet processing pipeline. Packets are either handled in Software  or Hardware </a:t>
            </a:r>
            <a:r>
              <a:rPr lang="en-IE" dirty="0" err="1"/>
              <a:t>datapath</a:t>
            </a:r>
            <a:r>
              <a:rPr lang="en-IE" dirty="0"/>
              <a:t>.</a:t>
            </a:r>
            <a:endParaRPr lang="en-US" dirty="0"/>
          </a:p>
          <a:p>
            <a:endParaRPr lang="en-US" dirty="0"/>
          </a:p>
        </p:txBody>
      </p:sp>
    </p:spTree>
    <p:extLst>
      <p:ext uri="{BB962C8B-B14F-4D97-AF65-F5344CB8AC3E}">
        <p14:creationId xmlns:p14="http://schemas.microsoft.com/office/powerpoint/2010/main" val="5366205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Partial HW acceleration in OVS-DPDK</a:t>
            </a:r>
            <a:endParaRPr lang="en-US" dirty="0"/>
          </a:p>
        </p:txBody>
      </p:sp>
      <p:sp>
        <p:nvSpPr>
          <p:cNvPr id="4" name="Rectangle 3"/>
          <p:cNvSpPr/>
          <p:nvPr/>
        </p:nvSpPr>
        <p:spPr>
          <a:xfrm>
            <a:off x="425751" y="1076973"/>
            <a:ext cx="11086206" cy="5198396"/>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smtClean="0"/>
          </a:p>
        </p:txBody>
      </p:sp>
      <p:sp>
        <p:nvSpPr>
          <p:cNvPr id="5" name="Rounded Rectangle 4"/>
          <p:cNvSpPr/>
          <p:nvPr/>
        </p:nvSpPr>
        <p:spPr>
          <a:xfrm>
            <a:off x="1151315" y="2866781"/>
            <a:ext cx="7855528" cy="1354974"/>
          </a:xfrm>
          <a:prstGeom prst="roundRect">
            <a:avLst/>
          </a:prstGeom>
          <a:solidFill>
            <a:schemeClr val="tx2">
              <a:lumMod val="20000"/>
              <a:lumOff val="80000"/>
            </a:schemeClr>
          </a:solidFill>
          <a:ln w="28575"/>
          <a:effectLst>
            <a:outerShdw blurRad="50800" dist="50800" dir="21540000" algn="ctr" rotWithShape="0">
              <a:schemeClr val="tx1">
                <a:lumMod val="50000"/>
                <a:lumOff val="50000"/>
              </a:schemeClr>
            </a:outerShdw>
          </a:effectLst>
        </p:spPr>
        <p:style>
          <a:lnRef idx="1">
            <a:schemeClr val="dk1"/>
          </a:lnRef>
          <a:fillRef idx="2">
            <a:schemeClr val="dk1"/>
          </a:fillRef>
          <a:effectRef idx="1">
            <a:schemeClr val="dk1"/>
          </a:effectRef>
          <a:fontRef idx="minor">
            <a:schemeClr val="dk1"/>
          </a:fontRef>
        </p:style>
        <p:txBody>
          <a:bodyPr rtlCol="0" anchor="b"/>
          <a:lstStyle/>
          <a:p>
            <a:pPr algn="r"/>
            <a:r>
              <a:rPr lang="en-IE" sz="2000" b="1" i="1" dirty="0" err="1" smtClean="0">
                <a:solidFill>
                  <a:schemeClr val="tx1"/>
                </a:solidFill>
              </a:rPr>
              <a:t>Datapath</a:t>
            </a:r>
            <a:endParaRPr lang="en-US" sz="2000" b="1" i="1" dirty="0" smtClean="0">
              <a:solidFill>
                <a:schemeClr val="tx1"/>
              </a:solidFill>
            </a:endParaRPr>
          </a:p>
        </p:txBody>
      </p:sp>
      <p:sp>
        <p:nvSpPr>
          <p:cNvPr id="6" name="Rounded Rectangle 5"/>
          <p:cNvSpPr/>
          <p:nvPr/>
        </p:nvSpPr>
        <p:spPr>
          <a:xfrm>
            <a:off x="1278086" y="1345664"/>
            <a:ext cx="2867891" cy="737642"/>
          </a:xfrm>
          <a:prstGeom prst="roundRect">
            <a:avLst/>
          </a:prstGeom>
          <a:solidFill>
            <a:schemeClr val="bg1"/>
          </a:solidFill>
          <a:ln w="28575"/>
          <a:effectLst>
            <a:outerShdw blurRad="50800" dist="50800" dir="21540000" algn="ctr" rotWithShape="0">
              <a:schemeClr val="bg2"/>
            </a:outerShdw>
          </a:effectLst>
        </p:spPr>
        <p:style>
          <a:lnRef idx="1">
            <a:schemeClr val="dk1"/>
          </a:lnRef>
          <a:fillRef idx="2">
            <a:schemeClr val="dk1"/>
          </a:fillRef>
          <a:effectRef idx="1">
            <a:schemeClr val="dk1"/>
          </a:effectRef>
          <a:fontRef idx="minor">
            <a:schemeClr val="dk1"/>
          </a:fontRef>
        </p:style>
        <p:txBody>
          <a:bodyPr rtlCol="0" anchor="t"/>
          <a:lstStyle/>
          <a:p>
            <a:r>
              <a:rPr lang="en-IE" sz="2000" b="1" i="1" dirty="0" smtClean="0">
                <a:solidFill>
                  <a:schemeClr val="tx1"/>
                </a:solidFill>
              </a:rPr>
              <a:t>User</a:t>
            </a:r>
            <a:endParaRPr lang="en-US" sz="2000" b="1" i="1" dirty="0" smtClean="0">
              <a:solidFill>
                <a:schemeClr val="tx1"/>
              </a:solidFill>
            </a:endParaRPr>
          </a:p>
        </p:txBody>
      </p:sp>
      <p:sp>
        <p:nvSpPr>
          <p:cNvPr id="7" name="Rounded Rectangle 6"/>
          <p:cNvSpPr/>
          <p:nvPr/>
        </p:nvSpPr>
        <p:spPr>
          <a:xfrm>
            <a:off x="3779385" y="4741670"/>
            <a:ext cx="2548394" cy="1077654"/>
          </a:xfrm>
          <a:prstGeom prst="roundRect">
            <a:avLst/>
          </a:prstGeom>
          <a:ln w="31750"/>
          <a:effectLst>
            <a:outerShdw blurRad="50800" dist="50800" dir="21540000" algn="ctr" rotWithShape="0">
              <a:schemeClr val="bg2"/>
            </a:outerShdw>
          </a:effectLst>
        </p:spPr>
        <p:style>
          <a:lnRef idx="1">
            <a:schemeClr val="dk1"/>
          </a:lnRef>
          <a:fillRef idx="2">
            <a:schemeClr val="dk1"/>
          </a:fillRef>
          <a:effectRef idx="1">
            <a:schemeClr val="dk1"/>
          </a:effectRef>
          <a:fontRef idx="minor">
            <a:schemeClr val="dk1"/>
          </a:fontRef>
        </p:style>
        <p:txBody>
          <a:bodyPr rtlCol="0" anchor="b"/>
          <a:lstStyle/>
          <a:p>
            <a:pPr algn="ctr"/>
            <a:r>
              <a:rPr lang="en-IE" b="1" i="1" dirty="0" smtClean="0"/>
              <a:t>NIC</a:t>
            </a:r>
            <a:endParaRPr lang="en-US" b="1" i="1" dirty="0" smtClean="0"/>
          </a:p>
        </p:txBody>
      </p:sp>
      <p:grpSp>
        <p:nvGrpSpPr>
          <p:cNvPr id="8" name="Group 7"/>
          <p:cNvGrpSpPr/>
          <p:nvPr/>
        </p:nvGrpSpPr>
        <p:grpSpPr>
          <a:xfrm>
            <a:off x="1367448" y="1705897"/>
            <a:ext cx="2694364" cy="276691"/>
            <a:chOff x="2188326" y="2078181"/>
            <a:chExt cx="2694364" cy="268830"/>
          </a:xfrm>
        </p:grpSpPr>
        <p:sp>
          <p:nvSpPr>
            <p:cNvPr id="9" name="Rectangle 8"/>
            <p:cNvSpPr/>
            <p:nvPr/>
          </p:nvSpPr>
          <p:spPr>
            <a:xfrm>
              <a:off x="2188326" y="2088572"/>
              <a:ext cx="1086889" cy="255777"/>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IE" sz="1600" dirty="0" smtClean="0"/>
                <a:t>OVSDB</a:t>
              </a:r>
              <a:endParaRPr lang="en-US" sz="1600" dirty="0" smtClean="0"/>
            </a:p>
          </p:txBody>
        </p:sp>
        <p:sp>
          <p:nvSpPr>
            <p:cNvPr id="10" name="Rectangle 9"/>
            <p:cNvSpPr/>
            <p:nvPr/>
          </p:nvSpPr>
          <p:spPr>
            <a:xfrm>
              <a:off x="3709557" y="2078181"/>
              <a:ext cx="1173133" cy="26883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IE" sz="1600" dirty="0" err="1" smtClean="0"/>
                <a:t>vswitchd</a:t>
              </a:r>
              <a:endParaRPr lang="en-US" sz="1600" dirty="0" smtClean="0"/>
            </a:p>
          </p:txBody>
        </p:sp>
        <p:cxnSp>
          <p:nvCxnSpPr>
            <p:cNvPr id="11" name="Straight Connector 10"/>
            <p:cNvCxnSpPr>
              <a:stCxn id="9" idx="3"/>
              <a:endCxn id="10" idx="1"/>
            </p:cNvCxnSpPr>
            <p:nvPr/>
          </p:nvCxnSpPr>
          <p:spPr>
            <a:xfrm flipV="1">
              <a:off x="3275215" y="2212596"/>
              <a:ext cx="434342" cy="3865"/>
            </a:xfrm>
            <a:prstGeom prst="line">
              <a:avLst/>
            </a:prstGeom>
            <a:ln w="25400" cap="rnd">
              <a:solidFill>
                <a:schemeClr val="tx2"/>
              </a:solidFill>
              <a:prstDash val="sysDash"/>
            </a:ln>
          </p:spPr>
          <p:style>
            <a:lnRef idx="1">
              <a:schemeClr val="accent1"/>
            </a:lnRef>
            <a:fillRef idx="0">
              <a:schemeClr val="accent1"/>
            </a:fillRef>
            <a:effectRef idx="0">
              <a:schemeClr val="accent1"/>
            </a:effectRef>
            <a:fontRef idx="minor">
              <a:schemeClr val="tx1"/>
            </a:fontRef>
          </p:style>
        </p:cxnSp>
      </p:grpSp>
      <p:cxnSp>
        <p:nvCxnSpPr>
          <p:cNvPr id="12" name="Straight Connector 11"/>
          <p:cNvCxnSpPr/>
          <p:nvPr/>
        </p:nvCxnSpPr>
        <p:spPr>
          <a:xfrm>
            <a:off x="471950" y="4410032"/>
            <a:ext cx="11065424" cy="0"/>
          </a:xfrm>
          <a:prstGeom prst="line">
            <a:avLst/>
          </a:prstGeom>
          <a:ln w="31750" cap="rnd">
            <a:solidFill>
              <a:schemeClr val="accent6"/>
            </a:solidFill>
            <a:prstDash val="lgDash"/>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10" idx="2"/>
            <a:endCxn id="17" idx="0"/>
          </p:cNvCxnSpPr>
          <p:nvPr/>
        </p:nvCxnSpPr>
        <p:spPr>
          <a:xfrm>
            <a:off x="3475246" y="1982588"/>
            <a:ext cx="847583" cy="1152884"/>
          </a:xfrm>
          <a:prstGeom prst="straightConnector1">
            <a:avLst/>
          </a:prstGeom>
          <a:ln w="31750" cap="rnd">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0" idx="2"/>
            <a:endCxn id="18" idx="0"/>
          </p:cNvCxnSpPr>
          <p:nvPr/>
        </p:nvCxnSpPr>
        <p:spPr>
          <a:xfrm>
            <a:off x="3475246" y="1982588"/>
            <a:ext cx="2105374" cy="1176990"/>
          </a:xfrm>
          <a:prstGeom prst="straightConnector1">
            <a:avLst/>
          </a:prstGeom>
          <a:ln w="31750" cap="rnd">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5" name="Right Arrow 14"/>
          <p:cNvSpPr/>
          <p:nvPr/>
        </p:nvSpPr>
        <p:spPr>
          <a:xfrm>
            <a:off x="2067791" y="3386697"/>
            <a:ext cx="5818909" cy="363682"/>
          </a:xfrm>
          <a:prstGeom prst="rightArrow">
            <a:avLst/>
          </a:prstGeom>
          <a:solidFill>
            <a:schemeClr val="tx1">
              <a:lumMod val="50000"/>
              <a:lumOff val="50000"/>
            </a:schemeClr>
          </a:solidFill>
          <a:ln>
            <a:noFill/>
          </a:ln>
          <a:effectLst>
            <a:glow rad="63500">
              <a:schemeClr val="bg1">
                <a:lumMod val="85000"/>
                <a:alpha val="5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p>
        </p:txBody>
      </p:sp>
      <p:grpSp>
        <p:nvGrpSpPr>
          <p:cNvPr id="16" name="Group 15"/>
          <p:cNvGrpSpPr/>
          <p:nvPr/>
        </p:nvGrpSpPr>
        <p:grpSpPr>
          <a:xfrm>
            <a:off x="2521633" y="3135472"/>
            <a:ext cx="4860182" cy="813815"/>
            <a:chOff x="2646325" y="2543926"/>
            <a:chExt cx="4860182" cy="813815"/>
          </a:xfrm>
          <a:solidFill>
            <a:schemeClr val="tx1">
              <a:lumMod val="50000"/>
              <a:lumOff val="50000"/>
            </a:schemeClr>
          </a:solidFill>
        </p:grpSpPr>
        <p:sp>
          <p:nvSpPr>
            <p:cNvPr id="17" name="Rectangle 16"/>
            <p:cNvSpPr/>
            <p:nvPr/>
          </p:nvSpPr>
          <p:spPr>
            <a:xfrm>
              <a:off x="3904076" y="2543926"/>
              <a:ext cx="1086889" cy="789709"/>
            </a:xfrm>
            <a:prstGeom prst="rect">
              <a:avLst/>
            </a:prstGeom>
            <a:grpFill/>
            <a:ln/>
            <a:effectLst/>
          </p:spPr>
          <p:style>
            <a:lnRef idx="2">
              <a:schemeClr val="dk1"/>
            </a:lnRef>
            <a:fillRef idx="1">
              <a:schemeClr val="lt1"/>
            </a:fillRef>
            <a:effectRef idx="0">
              <a:schemeClr val="dk1"/>
            </a:effectRef>
            <a:fontRef idx="minor">
              <a:schemeClr val="dk1"/>
            </a:fontRef>
          </p:style>
          <p:txBody>
            <a:bodyPr rtlCol="0" anchor="ctr"/>
            <a:lstStyle/>
            <a:p>
              <a:pPr algn="ctr"/>
              <a:r>
                <a:rPr lang="en-IE" b="1" dirty="0" smtClean="0">
                  <a:solidFill>
                    <a:schemeClr val="bg1"/>
                  </a:solidFill>
                </a:rPr>
                <a:t>Match</a:t>
              </a:r>
            </a:p>
            <a:p>
              <a:pPr algn="ctr"/>
              <a:r>
                <a:rPr lang="en-IE" b="1" dirty="0" smtClean="0">
                  <a:solidFill>
                    <a:schemeClr val="bg1"/>
                  </a:solidFill>
                </a:rPr>
                <a:t>Flow</a:t>
              </a:r>
              <a:endParaRPr lang="en-US" b="1" dirty="0" smtClean="0">
                <a:solidFill>
                  <a:schemeClr val="bg1"/>
                </a:solidFill>
              </a:endParaRPr>
            </a:p>
          </p:txBody>
        </p:sp>
        <p:sp>
          <p:nvSpPr>
            <p:cNvPr id="18" name="Rectangle 17"/>
            <p:cNvSpPr/>
            <p:nvPr/>
          </p:nvSpPr>
          <p:spPr>
            <a:xfrm>
              <a:off x="5161867" y="2568032"/>
              <a:ext cx="1086889" cy="789709"/>
            </a:xfrm>
            <a:prstGeom prst="rect">
              <a:avLst/>
            </a:prstGeom>
            <a:grpFill/>
            <a:ln/>
            <a:effectLst/>
          </p:spPr>
          <p:style>
            <a:lnRef idx="2">
              <a:schemeClr val="dk1"/>
            </a:lnRef>
            <a:fillRef idx="1">
              <a:schemeClr val="lt1"/>
            </a:fillRef>
            <a:effectRef idx="0">
              <a:schemeClr val="dk1"/>
            </a:effectRef>
            <a:fontRef idx="minor">
              <a:schemeClr val="dk1"/>
            </a:fontRef>
          </p:style>
          <p:txBody>
            <a:bodyPr rtlCol="0" anchor="ctr"/>
            <a:lstStyle/>
            <a:p>
              <a:pPr algn="ctr"/>
              <a:r>
                <a:rPr lang="en-IE" b="1" dirty="0" smtClean="0">
                  <a:solidFill>
                    <a:schemeClr val="bg1"/>
                  </a:solidFill>
                </a:rPr>
                <a:t>Actions</a:t>
              </a:r>
              <a:endParaRPr lang="en-US" b="1" dirty="0" smtClean="0">
                <a:solidFill>
                  <a:schemeClr val="bg1"/>
                </a:solidFill>
              </a:endParaRPr>
            </a:p>
          </p:txBody>
        </p:sp>
        <p:sp>
          <p:nvSpPr>
            <p:cNvPr id="19" name="Rectangle 18"/>
            <p:cNvSpPr/>
            <p:nvPr/>
          </p:nvSpPr>
          <p:spPr>
            <a:xfrm>
              <a:off x="2646325" y="2547126"/>
              <a:ext cx="1086889" cy="789709"/>
            </a:xfrm>
            <a:prstGeom prst="rect">
              <a:avLst/>
            </a:prstGeom>
            <a:grpFill/>
            <a:ln/>
          </p:spPr>
          <p:style>
            <a:lnRef idx="2">
              <a:schemeClr val="dk1"/>
            </a:lnRef>
            <a:fillRef idx="1">
              <a:schemeClr val="lt1"/>
            </a:fillRef>
            <a:effectRef idx="0">
              <a:schemeClr val="dk1"/>
            </a:effectRef>
            <a:fontRef idx="minor">
              <a:schemeClr val="dk1"/>
            </a:fontRef>
          </p:style>
          <p:txBody>
            <a:bodyPr rtlCol="0" anchor="ctr"/>
            <a:lstStyle/>
            <a:p>
              <a:pPr algn="ctr"/>
              <a:r>
                <a:rPr lang="en-IE" b="1" dirty="0" smtClean="0">
                  <a:solidFill>
                    <a:schemeClr val="bg1"/>
                  </a:solidFill>
                </a:rPr>
                <a:t>Ingress</a:t>
              </a:r>
              <a:endParaRPr lang="en-US" b="1" dirty="0" smtClean="0">
                <a:solidFill>
                  <a:schemeClr val="bg1"/>
                </a:solidFill>
              </a:endParaRPr>
            </a:p>
          </p:txBody>
        </p:sp>
        <p:sp>
          <p:nvSpPr>
            <p:cNvPr id="20" name="Rectangle 19"/>
            <p:cNvSpPr/>
            <p:nvPr/>
          </p:nvSpPr>
          <p:spPr>
            <a:xfrm>
              <a:off x="6419618" y="2568032"/>
              <a:ext cx="1086889" cy="789709"/>
            </a:xfrm>
            <a:prstGeom prst="rect">
              <a:avLst/>
            </a:prstGeom>
            <a:grpFill/>
            <a:ln/>
          </p:spPr>
          <p:style>
            <a:lnRef idx="2">
              <a:schemeClr val="dk1"/>
            </a:lnRef>
            <a:fillRef idx="1">
              <a:schemeClr val="lt1"/>
            </a:fillRef>
            <a:effectRef idx="0">
              <a:schemeClr val="dk1"/>
            </a:effectRef>
            <a:fontRef idx="minor">
              <a:schemeClr val="dk1"/>
            </a:fontRef>
          </p:style>
          <p:txBody>
            <a:bodyPr rtlCol="0" anchor="ctr"/>
            <a:lstStyle/>
            <a:p>
              <a:pPr algn="ctr"/>
              <a:r>
                <a:rPr lang="en-IE" b="1" dirty="0" smtClean="0">
                  <a:solidFill>
                    <a:schemeClr val="bg1"/>
                  </a:solidFill>
                </a:rPr>
                <a:t>Egress</a:t>
              </a:r>
              <a:endParaRPr lang="en-US" b="1" dirty="0" smtClean="0">
                <a:solidFill>
                  <a:schemeClr val="bg1"/>
                </a:solidFill>
              </a:endParaRPr>
            </a:p>
          </p:txBody>
        </p:sp>
      </p:grpSp>
      <p:cxnSp>
        <p:nvCxnSpPr>
          <p:cNvPr id="21" name="Straight Arrow Connector 20"/>
          <p:cNvCxnSpPr>
            <a:stCxn id="10" idx="2"/>
            <a:endCxn id="20" idx="0"/>
          </p:cNvCxnSpPr>
          <p:nvPr/>
        </p:nvCxnSpPr>
        <p:spPr>
          <a:xfrm>
            <a:off x="3475246" y="1982588"/>
            <a:ext cx="3363125" cy="1176990"/>
          </a:xfrm>
          <a:prstGeom prst="straightConnector1">
            <a:avLst/>
          </a:prstGeom>
          <a:ln w="31750" cap="rnd">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0" idx="2"/>
            <a:endCxn id="19" idx="0"/>
          </p:cNvCxnSpPr>
          <p:nvPr/>
        </p:nvCxnSpPr>
        <p:spPr>
          <a:xfrm flipH="1">
            <a:off x="3065078" y="1982588"/>
            <a:ext cx="410168" cy="1156084"/>
          </a:xfrm>
          <a:prstGeom prst="straightConnector1">
            <a:avLst/>
          </a:prstGeom>
          <a:ln w="31750" cap="rnd">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7778" y="1357806"/>
            <a:ext cx="782315" cy="782315"/>
          </a:xfrm>
          <a:prstGeom prst="rect">
            <a:avLst/>
          </a:prstGeom>
          <a:ln w="25400">
            <a:solidFill>
              <a:schemeClr val="tx1"/>
            </a:solidFill>
          </a:ln>
        </p:spPr>
      </p:pic>
      <p:cxnSp>
        <p:nvCxnSpPr>
          <p:cNvPr id="24" name="Straight Connector 23"/>
          <p:cNvCxnSpPr>
            <a:stCxn id="23" idx="2"/>
          </p:cNvCxnSpPr>
          <p:nvPr/>
        </p:nvCxnSpPr>
        <p:spPr>
          <a:xfrm flipH="1">
            <a:off x="6718935" y="2140121"/>
            <a:ext cx="1" cy="723558"/>
          </a:xfrm>
          <a:prstGeom prst="line">
            <a:avLst/>
          </a:prstGeom>
          <a:ln w="31750" cap="rnd">
            <a:solidFill>
              <a:schemeClr val="tx1"/>
            </a:solidFill>
            <a:prstDash val="solid"/>
          </a:ln>
        </p:spPr>
        <p:style>
          <a:lnRef idx="1">
            <a:schemeClr val="accent1"/>
          </a:lnRef>
          <a:fillRef idx="0">
            <a:schemeClr val="accent1"/>
          </a:fillRef>
          <a:effectRef idx="0">
            <a:schemeClr val="accent1"/>
          </a:effectRef>
          <a:fontRef idx="minor">
            <a:schemeClr val="tx1"/>
          </a:fontRef>
        </p:style>
      </p:cxnSp>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80335" y="1360908"/>
            <a:ext cx="782315" cy="782315"/>
          </a:xfrm>
          <a:prstGeom prst="rect">
            <a:avLst/>
          </a:prstGeom>
          <a:ln w="25400">
            <a:solidFill>
              <a:schemeClr val="tx1"/>
            </a:solidFill>
          </a:ln>
        </p:spPr>
      </p:pic>
      <p:cxnSp>
        <p:nvCxnSpPr>
          <p:cNvPr id="26" name="Straight Connector 25"/>
          <p:cNvCxnSpPr>
            <a:stCxn id="25" idx="2"/>
          </p:cNvCxnSpPr>
          <p:nvPr/>
        </p:nvCxnSpPr>
        <p:spPr>
          <a:xfrm flipH="1">
            <a:off x="7971492" y="2143223"/>
            <a:ext cx="1" cy="720456"/>
          </a:xfrm>
          <a:prstGeom prst="line">
            <a:avLst/>
          </a:prstGeom>
          <a:ln w="31750" cap="rnd">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527933" y="4221755"/>
            <a:ext cx="1" cy="519916"/>
          </a:xfrm>
          <a:prstGeom prst="line">
            <a:avLst/>
          </a:prstGeom>
          <a:ln w="31750" cap="rnd">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5774786" y="4221755"/>
            <a:ext cx="5704" cy="519916"/>
          </a:xfrm>
          <a:prstGeom prst="line">
            <a:avLst/>
          </a:prstGeom>
          <a:ln w="31750" cap="rnd">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9" name="Freeform 28"/>
          <p:cNvSpPr/>
          <p:nvPr/>
        </p:nvSpPr>
        <p:spPr>
          <a:xfrm>
            <a:off x="1686960" y="2182044"/>
            <a:ext cx="6401204" cy="3222803"/>
          </a:xfrm>
          <a:custGeom>
            <a:avLst/>
            <a:gdLst>
              <a:gd name="connsiteX0" fmla="*/ 4845920 w 6401204"/>
              <a:gd name="connsiteY0" fmla="*/ 0 h 3222803"/>
              <a:gd name="connsiteX1" fmla="*/ 9760 w 6401204"/>
              <a:gd name="connsiteY1" fmla="*/ 1036320 h 3222803"/>
              <a:gd name="connsiteX2" fmla="*/ 5963520 w 6401204"/>
              <a:gd name="connsiteY2" fmla="*/ 1198880 h 3222803"/>
              <a:gd name="connsiteX3" fmla="*/ 5719680 w 6401204"/>
              <a:gd name="connsiteY3" fmla="*/ 1920240 h 3222803"/>
              <a:gd name="connsiteX4" fmla="*/ 3860400 w 6401204"/>
              <a:gd name="connsiteY4" fmla="*/ 1960880 h 3222803"/>
              <a:gd name="connsiteX5" fmla="*/ 3647040 w 6401204"/>
              <a:gd name="connsiteY5" fmla="*/ 3108960 h 3222803"/>
              <a:gd name="connsiteX6" fmla="*/ 3647040 w 6401204"/>
              <a:gd name="connsiteY6" fmla="*/ 3119120 h 3222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1204" h="3222803">
                <a:moveTo>
                  <a:pt x="4845920" y="0"/>
                </a:moveTo>
                <a:cubicBezTo>
                  <a:pt x="2334706" y="418253"/>
                  <a:pt x="-176507" y="836507"/>
                  <a:pt x="9760" y="1036320"/>
                </a:cubicBezTo>
                <a:cubicBezTo>
                  <a:pt x="196027" y="1236133"/>
                  <a:pt x="5011867" y="1051560"/>
                  <a:pt x="5963520" y="1198880"/>
                </a:cubicBezTo>
                <a:cubicBezTo>
                  <a:pt x="6915173" y="1346200"/>
                  <a:pt x="6070200" y="1793240"/>
                  <a:pt x="5719680" y="1920240"/>
                </a:cubicBezTo>
                <a:cubicBezTo>
                  <a:pt x="5369160" y="2047240"/>
                  <a:pt x="4205840" y="1762760"/>
                  <a:pt x="3860400" y="1960880"/>
                </a:cubicBezTo>
                <a:cubicBezTo>
                  <a:pt x="3514960" y="2159000"/>
                  <a:pt x="3682600" y="2915920"/>
                  <a:pt x="3647040" y="3108960"/>
                </a:cubicBezTo>
                <a:cubicBezTo>
                  <a:pt x="3611480" y="3302000"/>
                  <a:pt x="3629260" y="3210560"/>
                  <a:pt x="3647040" y="3119120"/>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891280" y="4945564"/>
            <a:ext cx="1131939" cy="467360"/>
          </a:xfrm>
          <a:prstGeom prst="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400" b="1" dirty="0" smtClean="0"/>
              <a:t>Pre-processing</a:t>
            </a:r>
            <a:endParaRPr lang="en-US" sz="1400" b="1" dirty="0" smtClean="0"/>
          </a:p>
        </p:txBody>
      </p:sp>
      <p:sp>
        <p:nvSpPr>
          <p:cNvPr id="31" name="Rectangle 30"/>
          <p:cNvSpPr/>
          <p:nvPr/>
        </p:nvSpPr>
        <p:spPr>
          <a:xfrm>
            <a:off x="5098632" y="4945564"/>
            <a:ext cx="1131939" cy="467360"/>
          </a:xfrm>
          <a:prstGeom prst="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400" b="1" dirty="0" smtClean="0"/>
              <a:t>Post-processing</a:t>
            </a:r>
            <a:endParaRPr lang="en-US" sz="1400" b="1" dirty="0" smtClean="0"/>
          </a:p>
        </p:txBody>
      </p:sp>
      <p:sp>
        <p:nvSpPr>
          <p:cNvPr id="32" name="TextBox 31"/>
          <p:cNvSpPr txBox="1"/>
          <p:nvPr/>
        </p:nvSpPr>
        <p:spPr>
          <a:xfrm>
            <a:off x="9712096" y="4413672"/>
            <a:ext cx="1249680" cy="369332"/>
          </a:xfrm>
          <a:prstGeom prst="rect">
            <a:avLst/>
          </a:prstGeom>
          <a:noFill/>
        </p:spPr>
        <p:txBody>
          <a:bodyPr wrap="square" rtlCol="0">
            <a:spAutoFit/>
          </a:bodyPr>
          <a:lstStyle/>
          <a:p>
            <a:r>
              <a:rPr lang="en-IE" dirty="0" smtClean="0">
                <a:latin typeface="+mn-lt"/>
              </a:rPr>
              <a:t>HW</a:t>
            </a:r>
            <a:endParaRPr lang="en-US" dirty="0" err="1" smtClean="0">
              <a:latin typeface="+mn-lt"/>
            </a:endParaRPr>
          </a:p>
        </p:txBody>
      </p:sp>
      <p:sp>
        <p:nvSpPr>
          <p:cNvPr id="33" name="TextBox 32"/>
          <p:cNvSpPr txBox="1"/>
          <p:nvPr/>
        </p:nvSpPr>
        <p:spPr>
          <a:xfrm>
            <a:off x="9675393" y="4021854"/>
            <a:ext cx="1249680" cy="369332"/>
          </a:xfrm>
          <a:prstGeom prst="rect">
            <a:avLst/>
          </a:prstGeom>
          <a:noFill/>
        </p:spPr>
        <p:txBody>
          <a:bodyPr wrap="square" rtlCol="0">
            <a:spAutoFit/>
          </a:bodyPr>
          <a:lstStyle/>
          <a:p>
            <a:r>
              <a:rPr lang="en-IE" dirty="0" smtClean="0">
                <a:latin typeface="+mn-lt"/>
              </a:rPr>
              <a:t>Host</a:t>
            </a:r>
            <a:endParaRPr lang="en-US" dirty="0" err="1" smtClean="0">
              <a:latin typeface="+mn-lt"/>
            </a:endParaRPr>
          </a:p>
        </p:txBody>
      </p:sp>
      <p:cxnSp>
        <p:nvCxnSpPr>
          <p:cNvPr id="34" name="Straight Arrow Connector 33"/>
          <p:cNvCxnSpPr/>
          <p:nvPr/>
        </p:nvCxnSpPr>
        <p:spPr>
          <a:xfrm flipH="1" flipV="1">
            <a:off x="4447003" y="5842549"/>
            <a:ext cx="10246" cy="369189"/>
          </a:xfrm>
          <a:prstGeom prst="straightConnector1">
            <a:avLst/>
          </a:prstGeom>
          <a:ln w="38100" cap="rnd">
            <a:solidFill>
              <a:srgbClr val="002060"/>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36" name="Group 35"/>
          <p:cNvGrpSpPr/>
          <p:nvPr/>
        </p:nvGrpSpPr>
        <p:grpSpPr>
          <a:xfrm>
            <a:off x="6718935" y="2267065"/>
            <a:ext cx="1252557" cy="307777"/>
            <a:chOff x="6718935" y="2340541"/>
            <a:chExt cx="1252557" cy="307777"/>
          </a:xfrm>
        </p:grpSpPr>
        <p:sp>
          <p:nvSpPr>
            <p:cNvPr id="37" name="TextBox 36"/>
            <p:cNvSpPr txBox="1"/>
            <p:nvPr/>
          </p:nvSpPr>
          <p:spPr>
            <a:xfrm>
              <a:off x="6947799" y="2340541"/>
              <a:ext cx="738972" cy="307777"/>
            </a:xfrm>
            <a:prstGeom prst="rect">
              <a:avLst/>
            </a:prstGeom>
            <a:noFill/>
          </p:spPr>
          <p:txBody>
            <a:bodyPr wrap="square" rtlCol="0">
              <a:spAutoFit/>
            </a:bodyPr>
            <a:lstStyle/>
            <a:p>
              <a:pPr algn="ctr"/>
              <a:r>
                <a:rPr lang="en-IE" sz="1400" dirty="0" err="1" smtClean="0">
                  <a:latin typeface="+mn-lt"/>
                </a:rPr>
                <a:t>Virtio</a:t>
              </a:r>
              <a:endParaRPr lang="en-US" sz="1400" dirty="0" err="1" smtClean="0">
                <a:latin typeface="+mn-lt"/>
              </a:endParaRPr>
            </a:p>
          </p:txBody>
        </p:sp>
        <p:cxnSp>
          <p:nvCxnSpPr>
            <p:cNvPr id="38" name="Straight Arrow Connector 37"/>
            <p:cNvCxnSpPr/>
            <p:nvPr/>
          </p:nvCxnSpPr>
          <p:spPr>
            <a:xfrm flipH="1">
              <a:off x="6718935" y="2496828"/>
              <a:ext cx="248206" cy="0"/>
            </a:xfrm>
            <a:prstGeom prst="straightConnector1">
              <a:avLst/>
            </a:prstGeom>
            <a:ln w="9525" cap="rnd">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7706113" y="2496828"/>
              <a:ext cx="265379" cy="0"/>
            </a:xfrm>
            <a:prstGeom prst="straightConnector1">
              <a:avLst/>
            </a:prstGeom>
            <a:ln w="9525" cap="rnd">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grpSp>
      <p:cxnSp>
        <p:nvCxnSpPr>
          <p:cNvPr id="40" name="Straight Arrow Connector 39"/>
          <p:cNvCxnSpPr/>
          <p:nvPr/>
        </p:nvCxnSpPr>
        <p:spPr>
          <a:xfrm flipH="1" flipV="1">
            <a:off x="5595581" y="5808987"/>
            <a:ext cx="10246" cy="369189"/>
          </a:xfrm>
          <a:prstGeom prst="straightConnector1">
            <a:avLst/>
          </a:prstGeom>
          <a:ln w="38100" cap="rnd">
            <a:solidFill>
              <a:srgbClr val="002060"/>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50350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Partial HW acceleration in OVS-DPDK</a:t>
            </a:r>
            <a:endParaRPr lang="en-US" dirty="0"/>
          </a:p>
        </p:txBody>
      </p:sp>
      <p:sp>
        <p:nvSpPr>
          <p:cNvPr id="40" name="Rectangle 39"/>
          <p:cNvSpPr/>
          <p:nvPr/>
        </p:nvSpPr>
        <p:spPr>
          <a:xfrm>
            <a:off x="425751" y="1076973"/>
            <a:ext cx="11086206" cy="5198396"/>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smtClean="0"/>
          </a:p>
        </p:txBody>
      </p:sp>
      <p:sp>
        <p:nvSpPr>
          <p:cNvPr id="41" name="Slide Number Placeholder 4"/>
          <p:cNvSpPr txBox="1">
            <a:spLocks/>
          </p:cNvSpPr>
          <p:nvPr/>
        </p:nvSpPr>
        <p:spPr>
          <a:xfrm>
            <a:off x="11797792" y="6553153"/>
            <a:ext cx="158698" cy="16421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50000"/>
              </a:spcBef>
              <a:spcAft>
                <a:spcPct val="0"/>
              </a:spcAft>
            </a:pPr>
            <a:fld id="{7223BB55-0929-9B43-8F4C-43B29FF19511}" type="slidenum">
              <a:rPr lang="en-US" smtClean="0"/>
              <a:pPr eaLnBrk="0" fontAlgn="base" hangingPunct="0">
                <a:spcBef>
                  <a:spcPct val="50000"/>
                </a:spcBef>
                <a:spcAft>
                  <a:spcPct val="0"/>
                </a:spcAft>
              </a:pPr>
              <a:t>6</a:t>
            </a:fld>
            <a:endParaRPr lang="en-US" dirty="0"/>
          </a:p>
        </p:txBody>
      </p:sp>
      <p:sp>
        <p:nvSpPr>
          <p:cNvPr id="42" name="Rounded Rectangle 41"/>
          <p:cNvSpPr/>
          <p:nvPr/>
        </p:nvSpPr>
        <p:spPr>
          <a:xfrm>
            <a:off x="1151315" y="2866781"/>
            <a:ext cx="7855528" cy="1354974"/>
          </a:xfrm>
          <a:prstGeom prst="roundRect">
            <a:avLst/>
          </a:prstGeom>
          <a:solidFill>
            <a:schemeClr val="tx2">
              <a:lumMod val="20000"/>
              <a:lumOff val="80000"/>
            </a:schemeClr>
          </a:solidFill>
          <a:ln w="28575"/>
          <a:effectLst>
            <a:outerShdw blurRad="50800" dist="50800" dir="21540000" algn="ctr" rotWithShape="0">
              <a:schemeClr val="tx1">
                <a:lumMod val="50000"/>
                <a:lumOff val="50000"/>
              </a:schemeClr>
            </a:outerShdw>
          </a:effectLst>
        </p:spPr>
        <p:style>
          <a:lnRef idx="1">
            <a:schemeClr val="dk1"/>
          </a:lnRef>
          <a:fillRef idx="2">
            <a:schemeClr val="dk1"/>
          </a:fillRef>
          <a:effectRef idx="1">
            <a:schemeClr val="dk1"/>
          </a:effectRef>
          <a:fontRef idx="minor">
            <a:schemeClr val="dk1"/>
          </a:fontRef>
        </p:style>
        <p:txBody>
          <a:bodyPr rtlCol="0" anchor="b"/>
          <a:lstStyle/>
          <a:p>
            <a:pPr algn="r"/>
            <a:r>
              <a:rPr lang="en-IE" sz="2000" b="1" i="1" dirty="0" err="1" smtClean="0">
                <a:solidFill>
                  <a:schemeClr val="tx1"/>
                </a:solidFill>
              </a:rPr>
              <a:t>Datapath</a:t>
            </a:r>
            <a:endParaRPr lang="en-US" sz="2000" b="1" i="1" dirty="0" smtClean="0">
              <a:solidFill>
                <a:schemeClr val="tx1"/>
              </a:solidFill>
            </a:endParaRPr>
          </a:p>
        </p:txBody>
      </p:sp>
      <p:sp>
        <p:nvSpPr>
          <p:cNvPr id="43" name="Rounded Rectangle 42"/>
          <p:cNvSpPr/>
          <p:nvPr/>
        </p:nvSpPr>
        <p:spPr>
          <a:xfrm>
            <a:off x="1278086" y="1345664"/>
            <a:ext cx="2867891" cy="737642"/>
          </a:xfrm>
          <a:prstGeom prst="roundRect">
            <a:avLst/>
          </a:prstGeom>
          <a:solidFill>
            <a:schemeClr val="bg1"/>
          </a:solidFill>
          <a:ln w="28575"/>
          <a:effectLst>
            <a:outerShdw blurRad="50800" dist="50800" dir="21540000" algn="ctr" rotWithShape="0">
              <a:schemeClr val="bg2"/>
            </a:outerShdw>
          </a:effectLst>
        </p:spPr>
        <p:style>
          <a:lnRef idx="1">
            <a:schemeClr val="dk1"/>
          </a:lnRef>
          <a:fillRef idx="2">
            <a:schemeClr val="dk1"/>
          </a:fillRef>
          <a:effectRef idx="1">
            <a:schemeClr val="dk1"/>
          </a:effectRef>
          <a:fontRef idx="minor">
            <a:schemeClr val="dk1"/>
          </a:fontRef>
        </p:style>
        <p:txBody>
          <a:bodyPr rtlCol="0" anchor="t"/>
          <a:lstStyle/>
          <a:p>
            <a:r>
              <a:rPr lang="en-IE" sz="2000" b="1" i="1" dirty="0" smtClean="0">
                <a:solidFill>
                  <a:schemeClr val="tx1"/>
                </a:solidFill>
              </a:rPr>
              <a:t>User</a:t>
            </a:r>
            <a:endParaRPr lang="en-US" sz="2000" b="1" i="1" dirty="0" smtClean="0">
              <a:solidFill>
                <a:schemeClr val="tx1"/>
              </a:solidFill>
            </a:endParaRPr>
          </a:p>
        </p:txBody>
      </p:sp>
      <p:sp>
        <p:nvSpPr>
          <p:cNvPr id="44" name="Rounded Rectangle 43"/>
          <p:cNvSpPr/>
          <p:nvPr/>
        </p:nvSpPr>
        <p:spPr>
          <a:xfrm>
            <a:off x="3779385" y="4741670"/>
            <a:ext cx="2548394" cy="1077654"/>
          </a:xfrm>
          <a:prstGeom prst="roundRect">
            <a:avLst/>
          </a:prstGeom>
          <a:ln w="31750"/>
          <a:effectLst>
            <a:outerShdw blurRad="50800" dist="50800" dir="21540000" algn="ctr" rotWithShape="0">
              <a:schemeClr val="bg2"/>
            </a:outerShdw>
          </a:effectLst>
        </p:spPr>
        <p:style>
          <a:lnRef idx="1">
            <a:schemeClr val="dk1"/>
          </a:lnRef>
          <a:fillRef idx="2">
            <a:schemeClr val="dk1"/>
          </a:fillRef>
          <a:effectRef idx="1">
            <a:schemeClr val="dk1"/>
          </a:effectRef>
          <a:fontRef idx="minor">
            <a:schemeClr val="dk1"/>
          </a:fontRef>
        </p:style>
        <p:txBody>
          <a:bodyPr rtlCol="0" anchor="b"/>
          <a:lstStyle/>
          <a:p>
            <a:pPr algn="ctr"/>
            <a:r>
              <a:rPr lang="en-IE" b="1" i="1" dirty="0" smtClean="0"/>
              <a:t>NIC</a:t>
            </a:r>
            <a:endParaRPr lang="en-US" b="1" i="1" dirty="0" smtClean="0"/>
          </a:p>
        </p:txBody>
      </p:sp>
      <p:grpSp>
        <p:nvGrpSpPr>
          <p:cNvPr id="45" name="Group 44"/>
          <p:cNvGrpSpPr/>
          <p:nvPr/>
        </p:nvGrpSpPr>
        <p:grpSpPr>
          <a:xfrm>
            <a:off x="1367448" y="1705897"/>
            <a:ext cx="2694364" cy="276691"/>
            <a:chOff x="2188326" y="2078181"/>
            <a:chExt cx="2694364" cy="268830"/>
          </a:xfrm>
        </p:grpSpPr>
        <p:sp>
          <p:nvSpPr>
            <p:cNvPr id="46" name="Rectangle 45"/>
            <p:cNvSpPr/>
            <p:nvPr/>
          </p:nvSpPr>
          <p:spPr>
            <a:xfrm>
              <a:off x="2188326" y="2088572"/>
              <a:ext cx="1086889" cy="255777"/>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IE" sz="1600" dirty="0" smtClean="0"/>
                <a:t>OVSDB</a:t>
              </a:r>
              <a:endParaRPr lang="en-US" sz="1600" dirty="0" smtClean="0"/>
            </a:p>
          </p:txBody>
        </p:sp>
        <p:sp>
          <p:nvSpPr>
            <p:cNvPr id="47" name="Rectangle 46"/>
            <p:cNvSpPr/>
            <p:nvPr/>
          </p:nvSpPr>
          <p:spPr>
            <a:xfrm>
              <a:off x="3709557" y="2078181"/>
              <a:ext cx="1173133" cy="26883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IE" sz="1600" dirty="0" err="1" smtClean="0"/>
                <a:t>vswitchd</a:t>
              </a:r>
              <a:endParaRPr lang="en-US" sz="1600" dirty="0" smtClean="0"/>
            </a:p>
          </p:txBody>
        </p:sp>
        <p:cxnSp>
          <p:nvCxnSpPr>
            <p:cNvPr id="48" name="Straight Connector 47"/>
            <p:cNvCxnSpPr>
              <a:stCxn id="46" idx="3"/>
              <a:endCxn id="47" idx="1"/>
            </p:cNvCxnSpPr>
            <p:nvPr/>
          </p:nvCxnSpPr>
          <p:spPr>
            <a:xfrm flipV="1">
              <a:off x="3275215" y="2212596"/>
              <a:ext cx="434342" cy="3865"/>
            </a:xfrm>
            <a:prstGeom prst="line">
              <a:avLst/>
            </a:prstGeom>
            <a:ln w="25400" cap="rnd">
              <a:solidFill>
                <a:schemeClr val="tx2"/>
              </a:solidFill>
              <a:prstDash val="sysDash"/>
            </a:ln>
          </p:spPr>
          <p:style>
            <a:lnRef idx="1">
              <a:schemeClr val="accent1"/>
            </a:lnRef>
            <a:fillRef idx="0">
              <a:schemeClr val="accent1"/>
            </a:fillRef>
            <a:effectRef idx="0">
              <a:schemeClr val="accent1"/>
            </a:effectRef>
            <a:fontRef idx="minor">
              <a:schemeClr val="tx1"/>
            </a:fontRef>
          </p:style>
        </p:cxnSp>
      </p:grpSp>
      <p:cxnSp>
        <p:nvCxnSpPr>
          <p:cNvPr id="49" name="Straight Connector 48"/>
          <p:cNvCxnSpPr/>
          <p:nvPr/>
        </p:nvCxnSpPr>
        <p:spPr>
          <a:xfrm>
            <a:off x="471950" y="4410032"/>
            <a:ext cx="11065424" cy="0"/>
          </a:xfrm>
          <a:prstGeom prst="line">
            <a:avLst/>
          </a:prstGeom>
          <a:ln w="31750" cap="rnd">
            <a:solidFill>
              <a:schemeClr val="accent6"/>
            </a:solidFill>
            <a:prstDash val="lgDash"/>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47" idx="2"/>
            <a:endCxn id="54" idx="0"/>
          </p:cNvCxnSpPr>
          <p:nvPr/>
        </p:nvCxnSpPr>
        <p:spPr>
          <a:xfrm>
            <a:off x="3475246" y="1982588"/>
            <a:ext cx="847583" cy="1152884"/>
          </a:xfrm>
          <a:prstGeom prst="straightConnector1">
            <a:avLst/>
          </a:prstGeom>
          <a:ln w="31750" cap="rnd">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47" idx="2"/>
            <a:endCxn id="55" idx="0"/>
          </p:cNvCxnSpPr>
          <p:nvPr/>
        </p:nvCxnSpPr>
        <p:spPr>
          <a:xfrm>
            <a:off x="3475246" y="1982588"/>
            <a:ext cx="2105374" cy="1176990"/>
          </a:xfrm>
          <a:prstGeom prst="straightConnector1">
            <a:avLst/>
          </a:prstGeom>
          <a:ln w="31750" cap="rnd">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52" name="Right Arrow 51"/>
          <p:cNvSpPr/>
          <p:nvPr/>
        </p:nvSpPr>
        <p:spPr>
          <a:xfrm>
            <a:off x="2067791" y="3386697"/>
            <a:ext cx="5818909" cy="363682"/>
          </a:xfrm>
          <a:prstGeom prst="rightArrow">
            <a:avLst/>
          </a:prstGeom>
          <a:solidFill>
            <a:schemeClr val="tx1">
              <a:lumMod val="50000"/>
              <a:lumOff val="50000"/>
            </a:schemeClr>
          </a:solidFill>
          <a:ln>
            <a:noFill/>
          </a:ln>
          <a:effectLst>
            <a:glow rad="63500">
              <a:schemeClr val="bg1">
                <a:lumMod val="85000"/>
                <a:alpha val="5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p>
        </p:txBody>
      </p:sp>
      <p:grpSp>
        <p:nvGrpSpPr>
          <p:cNvPr id="53" name="Group 52"/>
          <p:cNvGrpSpPr/>
          <p:nvPr/>
        </p:nvGrpSpPr>
        <p:grpSpPr>
          <a:xfrm>
            <a:off x="2521633" y="3135472"/>
            <a:ext cx="4860182" cy="813815"/>
            <a:chOff x="2646325" y="2543926"/>
            <a:chExt cx="4860182" cy="813815"/>
          </a:xfrm>
          <a:solidFill>
            <a:schemeClr val="tx1">
              <a:lumMod val="50000"/>
              <a:lumOff val="50000"/>
            </a:schemeClr>
          </a:solidFill>
        </p:grpSpPr>
        <p:sp>
          <p:nvSpPr>
            <p:cNvPr id="54" name="Rectangle 53"/>
            <p:cNvSpPr/>
            <p:nvPr/>
          </p:nvSpPr>
          <p:spPr>
            <a:xfrm>
              <a:off x="3904076" y="2543926"/>
              <a:ext cx="1086889" cy="789709"/>
            </a:xfrm>
            <a:prstGeom prst="rect">
              <a:avLst/>
            </a:prstGeom>
            <a:grpFill/>
            <a:ln/>
            <a:effectLst/>
          </p:spPr>
          <p:style>
            <a:lnRef idx="2">
              <a:schemeClr val="dk1"/>
            </a:lnRef>
            <a:fillRef idx="1">
              <a:schemeClr val="lt1"/>
            </a:fillRef>
            <a:effectRef idx="0">
              <a:schemeClr val="dk1"/>
            </a:effectRef>
            <a:fontRef idx="minor">
              <a:schemeClr val="dk1"/>
            </a:fontRef>
          </p:style>
          <p:txBody>
            <a:bodyPr rtlCol="0" anchor="ctr"/>
            <a:lstStyle/>
            <a:p>
              <a:pPr algn="ctr"/>
              <a:r>
                <a:rPr lang="en-IE" b="1" dirty="0" smtClean="0">
                  <a:solidFill>
                    <a:schemeClr val="bg1"/>
                  </a:solidFill>
                </a:rPr>
                <a:t>Match</a:t>
              </a:r>
            </a:p>
            <a:p>
              <a:pPr algn="ctr"/>
              <a:r>
                <a:rPr lang="en-IE" b="1" dirty="0" smtClean="0">
                  <a:solidFill>
                    <a:schemeClr val="bg1"/>
                  </a:solidFill>
                </a:rPr>
                <a:t>Flow</a:t>
              </a:r>
              <a:endParaRPr lang="en-US" b="1" dirty="0" smtClean="0">
                <a:solidFill>
                  <a:schemeClr val="bg1"/>
                </a:solidFill>
              </a:endParaRPr>
            </a:p>
          </p:txBody>
        </p:sp>
        <p:sp>
          <p:nvSpPr>
            <p:cNvPr id="55" name="Rectangle 54"/>
            <p:cNvSpPr/>
            <p:nvPr/>
          </p:nvSpPr>
          <p:spPr>
            <a:xfrm>
              <a:off x="5161867" y="2568032"/>
              <a:ext cx="1086889" cy="789709"/>
            </a:xfrm>
            <a:prstGeom prst="rect">
              <a:avLst/>
            </a:prstGeom>
            <a:grpFill/>
            <a:ln/>
            <a:effectLst/>
          </p:spPr>
          <p:style>
            <a:lnRef idx="2">
              <a:schemeClr val="dk1"/>
            </a:lnRef>
            <a:fillRef idx="1">
              <a:schemeClr val="lt1"/>
            </a:fillRef>
            <a:effectRef idx="0">
              <a:schemeClr val="dk1"/>
            </a:effectRef>
            <a:fontRef idx="minor">
              <a:schemeClr val="dk1"/>
            </a:fontRef>
          </p:style>
          <p:txBody>
            <a:bodyPr rtlCol="0" anchor="ctr"/>
            <a:lstStyle/>
            <a:p>
              <a:pPr algn="ctr"/>
              <a:r>
                <a:rPr lang="en-IE" b="1" dirty="0" smtClean="0">
                  <a:solidFill>
                    <a:schemeClr val="bg1"/>
                  </a:solidFill>
                </a:rPr>
                <a:t>Actions</a:t>
              </a:r>
              <a:endParaRPr lang="en-US" b="1" dirty="0" smtClean="0">
                <a:solidFill>
                  <a:schemeClr val="bg1"/>
                </a:solidFill>
              </a:endParaRPr>
            </a:p>
          </p:txBody>
        </p:sp>
        <p:sp>
          <p:nvSpPr>
            <p:cNvPr id="56" name="Rectangle 55"/>
            <p:cNvSpPr/>
            <p:nvPr/>
          </p:nvSpPr>
          <p:spPr>
            <a:xfrm>
              <a:off x="2646325" y="2547126"/>
              <a:ext cx="1086889" cy="789709"/>
            </a:xfrm>
            <a:prstGeom prst="rect">
              <a:avLst/>
            </a:prstGeom>
            <a:grpFill/>
            <a:ln/>
          </p:spPr>
          <p:style>
            <a:lnRef idx="2">
              <a:schemeClr val="dk1"/>
            </a:lnRef>
            <a:fillRef idx="1">
              <a:schemeClr val="lt1"/>
            </a:fillRef>
            <a:effectRef idx="0">
              <a:schemeClr val="dk1"/>
            </a:effectRef>
            <a:fontRef idx="minor">
              <a:schemeClr val="dk1"/>
            </a:fontRef>
          </p:style>
          <p:txBody>
            <a:bodyPr rtlCol="0" anchor="ctr"/>
            <a:lstStyle/>
            <a:p>
              <a:pPr algn="ctr"/>
              <a:r>
                <a:rPr lang="en-IE" b="1" dirty="0" smtClean="0">
                  <a:solidFill>
                    <a:schemeClr val="bg1"/>
                  </a:solidFill>
                </a:rPr>
                <a:t>Ingress</a:t>
              </a:r>
              <a:endParaRPr lang="en-US" b="1" dirty="0" smtClean="0">
                <a:solidFill>
                  <a:schemeClr val="bg1"/>
                </a:solidFill>
              </a:endParaRPr>
            </a:p>
          </p:txBody>
        </p:sp>
        <p:sp>
          <p:nvSpPr>
            <p:cNvPr id="57" name="Rectangle 56"/>
            <p:cNvSpPr/>
            <p:nvPr/>
          </p:nvSpPr>
          <p:spPr>
            <a:xfrm>
              <a:off x="6419618" y="2568032"/>
              <a:ext cx="1086889" cy="789709"/>
            </a:xfrm>
            <a:prstGeom prst="rect">
              <a:avLst/>
            </a:prstGeom>
            <a:grpFill/>
            <a:ln/>
          </p:spPr>
          <p:style>
            <a:lnRef idx="2">
              <a:schemeClr val="dk1"/>
            </a:lnRef>
            <a:fillRef idx="1">
              <a:schemeClr val="lt1"/>
            </a:fillRef>
            <a:effectRef idx="0">
              <a:schemeClr val="dk1"/>
            </a:effectRef>
            <a:fontRef idx="minor">
              <a:schemeClr val="dk1"/>
            </a:fontRef>
          </p:style>
          <p:txBody>
            <a:bodyPr rtlCol="0" anchor="ctr"/>
            <a:lstStyle/>
            <a:p>
              <a:pPr algn="ctr"/>
              <a:r>
                <a:rPr lang="en-IE" b="1" dirty="0" smtClean="0">
                  <a:solidFill>
                    <a:schemeClr val="bg1"/>
                  </a:solidFill>
                </a:rPr>
                <a:t>Egress</a:t>
              </a:r>
              <a:endParaRPr lang="en-US" b="1" dirty="0" smtClean="0">
                <a:solidFill>
                  <a:schemeClr val="bg1"/>
                </a:solidFill>
              </a:endParaRPr>
            </a:p>
          </p:txBody>
        </p:sp>
      </p:grpSp>
      <p:cxnSp>
        <p:nvCxnSpPr>
          <p:cNvPr id="58" name="Straight Arrow Connector 57"/>
          <p:cNvCxnSpPr>
            <a:stCxn id="47" idx="2"/>
            <a:endCxn id="57" idx="0"/>
          </p:cNvCxnSpPr>
          <p:nvPr/>
        </p:nvCxnSpPr>
        <p:spPr>
          <a:xfrm>
            <a:off x="3475246" y="1982588"/>
            <a:ext cx="3363125" cy="1176990"/>
          </a:xfrm>
          <a:prstGeom prst="straightConnector1">
            <a:avLst/>
          </a:prstGeom>
          <a:ln w="31750" cap="rnd">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47" idx="2"/>
            <a:endCxn id="56" idx="0"/>
          </p:cNvCxnSpPr>
          <p:nvPr/>
        </p:nvCxnSpPr>
        <p:spPr>
          <a:xfrm flipH="1">
            <a:off x="3065078" y="1982588"/>
            <a:ext cx="410168" cy="1156084"/>
          </a:xfrm>
          <a:prstGeom prst="straightConnector1">
            <a:avLst/>
          </a:prstGeom>
          <a:ln w="31750" cap="rnd">
            <a:solidFill>
              <a:schemeClr val="bg1">
                <a:lumMod val="6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60" name="Picture 5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7778" y="1357806"/>
            <a:ext cx="782315" cy="782315"/>
          </a:xfrm>
          <a:prstGeom prst="rect">
            <a:avLst/>
          </a:prstGeom>
          <a:ln w="25400">
            <a:solidFill>
              <a:schemeClr val="tx1"/>
            </a:solidFill>
          </a:ln>
        </p:spPr>
      </p:pic>
      <p:cxnSp>
        <p:nvCxnSpPr>
          <p:cNvPr id="61" name="Straight Connector 60"/>
          <p:cNvCxnSpPr>
            <a:stCxn id="60" idx="2"/>
          </p:cNvCxnSpPr>
          <p:nvPr/>
        </p:nvCxnSpPr>
        <p:spPr>
          <a:xfrm flipH="1">
            <a:off x="6718935" y="2140121"/>
            <a:ext cx="1" cy="723558"/>
          </a:xfrm>
          <a:prstGeom prst="line">
            <a:avLst/>
          </a:prstGeom>
          <a:ln w="31750" cap="rnd">
            <a:solidFill>
              <a:schemeClr val="tx1"/>
            </a:solidFill>
            <a:prstDash val="solid"/>
          </a:ln>
        </p:spPr>
        <p:style>
          <a:lnRef idx="1">
            <a:schemeClr val="accent1"/>
          </a:lnRef>
          <a:fillRef idx="0">
            <a:schemeClr val="accent1"/>
          </a:fillRef>
          <a:effectRef idx="0">
            <a:schemeClr val="accent1"/>
          </a:effectRef>
          <a:fontRef idx="minor">
            <a:schemeClr val="tx1"/>
          </a:fontRef>
        </p:style>
      </p:cxnSp>
      <p:pic>
        <p:nvPicPr>
          <p:cNvPr id="62" name="Picture 6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80335" y="1360908"/>
            <a:ext cx="782315" cy="782315"/>
          </a:xfrm>
          <a:prstGeom prst="rect">
            <a:avLst/>
          </a:prstGeom>
          <a:ln w="25400">
            <a:solidFill>
              <a:schemeClr val="tx1"/>
            </a:solidFill>
          </a:ln>
        </p:spPr>
      </p:pic>
      <p:cxnSp>
        <p:nvCxnSpPr>
          <p:cNvPr id="63" name="Straight Connector 62"/>
          <p:cNvCxnSpPr>
            <a:stCxn id="62" idx="2"/>
          </p:cNvCxnSpPr>
          <p:nvPr/>
        </p:nvCxnSpPr>
        <p:spPr>
          <a:xfrm flipH="1">
            <a:off x="7971492" y="2143223"/>
            <a:ext cx="1" cy="720456"/>
          </a:xfrm>
          <a:prstGeom prst="line">
            <a:avLst/>
          </a:prstGeom>
          <a:ln w="31750" cap="rnd">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4527933" y="4221755"/>
            <a:ext cx="1" cy="519916"/>
          </a:xfrm>
          <a:prstGeom prst="line">
            <a:avLst/>
          </a:prstGeom>
          <a:ln w="31750" cap="rnd">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5774786" y="4221755"/>
            <a:ext cx="5704" cy="519916"/>
          </a:xfrm>
          <a:prstGeom prst="line">
            <a:avLst/>
          </a:prstGeom>
          <a:ln w="31750" cap="rnd">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66" name="Freeform 65"/>
          <p:cNvSpPr/>
          <p:nvPr/>
        </p:nvSpPr>
        <p:spPr>
          <a:xfrm>
            <a:off x="1686960" y="2182044"/>
            <a:ext cx="6401204" cy="3222803"/>
          </a:xfrm>
          <a:custGeom>
            <a:avLst/>
            <a:gdLst>
              <a:gd name="connsiteX0" fmla="*/ 4845920 w 6401204"/>
              <a:gd name="connsiteY0" fmla="*/ 0 h 3222803"/>
              <a:gd name="connsiteX1" fmla="*/ 9760 w 6401204"/>
              <a:gd name="connsiteY1" fmla="*/ 1036320 h 3222803"/>
              <a:gd name="connsiteX2" fmla="*/ 5963520 w 6401204"/>
              <a:gd name="connsiteY2" fmla="*/ 1198880 h 3222803"/>
              <a:gd name="connsiteX3" fmla="*/ 5719680 w 6401204"/>
              <a:gd name="connsiteY3" fmla="*/ 1920240 h 3222803"/>
              <a:gd name="connsiteX4" fmla="*/ 3860400 w 6401204"/>
              <a:gd name="connsiteY4" fmla="*/ 1960880 h 3222803"/>
              <a:gd name="connsiteX5" fmla="*/ 3647040 w 6401204"/>
              <a:gd name="connsiteY5" fmla="*/ 3108960 h 3222803"/>
              <a:gd name="connsiteX6" fmla="*/ 3647040 w 6401204"/>
              <a:gd name="connsiteY6" fmla="*/ 3119120 h 3222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1204" h="3222803">
                <a:moveTo>
                  <a:pt x="4845920" y="0"/>
                </a:moveTo>
                <a:cubicBezTo>
                  <a:pt x="2334706" y="418253"/>
                  <a:pt x="-176507" y="836507"/>
                  <a:pt x="9760" y="1036320"/>
                </a:cubicBezTo>
                <a:cubicBezTo>
                  <a:pt x="196027" y="1236133"/>
                  <a:pt x="5011867" y="1051560"/>
                  <a:pt x="5963520" y="1198880"/>
                </a:cubicBezTo>
                <a:cubicBezTo>
                  <a:pt x="6915173" y="1346200"/>
                  <a:pt x="6070200" y="1793240"/>
                  <a:pt x="5719680" y="1920240"/>
                </a:cubicBezTo>
                <a:cubicBezTo>
                  <a:pt x="5369160" y="2047240"/>
                  <a:pt x="4205840" y="1762760"/>
                  <a:pt x="3860400" y="1960880"/>
                </a:cubicBezTo>
                <a:cubicBezTo>
                  <a:pt x="3514960" y="2159000"/>
                  <a:pt x="3682600" y="2915920"/>
                  <a:pt x="3647040" y="3108960"/>
                </a:cubicBezTo>
                <a:cubicBezTo>
                  <a:pt x="3611480" y="3302000"/>
                  <a:pt x="3629260" y="3210560"/>
                  <a:pt x="3647040" y="3119120"/>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630229" y="2141404"/>
            <a:ext cx="6783955" cy="2814320"/>
          </a:xfrm>
          <a:custGeom>
            <a:avLst/>
            <a:gdLst>
              <a:gd name="connsiteX0" fmla="*/ 4841691 w 6783955"/>
              <a:gd name="connsiteY0" fmla="*/ 0 h 2814320"/>
              <a:gd name="connsiteX1" fmla="*/ 4831531 w 6783955"/>
              <a:gd name="connsiteY1" fmla="*/ 396240 h 2814320"/>
              <a:gd name="connsiteX2" fmla="*/ 4486091 w 6783955"/>
              <a:gd name="connsiteY2" fmla="*/ 497840 h 2814320"/>
              <a:gd name="connsiteX3" fmla="*/ 2647131 w 6783955"/>
              <a:gd name="connsiteY3" fmla="*/ 467360 h 2814320"/>
              <a:gd name="connsiteX4" fmla="*/ 350971 w 6783955"/>
              <a:gd name="connsiteY4" fmla="*/ 457200 h 2814320"/>
              <a:gd name="connsiteX5" fmla="*/ 137611 w 6783955"/>
              <a:gd name="connsiteY5" fmla="*/ 975360 h 2814320"/>
              <a:gd name="connsiteX6" fmla="*/ 1631131 w 6783955"/>
              <a:gd name="connsiteY6" fmla="*/ 1137920 h 2814320"/>
              <a:gd name="connsiteX7" fmla="*/ 2789371 w 6783955"/>
              <a:gd name="connsiteY7" fmla="*/ 1117600 h 2814320"/>
              <a:gd name="connsiteX8" fmla="*/ 4069531 w 6783955"/>
              <a:gd name="connsiteY8" fmla="*/ 1137920 h 2814320"/>
              <a:gd name="connsiteX9" fmla="*/ 5258251 w 6783955"/>
              <a:gd name="connsiteY9" fmla="*/ 1168400 h 2814320"/>
              <a:gd name="connsiteX10" fmla="*/ 6609531 w 6783955"/>
              <a:gd name="connsiteY10" fmla="*/ 1168400 h 2814320"/>
              <a:gd name="connsiteX11" fmla="*/ 6741611 w 6783955"/>
              <a:gd name="connsiteY11" fmla="*/ 1564640 h 2814320"/>
              <a:gd name="connsiteX12" fmla="*/ 6375851 w 6783955"/>
              <a:gd name="connsiteY12" fmla="*/ 1686560 h 2814320"/>
              <a:gd name="connsiteX13" fmla="*/ 5695131 w 6783955"/>
              <a:gd name="connsiteY13" fmla="*/ 1910080 h 2814320"/>
              <a:gd name="connsiteX14" fmla="*/ 4293051 w 6783955"/>
              <a:gd name="connsiteY14" fmla="*/ 2194560 h 2814320"/>
              <a:gd name="connsiteX15" fmla="*/ 3967931 w 6783955"/>
              <a:gd name="connsiteY15" fmla="*/ 2814320 h 2814320"/>
              <a:gd name="connsiteX16" fmla="*/ 3967931 w 6783955"/>
              <a:gd name="connsiteY16" fmla="*/ 2814320 h 281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783955" h="2814320">
                <a:moveTo>
                  <a:pt x="4841691" y="0"/>
                </a:moveTo>
                <a:cubicBezTo>
                  <a:pt x="4866244" y="156633"/>
                  <a:pt x="4890798" y="313267"/>
                  <a:pt x="4831531" y="396240"/>
                </a:cubicBezTo>
                <a:cubicBezTo>
                  <a:pt x="4772264" y="479213"/>
                  <a:pt x="4850158" y="485987"/>
                  <a:pt x="4486091" y="497840"/>
                </a:cubicBezTo>
                <a:cubicBezTo>
                  <a:pt x="4122024" y="509693"/>
                  <a:pt x="2647131" y="467360"/>
                  <a:pt x="2647131" y="467360"/>
                </a:cubicBezTo>
                <a:cubicBezTo>
                  <a:pt x="1957944" y="460587"/>
                  <a:pt x="769224" y="372533"/>
                  <a:pt x="350971" y="457200"/>
                </a:cubicBezTo>
                <a:cubicBezTo>
                  <a:pt x="-67282" y="541867"/>
                  <a:pt x="-75749" y="861907"/>
                  <a:pt x="137611" y="975360"/>
                </a:cubicBezTo>
                <a:cubicBezTo>
                  <a:pt x="350971" y="1088813"/>
                  <a:pt x="1189171" y="1114213"/>
                  <a:pt x="1631131" y="1137920"/>
                </a:cubicBezTo>
                <a:cubicBezTo>
                  <a:pt x="2073091" y="1161627"/>
                  <a:pt x="2382971" y="1117600"/>
                  <a:pt x="2789371" y="1117600"/>
                </a:cubicBezTo>
                <a:cubicBezTo>
                  <a:pt x="3195771" y="1117600"/>
                  <a:pt x="4069531" y="1137920"/>
                  <a:pt x="4069531" y="1137920"/>
                </a:cubicBezTo>
                <a:lnTo>
                  <a:pt x="5258251" y="1168400"/>
                </a:lnTo>
                <a:cubicBezTo>
                  <a:pt x="5681584" y="1173480"/>
                  <a:pt x="6362304" y="1102360"/>
                  <a:pt x="6609531" y="1168400"/>
                </a:cubicBezTo>
                <a:cubicBezTo>
                  <a:pt x="6856758" y="1234440"/>
                  <a:pt x="6780558" y="1478280"/>
                  <a:pt x="6741611" y="1564640"/>
                </a:cubicBezTo>
                <a:cubicBezTo>
                  <a:pt x="6702664" y="1651000"/>
                  <a:pt x="6375851" y="1686560"/>
                  <a:pt x="6375851" y="1686560"/>
                </a:cubicBezTo>
                <a:cubicBezTo>
                  <a:pt x="6201438" y="1744133"/>
                  <a:pt x="6042264" y="1825413"/>
                  <a:pt x="5695131" y="1910080"/>
                </a:cubicBezTo>
                <a:cubicBezTo>
                  <a:pt x="5347998" y="1994747"/>
                  <a:pt x="4580918" y="2043853"/>
                  <a:pt x="4293051" y="2194560"/>
                </a:cubicBezTo>
                <a:cubicBezTo>
                  <a:pt x="4005184" y="2345267"/>
                  <a:pt x="3967931" y="2814320"/>
                  <a:pt x="3967931" y="2814320"/>
                </a:cubicBezTo>
                <a:lnTo>
                  <a:pt x="3967931" y="2814320"/>
                </a:lnTo>
              </a:path>
            </a:pathLst>
          </a:custGeom>
          <a:noFill/>
          <a:ln w="38100">
            <a:solidFill>
              <a:schemeClr val="tx2">
                <a:lumMod val="75000"/>
              </a:schemeClr>
            </a:solidFill>
            <a:prstDash val="sysDot"/>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a:off x="1679034" y="2161724"/>
            <a:ext cx="6063022" cy="2702560"/>
          </a:xfrm>
          <a:custGeom>
            <a:avLst/>
            <a:gdLst>
              <a:gd name="connsiteX0" fmla="*/ 2791366 w 6063022"/>
              <a:gd name="connsiteY0" fmla="*/ 2702560 h 2702560"/>
              <a:gd name="connsiteX1" fmla="*/ 2760886 w 6063022"/>
              <a:gd name="connsiteY1" fmla="*/ 2235200 h 2702560"/>
              <a:gd name="connsiteX2" fmla="*/ 2476406 w 6063022"/>
              <a:gd name="connsiteY2" fmla="*/ 2194560 h 2702560"/>
              <a:gd name="connsiteX3" fmla="*/ 241206 w 6063022"/>
              <a:gd name="connsiteY3" fmla="*/ 2184400 h 2702560"/>
              <a:gd name="connsiteX4" fmla="*/ 180246 w 6063022"/>
              <a:gd name="connsiteY4" fmla="*/ 1666240 h 2702560"/>
              <a:gd name="connsiteX5" fmla="*/ 1297846 w 6063022"/>
              <a:gd name="connsiteY5" fmla="*/ 1615440 h 2702560"/>
              <a:gd name="connsiteX6" fmla="*/ 2638966 w 6063022"/>
              <a:gd name="connsiteY6" fmla="*/ 1635760 h 2702560"/>
              <a:gd name="connsiteX7" fmla="*/ 4010566 w 6063022"/>
              <a:gd name="connsiteY7" fmla="*/ 1635760 h 2702560"/>
              <a:gd name="connsiteX8" fmla="*/ 5219606 w 6063022"/>
              <a:gd name="connsiteY8" fmla="*/ 1635760 h 2702560"/>
              <a:gd name="connsiteX9" fmla="*/ 5971446 w 6063022"/>
              <a:gd name="connsiteY9" fmla="*/ 1625600 h 2702560"/>
              <a:gd name="connsiteX10" fmla="*/ 6042566 w 6063022"/>
              <a:gd name="connsiteY10" fmla="*/ 1330960 h 2702560"/>
              <a:gd name="connsiteX11" fmla="*/ 5991766 w 6063022"/>
              <a:gd name="connsiteY11" fmla="*/ 558800 h 2702560"/>
              <a:gd name="connsiteX12" fmla="*/ 5331366 w 6063022"/>
              <a:gd name="connsiteY12" fmla="*/ 518160 h 2702560"/>
              <a:gd name="connsiteX13" fmla="*/ 5209446 w 6063022"/>
              <a:gd name="connsiteY13" fmla="*/ 0 h 2702560"/>
              <a:gd name="connsiteX14" fmla="*/ 5209446 w 6063022"/>
              <a:gd name="connsiteY14" fmla="*/ 0 h 270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063022" h="2702560">
                <a:moveTo>
                  <a:pt x="2791366" y="2702560"/>
                </a:moveTo>
                <a:cubicBezTo>
                  <a:pt x="2802372" y="2511213"/>
                  <a:pt x="2813379" y="2319867"/>
                  <a:pt x="2760886" y="2235200"/>
                </a:cubicBezTo>
                <a:cubicBezTo>
                  <a:pt x="2708393" y="2150533"/>
                  <a:pt x="2896353" y="2203027"/>
                  <a:pt x="2476406" y="2194560"/>
                </a:cubicBezTo>
                <a:cubicBezTo>
                  <a:pt x="2056459" y="2186093"/>
                  <a:pt x="623899" y="2272453"/>
                  <a:pt x="241206" y="2184400"/>
                </a:cubicBezTo>
                <a:cubicBezTo>
                  <a:pt x="-141487" y="2096347"/>
                  <a:pt x="4139" y="1761067"/>
                  <a:pt x="180246" y="1666240"/>
                </a:cubicBezTo>
                <a:cubicBezTo>
                  <a:pt x="356353" y="1571413"/>
                  <a:pt x="1297846" y="1615440"/>
                  <a:pt x="1297846" y="1615440"/>
                </a:cubicBezTo>
                <a:lnTo>
                  <a:pt x="2638966" y="1635760"/>
                </a:lnTo>
                <a:lnTo>
                  <a:pt x="4010566" y="1635760"/>
                </a:lnTo>
                <a:lnTo>
                  <a:pt x="5219606" y="1635760"/>
                </a:lnTo>
                <a:cubicBezTo>
                  <a:pt x="5546419" y="1634067"/>
                  <a:pt x="5834286" y="1676400"/>
                  <a:pt x="5971446" y="1625600"/>
                </a:cubicBezTo>
                <a:cubicBezTo>
                  <a:pt x="6108606" y="1574800"/>
                  <a:pt x="6039179" y="1508760"/>
                  <a:pt x="6042566" y="1330960"/>
                </a:cubicBezTo>
                <a:cubicBezTo>
                  <a:pt x="6045953" y="1153160"/>
                  <a:pt x="6110299" y="694267"/>
                  <a:pt x="5991766" y="558800"/>
                </a:cubicBezTo>
                <a:cubicBezTo>
                  <a:pt x="5873233" y="423333"/>
                  <a:pt x="5461753" y="611293"/>
                  <a:pt x="5331366" y="518160"/>
                </a:cubicBezTo>
                <a:cubicBezTo>
                  <a:pt x="5200979" y="425027"/>
                  <a:pt x="5209446" y="0"/>
                  <a:pt x="5209446" y="0"/>
                </a:cubicBezTo>
                <a:lnTo>
                  <a:pt x="5209446" y="0"/>
                </a:lnTo>
              </a:path>
            </a:pathLst>
          </a:custGeom>
          <a:noFill/>
          <a:ln w="38100">
            <a:solidFill>
              <a:schemeClr val="tx2">
                <a:lumMod val="60000"/>
                <a:lumOff val="40000"/>
              </a:schemeClr>
            </a:solidFill>
            <a:prstDash val="sysDot"/>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3891280" y="4945564"/>
            <a:ext cx="1131939" cy="467360"/>
          </a:xfrm>
          <a:prstGeom prst="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400" b="1" dirty="0" smtClean="0"/>
              <a:t>Pre-processing</a:t>
            </a:r>
            <a:endParaRPr lang="en-US" sz="1400" b="1" dirty="0" smtClean="0"/>
          </a:p>
        </p:txBody>
      </p:sp>
      <p:sp>
        <p:nvSpPr>
          <p:cNvPr id="70" name="Rectangle 69"/>
          <p:cNvSpPr/>
          <p:nvPr/>
        </p:nvSpPr>
        <p:spPr>
          <a:xfrm>
            <a:off x="5098632" y="4945564"/>
            <a:ext cx="1131939" cy="467360"/>
          </a:xfrm>
          <a:prstGeom prst="rect">
            <a:avLst/>
          </a:prstGeom>
          <a:solidFill>
            <a:srgbClr val="7030A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400" b="1" dirty="0" smtClean="0"/>
              <a:t>Post-processing</a:t>
            </a:r>
            <a:endParaRPr lang="en-US" sz="1400" b="1" dirty="0" smtClean="0"/>
          </a:p>
        </p:txBody>
      </p:sp>
      <p:sp>
        <p:nvSpPr>
          <p:cNvPr id="71" name="TextBox 70"/>
          <p:cNvSpPr txBox="1"/>
          <p:nvPr/>
        </p:nvSpPr>
        <p:spPr>
          <a:xfrm>
            <a:off x="9712096" y="4413672"/>
            <a:ext cx="1249680" cy="369332"/>
          </a:xfrm>
          <a:prstGeom prst="rect">
            <a:avLst/>
          </a:prstGeom>
          <a:noFill/>
        </p:spPr>
        <p:txBody>
          <a:bodyPr wrap="square" rtlCol="0">
            <a:spAutoFit/>
          </a:bodyPr>
          <a:lstStyle/>
          <a:p>
            <a:r>
              <a:rPr lang="en-IE" dirty="0" smtClean="0">
                <a:latin typeface="+mn-lt"/>
              </a:rPr>
              <a:t>HW</a:t>
            </a:r>
            <a:endParaRPr lang="en-US" dirty="0" err="1" smtClean="0">
              <a:latin typeface="+mn-lt"/>
            </a:endParaRPr>
          </a:p>
        </p:txBody>
      </p:sp>
      <p:sp>
        <p:nvSpPr>
          <p:cNvPr id="72" name="TextBox 71"/>
          <p:cNvSpPr txBox="1"/>
          <p:nvPr/>
        </p:nvSpPr>
        <p:spPr>
          <a:xfrm>
            <a:off x="9675393" y="4021854"/>
            <a:ext cx="1249680" cy="369332"/>
          </a:xfrm>
          <a:prstGeom prst="rect">
            <a:avLst/>
          </a:prstGeom>
          <a:noFill/>
        </p:spPr>
        <p:txBody>
          <a:bodyPr wrap="square" rtlCol="0">
            <a:spAutoFit/>
          </a:bodyPr>
          <a:lstStyle/>
          <a:p>
            <a:r>
              <a:rPr lang="en-IE" dirty="0" smtClean="0">
                <a:latin typeface="+mn-lt"/>
              </a:rPr>
              <a:t>Host</a:t>
            </a:r>
            <a:endParaRPr lang="en-US" dirty="0" err="1" smtClean="0">
              <a:latin typeface="+mn-lt"/>
            </a:endParaRPr>
          </a:p>
        </p:txBody>
      </p:sp>
      <p:cxnSp>
        <p:nvCxnSpPr>
          <p:cNvPr id="73" name="Straight Arrow Connector 72"/>
          <p:cNvCxnSpPr>
            <a:endCxn id="69" idx="2"/>
          </p:cNvCxnSpPr>
          <p:nvPr/>
        </p:nvCxnSpPr>
        <p:spPr>
          <a:xfrm flipH="1" flipV="1">
            <a:off x="4457250" y="5412924"/>
            <a:ext cx="10247" cy="598639"/>
          </a:xfrm>
          <a:prstGeom prst="straightConnector1">
            <a:avLst/>
          </a:prstGeom>
          <a:ln w="38100" cap="rnd">
            <a:solidFill>
              <a:schemeClr val="tx2">
                <a:lumMod val="60000"/>
                <a:lumOff val="4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flipH="1" flipV="1">
            <a:off x="5708455" y="5412925"/>
            <a:ext cx="1521" cy="628021"/>
          </a:xfrm>
          <a:prstGeom prst="straightConnector1">
            <a:avLst/>
          </a:prstGeom>
          <a:ln w="38100" cap="rnd">
            <a:solidFill>
              <a:schemeClr val="tx2">
                <a:lumMod val="75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grpSp>
        <p:nvGrpSpPr>
          <p:cNvPr id="75" name="Group 74"/>
          <p:cNvGrpSpPr/>
          <p:nvPr/>
        </p:nvGrpSpPr>
        <p:grpSpPr>
          <a:xfrm>
            <a:off x="6718935" y="2267065"/>
            <a:ext cx="1252557" cy="307777"/>
            <a:chOff x="6718935" y="2340541"/>
            <a:chExt cx="1252557" cy="307777"/>
          </a:xfrm>
        </p:grpSpPr>
        <p:sp>
          <p:nvSpPr>
            <p:cNvPr id="76" name="TextBox 75"/>
            <p:cNvSpPr txBox="1"/>
            <p:nvPr/>
          </p:nvSpPr>
          <p:spPr>
            <a:xfrm>
              <a:off x="6947799" y="2340541"/>
              <a:ext cx="738972" cy="307777"/>
            </a:xfrm>
            <a:prstGeom prst="rect">
              <a:avLst/>
            </a:prstGeom>
            <a:noFill/>
          </p:spPr>
          <p:txBody>
            <a:bodyPr wrap="square" rtlCol="0">
              <a:spAutoFit/>
            </a:bodyPr>
            <a:lstStyle/>
            <a:p>
              <a:pPr algn="ctr"/>
              <a:r>
                <a:rPr lang="en-IE" sz="1400" dirty="0" err="1" smtClean="0">
                  <a:latin typeface="+mn-lt"/>
                </a:rPr>
                <a:t>Virtio</a:t>
              </a:r>
              <a:endParaRPr lang="en-US" sz="1400" dirty="0" err="1" smtClean="0">
                <a:latin typeface="+mn-lt"/>
              </a:endParaRPr>
            </a:p>
          </p:txBody>
        </p:sp>
        <p:cxnSp>
          <p:nvCxnSpPr>
            <p:cNvPr id="77" name="Straight Arrow Connector 76"/>
            <p:cNvCxnSpPr/>
            <p:nvPr/>
          </p:nvCxnSpPr>
          <p:spPr>
            <a:xfrm flipH="1">
              <a:off x="6718935" y="2496828"/>
              <a:ext cx="248206" cy="0"/>
            </a:xfrm>
            <a:prstGeom prst="straightConnector1">
              <a:avLst/>
            </a:prstGeom>
            <a:ln w="9525" cap="rnd">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a:off x="7706113" y="2496828"/>
              <a:ext cx="265379" cy="0"/>
            </a:xfrm>
            <a:prstGeom prst="straightConnector1">
              <a:avLst/>
            </a:prstGeom>
            <a:ln w="9525" cap="rnd">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435026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Full HW acceleration in OVS-DPDK</a:t>
            </a:r>
            <a:endParaRPr lang="en-US" dirty="0"/>
          </a:p>
        </p:txBody>
      </p:sp>
      <p:sp>
        <p:nvSpPr>
          <p:cNvPr id="4" name="Rectangle 3"/>
          <p:cNvSpPr/>
          <p:nvPr/>
        </p:nvSpPr>
        <p:spPr>
          <a:xfrm>
            <a:off x="425751" y="1101465"/>
            <a:ext cx="11086206" cy="5198396"/>
          </a:xfrm>
          <a:prstGeom prst="rect">
            <a:avLst/>
          </a:prstGeom>
          <a:ln>
            <a:solidFill>
              <a:schemeClr val="accent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smtClean="0"/>
          </a:p>
        </p:txBody>
      </p:sp>
      <p:sp>
        <p:nvSpPr>
          <p:cNvPr id="5" name="Rounded Rectangle 4"/>
          <p:cNvSpPr/>
          <p:nvPr/>
        </p:nvSpPr>
        <p:spPr>
          <a:xfrm>
            <a:off x="832338" y="2877971"/>
            <a:ext cx="8451899" cy="2993960"/>
          </a:xfrm>
          <a:prstGeom prst="roundRect">
            <a:avLst/>
          </a:prstGeom>
          <a:solidFill>
            <a:schemeClr val="tx2">
              <a:lumMod val="20000"/>
              <a:lumOff val="80000"/>
            </a:schemeClr>
          </a:solidFill>
          <a:ln w="28575"/>
          <a:effectLst>
            <a:outerShdw blurRad="50800" dist="50800" dir="21540000" algn="ctr" rotWithShape="0">
              <a:schemeClr val="tx1">
                <a:lumMod val="50000"/>
                <a:lumOff val="50000"/>
              </a:schemeClr>
            </a:outerShdw>
          </a:effectLst>
        </p:spPr>
        <p:style>
          <a:lnRef idx="1">
            <a:schemeClr val="dk1"/>
          </a:lnRef>
          <a:fillRef idx="2">
            <a:schemeClr val="dk1"/>
          </a:fillRef>
          <a:effectRef idx="1">
            <a:schemeClr val="dk1"/>
          </a:effectRef>
          <a:fontRef idx="minor">
            <a:schemeClr val="dk1"/>
          </a:fontRef>
        </p:style>
        <p:txBody>
          <a:bodyPr rtlCol="0" anchor="ctr"/>
          <a:lstStyle/>
          <a:p>
            <a:pPr algn="ctr"/>
            <a:r>
              <a:rPr lang="en-IE" sz="2000" b="1" i="1" dirty="0" err="1" smtClean="0">
                <a:solidFill>
                  <a:schemeClr val="tx1"/>
                </a:solidFill>
              </a:rPr>
              <a:t>Datapath</a:t>
            </a:r>
            <a:endParaRPr lang="en-US" sz="2000" b="1" i="1" dirty="0" smtClean="0">
              <a:solidFill>
                <a:schemeClr val="tx1"/>
              </a:solidFill>
            </a:endParaRPr>
          </a:p>
        </p:txBody>
      </p:sp>
      <p:sp>
        <p:nvSpPr>
          <p:cNvPr id="6" name="Slide Number Placeholder 4"/>
          <p:cNvSpPr txBox="1">
            <a:spLocks/>
          </p:cNvSpPr>
          <p:nvPr/>
        </p:nvSpPr>
        <p:spPr>
          <a:xfrm>
            <a:off x="11797792" y="6553153"/>
            <a:ext cx="158698" cy="16421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50000"/>
              </a:spcBef>
              <a:spcAft>
                <a:spcPct val="0"/>
              </a:spcAft>
            </a:pPr>
            <a:fld id="{7223BB55-0929-9B43-8F4C-43B29FF19511}" type="slidenum">
              <a:rPr lang="en-US" smtClean="0"/>
              <a:pPr eaLnBrk="0" fontAlgn="base" hangingPunct="0">
                <a:spcBef>
                  <a:spcPct val="50000"/>
                </a:spcBef>
                <a:spcAft>
                  <a:spcPct val="0"/>
                </a:spcAft>
              </a:pPr>
              <a:t>7</a:t>
            </a:fld>
            <a:endParaRPr lang="en-US" dirty="0"/>
          </a:p>
        </p:txBody>
      </p:sp>
      <p:sp>
        <p:nvSpPr>
          <p:cNvPr id="7" name="Rounded Rectangle 6"/>
          <p:cNvSpPr/>
          <p:nvPr/>
        </p:nvSpPr>
        <p:spPr>
          <a:xfrm>
            <a:off x="1151315" y="2891273"/>
            <a:ext cx="7855528" cy="1354974"/>
          </a:xfrm>
          <a:prstGeom prst="roundRect">
            <a:avLst/>
          </a:prstGeom>
          <a:solidFill>
            <a:schemeClr val="tx2">
              <a:lumMod val="20000"/>
              <a:lumOff val="80000"/>
            </a:schemeClr>
          </a:solidFill>
          <a:ln w="28575"/>
          <a:effectLst>
            <a:outerShdw blurRad="50800" dist="50800" dir="21540000" algn="ctr" rotWithShape="0">
              <a:schemeClr val="tx1">
                <a:lumMod val="50000"/>
                <a:lumOff val="50000"/>
              </a:schemeClr>
            </a:outerShdw>
          </a:effectLst>
        </p:spPr>
        <p:style>
          <a:lnRef idx="1">
            <a:schemeClr val="dk1"/>
          </a:lnRef>
          <a:fillRef idx="2">
            <a:schemeClr val="dk1"/>
          </a:fillRef>
          <a:effectRef idx="1">
            <a:schemeClr val="dk1"/>
          </a:effectRef>
          <a:fontRef idx="minor">
            <a:schemeClr val="dk1"/>
          </a:fontRef>
        </p:style>
        <p:txBody>
          <a:bodyPr rtlCol="0" anchor="b"/>
          <a:lstStyle/>
          <a:p>
            <a:pPr algn="r"/>
            <a:r>
              <a:rPr lang="en-IE" sz="2000" b="1" i="1" dirty="0" smtClean="0">
                <a:solidFill>
                  <a:schemeClr val="tx1"/>
                </a:solidFill>
              </a:rPr>
              <a:t>SW DP</a:t>
            </a:r>
            <a:endParaRPr lang="en-US" sz="2000" b="1" i="1" dirty="0" smtClean="0">
              <a:solidFill>
                <a:schemeClr val="tx1"/>
              </a:solidFill>
            </a:endParaRPr>
          </a:p>
        </p:txBody>
      </p:sp>
      <p:sp>
        <p:nvSpPr>
          <p:cNvPr id="8" name="Rounded Rectangle 7"/>
          <p:cNvSpPr/>
          <p:nvPr/>
        </p:nvSpPr>
        <p:spPr>
          <a:xfrm>
            <a:off x="1278086" y="1370156"/>
            <a:ext cx="2867891" cy="737642"/>
          </a:xfrm>
          <a:prstGeom prst="roundRect">
            <a:avLst/>
          </a:prstGeom>
          <a:solidFill>
            <a:schemeClr val="bg1"/>
          </a:solidFill>
          <a:ln w="28575"/>
          <a:effectLst>
            <a:outerShdw blurRad="50800" dist="50800" dir="21540000" algn="ctr" rotWithShape="0">
              <a:schemeClr val="bg2"/>
            </a:outerShdw>
          </a:effectLst>
        </p:spPr>
        <p:style>
          <a:lnRef idx="1">
            <a:schemeClr val="dk1"/>
          </a:lnRef>
          <a:fillRef idx="2">
            <a:schemeClr val="dk1"/>
          </a:fillRef>
          <a:effectRef idx="1">
            <a:schemeClr val="dk1"/>
          </a:effectRef>
          <a:fontRef idx="minor">
            <a:schemeClr val="dk1"/>
          </a:fontRef>
        </p:style>
        <p:txBody>
          <a:bodyPr rtlCol="0" anchor="t"/>
          <a:lstStyle/>
          <a:p>
            <a:r>
              <a:rPr lang="en-IE" sz="2000" b="1" i="1" dirty="0" smtClean="0">
                <a:solidFill>
                  <a:schemeClr val="tx1"/>
                </a:solidFill>
              </a:rPr>
              <a:t>User</a:t>
            </a:r>
            <a:endParaRPr lang="en-US" sz="2000" b="1" i="1" dirty="0" smtClean="0">
              <a:solidFill>
                <a:schemeClr val="tx1"/>
              </a:solidFill>
            </a:endParaRPr>
          </a:p>
        </p:txBody>
      </p:sp>
      <p:sp>
        <p:nvSpPr>
          <p:cNvPr id="9" name="Rounded Rectangle 8"/>
          <p:cNvSpPr/>
          <p:nvPr/>
        </p:nvSpPr>
        <p:spPr>
          <a:xfrm>
            <a:off x="1136779" y="4766162"/>
            <a:ext cx="7800743" cy="1077654"/>
          </a:xfrm>
          <a:prstGeom prst="roundRect">
            <a:avLst/>
          </a:prstGeom>
          <a:solidFill>
            <a:schemeClr val="tx2">
              <a:lumMod val="75000"/>
            </a:schemeClr>
          </a:solidFill>
          <a:ln w="31750"/>
          <a:effectLst>
            <a:outerShdw blurRad="50800" dist="50800" dir="21540000" algn="ctr" rotWithShape="0">
              <a:schemeClr val="bg2"/>
            </a:outerShdw>
          </a:effectLst>
        </p:spPr>
        <p:style>
          <a:lnRef idx="1">
            <a:schemeClr val="dk1"/>
          </a:lnRef>
          <a:fillRef idx="2">
            <a:schemeClr val="dk1"/>
          </a:fillRef>
          <a:effectRef idx="1">
            <a:schemeClr val="dk1"/>
          </a:effectRef>
          <a:fontRef idx="minor">
            <a:schemeClr val="dk1"/>
          </a:fontRef>
        </p:style>
        <p:txBody>
          <a:bodyPr rtlCol="0" anchor="b"/>
          <a:lstStyle/>
          <a:p>
            <a:pPr algn="r"/>
            <a:r>
              <a:rPr lang="en-IE" b="1" i="1" dirty="0" smtClean="0"/>
              <a:t>HW DP</a:t>
            </a:r>
            <a:endParaRPr lang="en-US" b="1" i="1" dirty="0" smtClean="0"/>
          </a:p>
        </p:txBody>
      </p:sp>
      <p:grpSp>
        <p:nvGrpSpPr>
          <p:cNvPr id="10" name="Group 9"/>
          <p:cNvGrpSpPr/>
          <p:nvPr/>
        </p:nvGrpSpPr>
        <p:grpSpPr>
          <a:xfrm>
            <a:off x="1367448" y="1730389"/>
            <a:ext cx="2694364" cy="276691"/>
            <a:chOff x="2188326" y="2078181"/>
            <a:chExt cx="2694364" cy="268830"/>
          </a:xfrm>
        </p:grpSpPr>
        <p:sp>
          <p:nvSpPr>
            <p:cNvPr id="11" name="Rectangle 10"/>
            <p:cNvSpPr/>
            <p:nvPr/>
          </p:nvSpPr>
          <p:spPr>
            <a:xfrm>
              <a:off x="2188326" y="2088572"/>
              <a:ext cx="1086889" cy="255777"/>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IE" sz="1600" dirty="0" smtClean="0"/>
                <a:t>OVSDB</a:t>
              </a:r>
              <a:endParaRPr lang="en-US" sz="1600" dirty="0" smtClean="0"/>
            </a:p>
          </p:txBody>
        </p:sp>
        <p:sp>
          <p:nvSpPr>
            <p:cNvPr id="12" name="Rectangle 11"/>
            <p:cNvSpPr/>
            <p:nvPr/>
          </p:nvSpPr>
          <p:spPr>
            <a:xfrm>
              <a:off x="3709557" y="2078181"/>
              <a:ext cx="1173133" cy="26883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IE" sz="1600" dirty="0" err="1" smtClean="0"/>
                <a:t>vswitchd</a:t>
              </a:r>
              <a:endParaRPr lang="en-US" sz="1600" dirty="0" smtClean="0"/>
            </a:p>
          </p:txBody>
        </p:sp>
        <p:cxnSp>
          <p:nvCxnSpPr>
            <p:cNvPr id="13" name="Straight Connector 12"/>
            <p:cNvCxnSpPr>
              <a:stCxn id="11" idx="3"/>
              <a:endCxn id="12" idx="1"/>
            </p:cNvCxnSpPr>
            <p:nvPr/>
          </p:nvCxnSpPr>
          <p:spPr>
            <a:xfrm flipV="1">
              <a:off x="3275215" y="2212596"/>
              <a:ext cx="434342" cy="3865"/>
            </a:xfrm>
            <a:prstGeom prst="line">
              <a:avLst/>
            </a:prstGeom>
            <a:ln w="25400" cap="rnd">
              <a:solidFill>
                <a:schemeClr val="tx2"/>
              </a:solidFill>
              <a:prstDash val="sysDash"/>
            </a:ln>
          </p:spPr>
          <p:style>
            <a:lnRef idx="1">
              <a:schemeClr val="accent1"/>
            </a:lnRef>
            <a:fillRef idx="0">
              <a:schemeClr val="accent1"/>
            </a:fillRef>
            <a:effectRef idx="0">
              <a:schemeClr val="accent1"/>
            </a:effectRef>
            <a:fontRef idx="minor">
              <a:schemeClr val="tx1"/>
            </a:fontRef>
          </p:style>
        </p:cxnSp>
      </p:grpSp>
      <p:cxnSp>
        <p:nvCxnSpPr>
          <p:cNvPr id="14" name="Straight Connector 13"/>
          <p:cNvCxnSpPr/>
          <p:nvPr/>
        </p:nvCxnSpPr>
        <p:spPr>
          <a:xfrm>
            <a:off x="471950" y="4481416"/>
            <a:ext cx="11065424" cy="0"/>
          </a:xfrm>
          <a:prstGeom prst="line">
            <a:avLst/>
          </a:prstGeom>
          <a:ln w="31750" cap="rnd">
            <a:solidFill>
              <a:schemeClr val="accent6"/>
            </a:solidFill>
            <a:prstDash val="lgDash"/>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2" idx="2"/>
            <a:endCxn id="19" idx="0"/>
          </p:cNvCxnSpPr>
          <p:nvPr/>
        </p:nvCxnSpPr>
        <p:spPr>
          <a:xfrm>
            <a:off x="3475246" y="2007080"/>
            <a:ext cx="847583" cy="1152884"/>
          </a:xfrm>
          <a:prstGeom prst="straightConnector1">
            <a:avLst/>
          </a:prstGeom>
          <a:ln w="31750" cap="rnd">
            <a:solidFill>
              <a:schemeClr val="tx1">
                <a:lumMod val="85000"/>
                <a:lumOff val="1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2" idx="2"/>
            <a:endCxn id="20" idx="0"/>
          </p:cNvCxnSpPr>
          <p:nvPr/>
        </p:nvCxnSpPr>
        <p:spPr>
          <a:xfrm>
            <a:off x="3475246" y="2007080"/>
            <a:ext cx="2105374" cy="1176990"/>
          </a:xfrm>
          <a:prstGeom prst="straightConnector1">
            <a:avLst/>
          </a:prstGeom>
          <a:ln w="31750" cap="rnd">
            <a:solidFill>
              <a:schemeClr val="tx1">
                <a:lumMod val="85000"/>
                <a:lumOff val="1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7" name="Right Arrow 16"/>
          <p:cNvSpPr/>
          <p:nvPr/>
        </p:nvSpPr>
        <p:spPr>
          <a:xfrm>
            <a:off x="2067791" y="3411189"/>
            <a:ext cx="5818909" cy="363682"/>
          </a:xfrm>
          <a:prstGeom prst="rightArrow">
            <a:avLst/>
          </a:prstGeom>
          <a:solidFill>
            <a:schemeClr val="tx1">
              <a:lumMod val="50000"/>
              <a:lumOff val="50000"/>
            </a:schemeClr>
          </a:solidFill>
          <a:ln>
            <a:noFill/>
          </a:ln>
          <a:effectLst>
            <a:glow rad="63500">
              <a:schemeClr val="bg1">
                <a:lumMod val="85000"/>
                <a:alpha val="5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p>
        </p:txBody>
      </p:sp>
      <p:grpSp>
        <p:nvGrpSpPr>
          <p:cNvPr id="18" name="Group 17"/>
          <p:cNvGrpSpPr/>
          <p:nvPr/>
        </p:nvGrpSpPr>
        <p:grpSpPr>
          <a:xfrm>
            <a:off x="2521633" y="3159964"/>
            <a:ext cx="4860182" cy="813815"/>
            <a:chOff x="2646325" y="2543926"/>
            <a:chExt cx="4860182" cy="813815"/>
          </a:xfrm>
          <a:solidFill>
            <a:schemeClr val="tx1">
              <a:lumMod val="50000"/>
              <a:lumOff val="50000"/>
            </a:schemeClr>
          </a:solidFill>
        </p:grpSpPr>
        <p:sp>
          <p:nvSpPr>
            <p:cNvPr id="19" name="Rectangle 18"/>
            <p:cNvSpPr/>
            <p:nvPr/>
          </p:nvSpPr>
          <p:spPr>
            <a:xfrm>
              <a:off x="3904076" y="2543926"/>
              <a:ext cx="1086889" cy="789709"/>
            </a:xfrm>
            <a:prstGeom prst="rect">
              <a:avLst/>
            </a:prstGeom>
            <a:grpFill/>
            <a:ln/>
            <a:effectLst/>
          </p:spPr>
          <p:style>
            <a:lnRef idx="2">
              <a:schemeClr val="dk1"/>
            </a:lnRef>
            <a:fillRef idx="1">
              <a:schemeClr val="lt1"/>
            </a:fillRef>
            <a:effectRef idx="0">
              <a:schemeClr val="dk1"/>
            </a:effectRef>
            <a:fontRef idx="minor">
              <a:schemeClr val="dk1"/>
            </a:fontRef>
          </p:style>
          <p:txBody>
            <a:bodyPr rtlCol="0" anchor="ctr"/>
            <a:lstStyle/>
            <a:p>
              <a:pPr algn="ctr"/>
              <a:r>
                <a:rPr lang="en-IE" b="1" dirty="0" smtClean="0">
                  <a:solidFill>
                    <a:schemeClr val="bg1"/>
                  </a:solidFill>
                </a:rPr>
                <a:t>Match</a:t>
              </a:r>
            </a:p>
            <a:p>
              <a:pPr algn="ctr"/>
              <a:r>
                <a:rPr lang="en-IE" b="1" dirty="0" smtClean="0">
                  <a:solidFill>
                    <a:schemeClr val="bg1"/>
                  </a:solidFill>
                </a:rPr>
                <a:t>Flow</a:t>
              </a:r>
              <a:endParaRPr lang="en-US" b="1" dirty="0" smtClean="0">
                <a:solidFill>
                  <a:schemeClr val="bg1"/>
                </a:solidFill>
              </a:endParaRPr>
            </a:p>
          </p:txBody>
        </p:sp>
        <p:sp>
          <p:nvSpPr>
            <p:cNvPr id="20" name="Rectangle 19"/>
            <p:cNvSpPr/>
            <p:nvPr/>
          </p:nvSpPr>
          <p:spPr>
            <a:xfrm>
              <a:off x="5161867" y="2568032"/>
              <a:ext cx="1086889" cy="789709"/>
            </a:xfrm>
            <a:prstGeom prst="rect">
              <a:avLst/>
            </a:prstGeom>
            <a:grpFill/>
            <a:ln/>
            <a:effectLst/>
          </p:spPr>
          <p:style>
            <a:lnRef idx="2">
              <a:schemeClr val="dk1"/>
            </a:lnRef>
            <a:fillRef idx="1">
              <a:schemeClr val="lt1"/>
            </a:fillRef>
            <a:effectRef idx="0">
              <a:schemeClr val="dk1"/>
            </a:effectRef>
            <a:fontRef idx="minor">
              <a:schemeClr val="dk1"/>
            </a:fontRef>
          </p:style>
          <p:txBody>
            <a:bodyPr rtlCol="0" anchor="ctr"/>
            <a:lstStyle/>
            <a:p>
              <a:pPr algn="ctr"/>
              <a:r>
                <a:rPr lang="en-IE" b="1" dirty="0" smtClean="0">
                  <a:solidFill>
                    <a:schemeClr val="bg1"/>
                  </a:solidFill>
                </a:rPr>
                <a:t>Actions</a:t>
              </a:r>
              <a:endParaRPr lang="en-US" b="1" dirty="0" smtClean="0">
                <a:solidFill>
                  <a:schemeClr val="bg1"/>
                </a:solidFill>
              </a:endParaRPr>
            </a:p>
          </p:txBody>
        </p:sp>
        <p:sp>
          <p:nvSpPr>
            <p:cNvPr id="21" name="Rectangle 20"/>
            <p:cNvSpPr/>
            <p:nvPr/>
          </p:nvSpPr>
          <p:spPr>
            <a:xfrm>
              <a:off x="2646325" y="2547126"/>
              <a:ext cx="1086889" cy="789709"/>
            </a:xfrm>
            <a:prstGeom prst="rect">
              <a:avLst/>
            </a:prstGeom>
            <a:grpFill/>
            <a:ln/>
          </p:spPr>
          <p:style>
            <a:lnRef idx="2">
              <a:schemeClr val="dk1"/>
            </a:lnRef>
            <a:fillRef idx="1">
              <a:schemeClr val="lt1"/>
            </a:fillRef>
            <a:effectRef idx="0">
              <a:schemeClr val="dk1"/>
            </a:effectRef>
            <a:fontRef idx="minor">
              <a:schemeClr val="dk1"/>
            </a:fontRef>
          </p:style>
          <p:txBody>
            <a:bodyPr rtlCol="0" anchor="ctr"/>
            <a:lstStyle/>
            <a:p>
              <a:pPr algn="ctr"/>
              <a:r>
                <a:rPr lang="en-IE" b="1" dirty="0" smtClean="0">
                  <a:solidFill>
                    <a:schemeClr val="bg1"/>
                  </a:solidFill>
                </a:rPr>
                <a:t>Ingress</a:t>
              </a:r>
              <a:endParaRPr lang="en-US" b="1" dirty="0" smtClean="0">
                <a:solidFill>
                  <a:schemeClr val="bg1"/>
                </a:solidFill>
              </a:endParaRPr>
            </a:p>
          </p:txBody>
        </p:sp>
        <p:sp>
          <p:nvSpPr>
            <p:cNvPr id="22" name="Rectangle 21"/>
            <p:cNvSpPr/>
            <p:nvPr/>
          </p:nvSpPr>
          <p:spPr>
            <a:xfrm>
              <a:off x="6419618" y="2568032"/>
              <a:ext cx="1086889" cy="789709"/>
            </a:xfrm>
            <a:prstGeom prst="rect">
              <a:avLst/>
            </a:prstGeom>
            <a:grpFill/>
            <a:ln/>
          </p:spPr>
          <p:style>
            <a:lnRef idx="2">
              <a:schemeClr val="dk1"/>
            </a:lnRef>
            <a:fillRef idx="1">
              <a:schemeClr val="lt1"/>
            </a:fillRef>
            <a:effectRef idx="0">
              <a:schemeClr val="dk1"/>
            </a:effectRef>
            <a:fontRef idx="minor">
              <a:schemeClr val="dk1"/>
            </a:fontRef>
          </p:style>
          <p:txBody>
            <a:bodyPr rtlCol="0" anchor="ctr"/>
            <a:lstStyle/>
            <a:p>
              <a:pPr algn="ctr"/>
              <a:r>
                <a:rPr lang="en-IE" b="1" dirty="0" smtClean="0">
                  <a:solidFill>
                    <a:schemeClr val="bg1"/>
                  </a:solidFill>
                </a:rPr>
                <a:t>Egress</a:t>
              </a:r>
              <a:endParaRPr lang="en-US" b="1" dirty="0" smtClean="0">
                <a:solidFill>
                  <a:schemeClr val="bg1"/>
                </a:solidFill>
              </a:endParaRPr>
            </a:p>
          </p:txBody>
        </p:sp>
      </p:grpSp>
      <p:cxnSp>
        <p:nvCxnSpPr>
          <p:cNvPr id="23" name="Straight Arrow Connector 22"/>
          <p:cNvCxnSpPr>
            <a:stCxn id="12" idx="2"/>
            <a:endCxn id="22" idx="0"/>
          </p:cNvCxnSpPr>
          <p:nvPr/>
        </p:nvCxnSpPr>
        <p:spPr>
          <a:xfrm>
            <a:off x="3475246" y="2007080"/>
            <a:ext cx="3363125" cy="1176990"/>
          </a:xfrm>
          <a:prstGeom prst="straightConnector1">
            <a:avLst/>
          </a:prstGeom>
          <a:ln w="31750" cap="rnd">
            <a:solidFill>
              <a:schemeClr val="tx1">
                <a:lumMod val="85000"/>
                <a:lumOff val="1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2" idx="2"/>
            <a:endCxn id="21" idx="0"/>
          </p:cNvCxnSpPr>
          <p:nvPr/>
        </p:nvCxnSpPr>
        <p:spPr>
          <a:xfrm flipH="1">
            <a:off x="3065078" y="2007080"/>
            <a:ext cx="410168" cy="1156084"/>
          </a:xfrm>
          <a:prstGeom prst="straightConnector1">
            <a:avLst/>
          </a:prstGeom>
          <a:ln w="31750" cap="rnd">
            <a:solidFill>
              <a:schemeClr val="tx1">
                <a:lumMod val="85000"/>
                <a:lumOff val="1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7778" y="1382298"/>
            <a:ext cx="782315" cy="782315"/>
          </a:xfrm>
          <a:prstGeom prst="rect">
            <a:avLst/>
          </a:prstGeom>
          <a:ln w="25400">
            <a:solidFill>
              <a:schemeClr val="tx1"/>
            </a:solidFill>
          </a:ln>
        </p:spPr>
      </p:pic>
      <p:cxnSp>
        <p:nvCxnSpPr>
          <p:cNvPr id="26" name="Straight Connector 25"/>
          <p:cNvCxnSpPr>
            <a:stCxn id="25" idx="2"/>
          </p:cNvCxnSpPr>
          <p:nvPr/>
        </p:nvCxnSpPr>
        <p:spPr>
          <a:xfrm flipH="1">
            <a:off x="6718935" y="2164613"/>
            <a:ext cx="1" cy="723558"/>
          </a:xfrm>
          <a:prstGeom prst="line">
            <a:avLst/>
          </a:prstGeom>
          <a:ln w="31750" cap="rnd">
            <a:solidFill>
              <a:schemeClr val="tx1"/>
            </a:solidFill>
            <a:prstDash val="solid"/>
          </a:ln>
        </p:spPr>
        <p:style>
          <a:lnRef idx="1">
            <a:schemeClr val="accent1"/>
          </a:lnRef>
          <a:fillRef idx="0">
            <a:schemeClr val="accent1"/>
          </a:fillRef>
          <a:effectRef idx="0">
            <a:schemeClr val="accent1"/>
          </a:effectRef>
          <a:fontRef idx="minor">
            <a:schemeClr val="tx1"/>
          </a:fontRef>
        </p:style>
      </p:cxnSp>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80335" y="1385400"/>
            <a:ext cx="782315" cy="782315"/>
          </a:xfrm>
          <a:prstGeom prst="rect">
            <a:avLst/>
          </a:prstGeom>
          <a:ln w="25400">
            <a:solidFill>
              <a:schemeClr val="tx1"/>
            </a:solidFill>
          </a:ln>
        </p:spPr>
      </p:pic>
      <p:cxnSp>
        <p:nvCxnSpPr>
          <p:cNvPr id="28" name="Straight Connector 27"/>
          <p:cNvCxnSpPr>
            <a:stCxn id="27" idx="2"/>
          </p:cNvCxnSpPr>
          <p:nvPr/>
        </p:nvCxnSpPr>
        <p:spPr>
          <a:xfrm flipH="1">
            <a:off x="7971492" y="2167715"/>
            <a:ext cx="1" cy="720456"/>
          </a:xfrm>
          <a:prstGeom prst="line">
            <a:avLst/>
          </a:prstGeom>
          <a:ln w="31750" cap="rnd">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9" name="Freeform 28"/>
          <p:cNvSpPr/>
          <p:nvPr/>
        </p:nvSpPr>
        <p:spPr>
          <a:xfrm>
            <a:off x="1686960" y="2206536"/>
            <a:ext cx="6401204" cy="3222803"/>
          </a:xfrm>
          <a:custGeom>
            <a:avLst/>
            <a:gdLst>
              <a:gd name="connsiteX0" fmla="*/ 4845920 w 6401204"/>
              <a:gd name="connsiteY0" fmla="*/ 0 h 3222803"/>
              <a:gd name="connsiteX1" fmla="*/ 9760 w 6401204"/>
              <a:gd name="connsiteY1" fmla="*/ 1036320 h 3222803"/>
              <a:gd name="connsiteX2" fmla="*/ 5963520 w 6401204"/>
              <a:gd name="connsiteY2" fmla="*/ 1198880 h 3222803"/>
              <a:gd name="connsiteX3" fmla="*/ 5719680 w 6401204"/>
              <a:gd name="connsiteY3" fmla="*/ 1920240 h 3222803"/>
              <a:gd name="connsiteX4" fmla="*/ 3860400 w 6401204"/>
              <a:gd name="connsiteY4" fmla="*/ 1960880 h 3222803"/>
              <a:gd name="connsiteX5" fmla="*/ 3647040 w 6401204"/>
              <a:gd name="connsiteY5" fmla="*/ 3108960 h 3222803"/>
              <a:gd name="connsiteX6" fmla="*/ 3647040 w 6401204"/>
              <a:gd name="connsiteY6" fmla="*/ 3119120 h 3222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1204" h="3222803">
                <a:moveTo>
                  <a:pt x="4845920" y="0"/>
                </a:moveTo>
                <a:cubicBezTo>
                  <a:pt x="2334706" y="418253"/>
                  <a:pt x="-176507" y="836507"/>
                  <a:pt x="9760" y="1036320"/>
                </a:cubicBezTo>
                <a:cubicBezTo>
                  <a:pt x="196027" y="1236133"/>
                  <a:pt x="5011867" y="1051560"/>
                  <a:pt x="5963520" y="1198880"/>
                </a:cubicBezTo>
                <a:cubicBezTo>
                  <a:pt x="6915173" y="1346200"/>
                  <a:pt x="6070200" y="1793240"/>
                  <a:pt x="5719680" y="1920240"/>
                </a:cubicBezTo>
                <a:cubicBezTo>
                  <a:pt x="5369160" y="2047240"/>
                  <a:pt x="4205840" y="1762760"/>
                  <a:pt x="3860400" y="1960880"/>
                </a:cubicBezTo>
                <a:cubicBezTo>
                  <a:pt x="3514960" y="2159000"/>
                  <a:pt x="3682600" y="2915920"/>
                  <a:pt x="3647040" y="3108960"/>
                </a:cubicBezTo>
                <a:cubicBezTo>
                  <a:pt x="3611480" y="3302000"/>
                  <a:pt x="3629260" y="3210560"/>
                  <a:pt x="3647040" y="3119120"/>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Arrow 29"/>
          <p:cNvSpPr/>
          <p:nvPr/>
        </p:nvSpPr>
        <p:spPr>
          <a:xfrm>
            <a:off x="2080498" y="5133990"/>
            <a:ext cx="5818909" cy="363682"/>
          </a:xfrm>
          <a:prstGeom prst="rightArrow">
            <a:avLst/>
          </a:prstGeom>
          <a:solidFill>
            <a:schemeClr val="tx1">
              <a:lumMod val="50000"/>
              <a:lumOff val="50000"/>
              <a:alpha val="75000"/>
            </a:schemeClr>
          </a:solidFill>
          <a:ln>
            <a:solidFill>
              <a:schemeClr val="dk1"/>
            </a:solidFill>
            <a:prstDash val="dash"/>
          </a:ln>
          <a:effectLst>
            <a:glow rad="63500">
              <a:schemeClr val="bg1">
                <a:lumMod val="85000"/>
                <a:alpha val="5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p>
        </p:txBody>
      </p:sp>
      <p:grpSp>
        <p:nvGrpSpPr>
          <p:cNvPr id="31" name="Group 30"/>
          <p:cNvGrpSpPr/>
          <p:nvPr/>
        </p:nvGrpSpPr>
        <p:grpSpPr>
          <a:xfrm>
            <a:off x="2534340" y="4882765"/>
            <a:ext cx="4860182" cy="813815"/>
            <a:chOff x="2646325" y="2543926"/>
            <a:chExt cx="4860182" cy="813815"/>
          </a:xfrm>
          <a:solidFill>
            <a:schemeClr val="tx1">
              <a:lumMod val="50000"/>
              <a:lumOff val="50000"/>
              <a:alpha val="75000"/>
            </a:schemeClr>
          </a:solidFill>
        </p:grpSpPr>
        <p:sp>
          <p:nvSpPr>
            <p:cNvPr id="32" name="Rectangle 31"/>
            <p:cNvSpPr/>
            <p:nvPr/>
          </p:nvSpPr>
          <p:spPr>
            <a:xfrm>
              <a:off x="3904076" y="2543926"/>
              <a:ext cx="1086889" cy="789709"/>
            </a:xfrm>
            <a:prstGeom prst="rect">
              <a:avLst/>
            </a:prstGeom>
            <a:grpFill/>
            <a:ln>
              <a:solidFill>
                <a:schemeClr val="dk1"/>
              </a:solidFill>
              <a:prstDash val="dash"/>
            </a:ln>
            <a:effectLst/>
          </p:spPr>
          <p:style>
            <a:lnRef idx="2">
              <a:schemeClr val="dk1"/>
            </a:lnRef>
            <a:fillRef idx="1">
              <a:schemeClr val="lt1"/>
            </a:fillRef>
            <a:effectRef idx="0">
              <a:schemeClr val="dk1"/>
            </a:effectRef>
            <a:fontRef idx="minor">
              <a:schemeClr val="dk1"/>
            </a:fontRef>
          </p:style>
          <p:txBody>
            <a:bodyPr rtlCol="0" anchor="ctr"/>
            <a:lstStyle/>
            <a:p>
              <a:pPr algn="ctr"/>
              <a:r>
                <a:rPr lang="en-IE" b="1" dirty="0" smtClean="0">
                  <a:solidFill>
                    <a:schemeClr val="bg1"/>
                  </a:solidFill>
                </a:rPr>
                <a:t>Match</a:t>
              </a:r>
            </a:p>
            <a:p>
              <a:pPr algn="ctr"/>
              <a:r>
                <a:rPr lang="en-IE" b="1" dirty="0" smtClean="0">
                  <a:solidFill>
                    <a:schemeClr val="bg1"/>
                  </a:solidFill>
                </a:rPr>
                <a:t>Flow</a:t>
              </a:r>
              <a:endParaRPr lang="en-US" b="1" dirty="0" smtClean="0">
                <a:solidFill>
                  <a:schemeClr val="bg1"/>
                </a:solidFill>
              </a:endParaRPr>
            </a:p>
          </p:txBody>
        </p:sp>
        <p:sp>
          <p:nvSpPr>
            <p:cNvPr id="33" name="Rectangle 32"/>
            <p:cNvSpPr/>
            <p:nvPr/>
          </p:nvSpPr>
          <p:spPr>
            <a:xfrm>
              <a:off x="5161867" y="2568032"/>
              <a:ext cx="1086889" cy="789709"/>
            </a:xfrm>
            <a:prstGeom prst="rect">
              <a:avLst/>
            </a:prstGeom>
            <a:grpFill/>
            <a:ln>
              <a:solidFill>
                <a:schemeClr val="dk1"/>
              </a:solidFill>
              <a:prstDash val="dash"/>
            </a:ln>
            <a:effectLst/>
          </p:spPr>
          <p:style>
            <a:lnRef idx="2">
              <a:schemeClr val="dk1"/>
            </a:lnRef>
            <a:fillRef idx="1">
              <a:schemeClr val="lt1"/>
            </a:fillRef>
            <a:effectRef idx="0">
              <a:schemeClr val="dk1"/>
            </a:effectRef>
            <a:fontRef idx="minor">
              <a:schemeClr val="dk1"/>
            </a:fontRef>
          </p:style>
          <p:txBody>
            <a:bodyPr rtlCol="0" anchor="ctr"/>
            <a:lstStyle/>
            <a:p>
              <a:pPr algn="ctr"/>
              <a:r>
                <a:rPr lang="en-IE" b="1" dirty="0" smtClean="0">
                  <a:solidFill>
                    <a:schemeClr val="bg1"/>
                  </a:solidFill>
                </a:rPr>
                <a:t>Actions</a:t>
              </a:r>
              <a:endParaRPr lang="en-US" b="1" dirty="0" smtClean="0">
                <a:solidFill>
                  <a:schemeClr val="bg1"/>
                </a:solidFill>
              </a:endParaRPr>
            </a:p>
          </p:txBody>
        </p:sp>
        <p:sp>
          <p:nvSpPr>
            <p:cNvPr id="34" name="Rectangle 33"/>
            <p:cNvSpPr/>
            <p:nvPr/>
          </p:nvSpPr>
          <p:spPr>
            <a:xfrm>
              <a:off x="2646325" y="2547126"/>
              <a:ext cx="1086889" cy="789709"/>
            </a:xfrm>
            <a:prstGeom prst="rect">
              <a:avLst/>
            </a:prstGeom>
            <a:grpFill/>
            <a:ln>
              <a:solidFill>
                <a:schemeClr val="dk1"/>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IE" b="1" dirty="0" smtClean="0">
                  <a:solidFill>
                    <a:schemeClr val="bg1"/>
                  </a:solidFill>
                </a:rPr>
                <a:t>Ingress</a:t>
              </a:r>
              <a:endParaRPr lang="en-US" b="1" dirty="0" smtClean="0">
                <a:solidFill>
                  <a:schemeClr val="bg1"/>
                </a:solidFill>
              </a:endParaRPr>
            </a:p>
          </p:txBody>
        </p:sp>
        <p:sp>
          <p:nvSpPr>
            <p:cNvPr id="35" name="Rectangle 34"/>
            <p:cNvSpPr/>
            <p:nvPr/>
          </p:nvSpPr>
          <p:spPr>
            <a:xfrm>
              <a:off x="6419618" y="2568032"/>
              <a:ext cx="1086889" cy="789709"/>
            </a:xfrm>
            <a:prstGeom prst="rect">
              <a:avLst/>
            </a:prstGeom>
            <a:grpFill/>
            <a:ln>
              <a:solidFill>
                <a:schemeClr val="dk1"/>
              </a:solidFill>
              <a:prstDash val="dash"/>
            </a:ln>
          </p:spPr>
          <p:style>
            <a:lnRef idx="2">
              <a:schemeClr val="dk1"/>
            </a:lnRef>
            <a:fillRef idx="1">
              <a:schemeClr val="lt1"/>
            </a:fillRef>
            <a:effectRef idx="0">
              <a:schemeClr val="dk1"/>
            </a:effectRef>
            <a:fontRef idx="minor">
              <a:schemeClr val="dk1"/>
            </a:fontRef>
          </p:style>
          <p:txBody>
            <a:bodyPr rtlCol="0" anchor="ctr"/>
            <a:lstStyle/>
            <a:p>
              <a:pPr algn="ctr"/>
              <a:r>
                <a:rPr lang="en-IE" b="1" dirty="0" smtClean="0">
                  <a:solidFill>
                    <a:schemeClr val="bg1"/>
                  </a:solidFill>
                </a:rPr>
                <a:t>Egress</a:t>
              </a:r>
              <a:endParaRPr lang="en-US" b="1" dirty="0" smtClean="0">
                <a:solidFill>
                  <a:schemeClr val="bg1"/>
                </a:solidFill>
              </a:endParaRPr>
            </a:p>
          </p:txBody>
        </p:sp>
      </p:grpSp>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65866" y="1382298"/>
            <a:ext cx="782315" cy="782315"/>
          </a:xfrm>
          <a:prstGeom prst="rect">
            <a:avLst/>
          </a:prstGeom>
          <a:ln w="25400">
            <a:solidFill>
              <a:schemeClr val="tx1"/>
            </a:solidFill>
          </a:ln>
        </p:spPr>
      </p:pic>
      <p:pic>
        <p:nvPicPr>
          <p:cNvPr id="37" name="Picture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90811" y="1370156"/>
            <a:ext cx="782315" cy="782315"/>
          </a:xfrm>
          <a:prstGeom prst="rect">
            <a:avLst/>
          </a:prstGeom>
          <a:ln w="25400">
            <a:solidFill>
              <a:schemeClr val="tx1"/>
            </a:solidFill>
          </a:ln>
        </p:spPr>
      </p:pic>
      <p:cxnSp>
        <p:nvCxnSpPr>
          <p:cNvPr id="38" name="Elbow Connector 37"/>
          <p:cNvCxnSpPr>
            <a:stCxn id="36" idx="2"/>
          </p:cNvCxnSpPr>
          <p:nvPr/>
        </p:nvCxnSpPr>
        <p:spPr>
          <a:xfrm rot="5400000">
            <a:off x="7762583" y="3339550"/>
            <a:ext cx="2969379" cy="619504"/>
          </a:xfrm>
          <a:prstGeom prst="bentConnector3">
            <a:avLst>
              <a:gd name="adj1" fmla="val 100662"/>
            </a:avLst>
          </a:prstGeom>
          <a:ln w="31750" cap="rnd">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9" name="Elbow Connector 38"/>
          <p:cNvCxnSpPr>
            <a:stCxn id="37" idx="2"/>
          </p:cNvCxnSpPr>
          <p:nvPr/>
        </p:nvCxnSpPr>
        <p:spPr>
          <a:xfrm rot="5400000">
            <a:off x="8049745" y="3040249"/>
            <a:ext cx="3520003" cy="1744447"/>
          </a:xfrm>
          <a:prstGeom prst="bentConnector3">
            <a:avLst>
              <a:gd name="adj1" fmla="val 96647"/>
            </a:avLst>
          </a:prstGeom>
          <a:ln w="31750" cap="rnd">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21" idx="2"/>
            <a:endCxn id="34" idx="0"/>
          </p:cNvCxnSpPr>
          <p:nvPr/>
        </p:nvCxnSpPr>
        <p:spPr>
          <a:xfrm>
            <a:off x="3065078" y="3952873"/>
            <a:ext cx="12707" cy="933092"/>
          </a:xfrm>
          <a:prstGeom prst="straightConnector1">
            <a:avLst/>
          </a:prstGeom>
          <a:ln w="31750" cap="rnd">
            <a:solidFill>
              <a:schemeClr val="tx1">
                <a:lumMod val="65000"/>
                <a:lumOff val="35000"/>
                <a:alpha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19" idx="2"/>
            <a:endCxn id="32" idx="0"/>
          </p:cNvCxnSpPr>
          <p:nvPr/>
        </p:nvCxnSpPr>
        <p:spPr>
          <a:xfrm>
            <a:off x="4322829" y="3949673"/>
            <a:ext cx="12707" cy="933092"/>
          </a:xfrm>
          <a:prstGeom prst="straightConnector1">
            <a:avLst/>
          </a:prstGeom>
          <a:ln w="31750" cap="rnd">
            <a:solidFill>
              <a:schemeClr val="tx1">
                <a:lumMod val="65000"/>
                <a:lumOff val="35000"/>
                <a:alpha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20" idx="2"/>
            <a:endCxn id="33" idx="0"/>
          </p:cNvCxnSpPr>
          <p:nvPr/>
        </p:nvCxnSpPr>
        <p:spPr>
          <a:xfrm>
            <a:off x="5580620" y="3973779"/>
            <a:ext cx="12707" cy="933092"/>
          </a:xfrm>
          <a:prstGeom prst="straightConnector1">
            <a:avLst/>
          </a:prstGeom>
          <a:ln w="31750" cap="rnd">
            <a:solidFill>
              <a:schemeClr val="tx1">
                <a:lumMod val="65000"/>
                <a:lumOff val="35000"/>
                <a:alpha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22" idx="2"/>
            <a:endCxn id="35" idx="0"/>
          </p:cNvCxnSpPr>
          <p:nvPr/>
        </p:nvCxnSpPr>
        <p:spPr>
          <a:xfrm>
            <a:off x="6838371" y="3973779"/>
            <a:ext cx="12707" cy="933092"/>
          </a:xfrm>
          <a:prstGeom prst="straightConnector1">
            <a:avLst/>
          </a:prstGeom>
          <a:ln w="31750" cap="rnd">
            <a:solidFill>
              <a:schemeClr val="tx1">
                <a:lumMod val="65000"/>
                <a:lumOff val="35000"/>
                <a:alpha val="50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4161270" y="5836630"/>
            <a:ext cx="89580" cy="3605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p>
        </p:txBody>
      </p:sp>
      <p:sp>
        <p:nvSpPr>
          <p:cNvPr id="45" name="Rectangle 44"/>
          <p:cNvSpPr/>
          <p:nvPr/>
        </p:nvSpPr>
        <p:spPr>
          <a:xfrm>
            <a:off x="6006420" y="5852963"/>
            <a:ext cx="89580" cy="3605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mtClean="0"/>
          </a:p>
        </p:txBody>
      </p:sp>
      <p:sp>
        <p:nvSpPr>
          <p:cNvPr id="46" name="TextBox 45"/>
          <p:cNvSpPr txBox="1"/>
          <p:nvPr/>
        </p:nvSpPr>
        <p:spPr>
          <a:xfrm>
            <a:off x="9762409" y="2252736"/>
            <a:ext cx="738972" cy="523220"/>
          </a:xfrm>
          <a:prstGeom prst="rect">
            <a:avLst/>
          </a:prstGeom>
          <a:noFill/>
        </p:spPr>
        <p:txBody>
          <a:bodyPr wrap="square" rtlCol="0">
            <a:spAutoFit/>
          </a:bodyPr>
          <a:lstStyle/>
          <a:p>
            <a:pPr algn="ctr"/>
            <a:r>
              <a:rPr lang="en-IE" sz="1400" dirty="0" err="1" smtClean="0">
                <a:latin typeface="+mn-lt"/>
              </a:rPr>
              <a:t>Virtio</a:t>
            </a:r>
            <a:r>
              <a:rPr lang="en-IE" sz="1400" dirty="0" smtClean="0">
                <a:latin typeface="+mn-lt"/>
              </a:rPr>
              <a:t>/VF</a:t>
            </a:r>
            <a:endParaRPr lang="en-US" sz="1400" dirty="0" err="1" smtClean="0">
              <a:latin typeface="+mn-lt"/>
            </a:endParaRPr>
          </a:p>
        </p:txBody>
      </p:sp>
      <p:cxnSp>
        <p:nvCxnSpPr>
          <p:cNvPr id="47" name="Straight Arrow Connector 46"/>
          <p:cNvCxnSpPr>
            <a:stCxn id="46" idx="1"/>
          </p:cNvCxnSpPr>
          <p:nvPr/>
        </p:nvCxnSpPr>
        <p:spPr>
          <a:xfrm flipH="1">
            <a:off x="9557023" y="2514346"/>
            <a:ext cx="205386" cy="0"/>
          </a:xfrm>
          <a:prstGeom prst="straightConnector1">
            <a:avLst/>
          </a:prstGeom>
          <a:ln w="9525" cap="rnd">
            <a:solidFill>
              <a:schemeClr val="tx2"/>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46" idx="3"/>
          </p:cNvCxnSpPr>
          <p:nvPr/>
        </p:nvCxnSpPr>
        <p:spPr>
          <a:xfrm>
            <a:off x="10501381" y="2514346"/>
            <a:ext cx="180587" cy="0"/>
          </a:xfrm>
          <a:prstGeom prst="straightConnector1">
            <a:avLst/>
          </a:prstGeom>
          <a:ln w="9525" cap="rnd">
            <a:solidFill>
              <a:schemeClr val="tx2"/>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9659716" y="4112084"/>
            <a:ext cx="1249680" cy="369332"/>
          </a:xfrm>
          <a:prstGeom prst="rect">
            <a:avLst/>
          </a:prstGeom>
          <a:noFill/>
        </p:spPr>
        <p:txBody>
          <a:bodyPr wrap="square" rtlCol="0">
            <a:spAutoFit/>
          </a:bodyPr>
          <a:lstStyle/>
          <a:p>
            <a:r>
              <a:rPr lang="en-IE" dirty="0" smtClean="0">
                <a:latin typeface="+mn-lt"/>
              </a:rPr>
              <a:t>Host</a:t>
            </a:r>
            <a:endParaRPr lang="en-US" dirty="0" err="1" smtClean="0">
              <a:latin typeface="+mn-lt"/>
            </a:endParaRPr>
          </a:p>
        </p:txBody>
      </p:sp>
      <p:sp>
        <p:nvSpPr>
          <p:cNvPr id="50" name="TextBox 49"/>
          <p:cNvSpPr txBox="1"/>
          <p:nvPr/>
        </p:nvSpPr>
        <p:spPr>
          <a:xfrm>
            <a:off x="9712096" y="4487148"/>
            <a:ext cx="950259" cy="369332"/>
          </a:xfrm>
          <a:prstGeom prst="rect">
            <a:avLst/>
          </a:prstGeom>
          <a:noFill/>
        </p:spPr>
        <p:txBody>
          <a:bodyPr wrap="square" rtlCol="0">
            <a:spAutoFit/>
          </a:bodyPr>
          <a:lstStyle/>
          <a:p>
            <a:r>
              <a:rPr lang="en-IE" dirty="0" smtClean="0">
                <a:latin typeface="+mn-lt"/>
              </a:rPr>
              <a:t>HW</a:t>
            </a:r>
            <a:endParaRPr lang="en-US" dirty="0" err="1" smtClean="0">
              <a:latin typeface="+mn-lt"/>
            </a:endParaRPr>
          </a:p>
        </p:txBody>
      </p:sp>
    </p:spTree>
    <p:extLst>
      <p:ext uri="{BB962C8B-B14F-4D97-AF65-F5344CB8AC3E}">
        <p14:creationId xmlns:p14="http://schemas.microsoft.com/office/powerpoint/2010/main" val="23598261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Challenges</a:t>
            </a:r>
            <a:endParaRPr lang="en-US" dirty="0"/>
          </a:p>
        </p:txBody>
      </p:sp>
      <p:sp>
        <p:nvSpPr>
          <p:cNvPr id="3" name="Content Placeholder 2"/>
          <p:cNvSpPr>
            <a:spLocks noGrp="1"/>
          </p:cNvSpPr>
          <p:nvPr>
            <p:ph idx="1"/>
          </p:nvPr>
        </p:nvSpPr>
        <p:spPr/>
        <p:txBody>
          <a:bodyPr>
            <a:normAutofit fontScale="85000" lnSpcReduction="20000"/>
          </a:bodyPr>
          <a:lstStyle/>
          <a:p>
            <a:pPr marL="342900" indent="-342900">
              <a:lnSpc>
                <a:spcPct val="150000"/>
              </a:lnSpc>
              <a:buFont typeface="Arial" panose="020B0604020202020204" pitchFamily="34" charset="0"/>
              <a:buChar char="•"/>
            </a:pPr>
            <a:r>
              <a:rPr lang="en-IE" sz="3000" dirty="0"/>
              <a:t>Feature Parity and Interoperability.</a:t>
            </a:r>
          </a:p>
          <a:p>
            <a:pPr marL="342900" indent="-342900">
              <a:lnSpc>
                <a:spcPct val="150000"/>
              </a:lnSpc>
              <a:buFont typeface="Arial" panose="020B0604020202020204" pitchFamily="34" charset="0"/>
              <a:buChar char="•"/>
            </a:pPr>
            <a:r>
              <a:rPr lang="en-IE" sz="3000" dirty="0"/>
              <a:t>Scalability.</a:t>
            </a:r>
          </a:p>
          <a:p>
            <a:pPr marL="342900" indent="-342900">
              <a:lnSpc>
                <a:spcPct val="150000"/>
              </a:lnSpc>
              <a:buFont typeface="Arial" panose="020B0604020202020204" pitchFamily="34" charset="0"/>
              <a:buChar char="•"/>
            </a:pPr>
            <a:r>
              <a:rPr lang="en-IE" sz="3000" dirty="0"/>
              <a:t>Optimized hardware resource allocation.</a:t>
            </a:r>
          </a:p>
          <a:p>
            <a:pPr marL="342900" indent="-342900">
              <a:lnSpc>
                <a:spcPct val="150000"/>
              </a:lnSpc>
              <a:buFont typeface="Arial" panose="020B0604020202020204" pitchFamily="34" charset="0"/>
              <a:buChar char="•"/>
            </a:pPr>
            <a:r>
              <a:rPr lang="en-IE" sz="3000" dirty="0"/>
              <a:t>Availability of HW acceleration support in OS, tools and other SW components.</a:t>
            </a:r>
          </a:p>
          <a:p>
            <a:pPr marL="342900" indent="-342900">
              <a:lnSpc>
                <a:spcPct val="150000"/>
              </a:lnSpc>
              <a:buFont typeface="Arial" panose="020B0604020202020204" pitchFamily="34" charset="0"/>
              <a:buChar char="•"/>
            </a:pPr>
            <a:r>
              <a:rPr lang="en-IE" sz="3000" dirty="0"/>
              <a:t>Cost of Hardware acceleration setup Vs achievable performance improvement with it.</a:t>
            </a:r>
          </a:p>
          <a:p>
            <a:pPr marL="342900" indent="-342900">
              <a:lnSpc>
                <a:spcPct val="150000"/>
              </a:lnSpc>
              <a:buFont typeface="Arial" panose="020B0604020202020204" pitchFamily="34" charset="0"/>
              <a:buChar char="•"/>
            </a:pPr>
            <a:r>
              <a:rPr lang="en-IE" sz="3000" dirty="0"/>
              <a:t>Live migration support.</a:t>
            </a:r>
          </a:p>
          <a:p>
            <a:pPr marL="0" indent="0">
              <a:buNone/>
            </a:pPr>
            <a:endParaRPr lang="en-US" dirty="0"/>
          </a:p>
        </p:txBody>
      </p:sp>
    </p:spTree>
    <p:extLst>
      <p:ext uri="{BB962C8B-B14F-4D97-AF65-F5344CB8AC3E}">
        <p14:creationId xmlns:p14="http://schemas.microsoft.com/office/powerpoint/2010/main" val="22483628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Challenges</a:t>
            </a:r>
            <a:endParaRPr lang="en-US" dirty="0"/>
          </a:p>
        </p:txBody>
      </p:sp>
      <p:sp>
        <p:nvSpPr>
          <p:cNvPr id="3" name="Content Placeholder 2"/>
          <p:cNvSpPr>
            <a:spLocks noGrp="1"/>
          </p:cNvSpPr>
          <p:nvPr>
            <p:ph idx="1"/>
          </p:nvPr>
        </p:nvSpPr>
        <p:spPr/>
        <p:txBody>
          <a:bodyPr>
            <a:normAutofit fontScale="85000" lnSpcReduction="20000"/>
          </a:bodyPr>
          <a:lstStyle/>
          <a:p>
            <a:pPr marL="342900" indent="-342900">
              <a:lnSpc>
                <a:spcPct val="150000"/>
              </a:lnSpc>
              <a:buFont typeface="Arial" panose="020B0604020202020204" pitchFamily="34" charset="0"/>
              <a:buChar char="•"/>
            </a:pPr>
            <a:r>
              <a:rPr lang="en-IE" sz="3000" dirty="0"/>
              <a:t>Feature Parity and Interoperability.</a:t>
            </a:r>
          </a:p>
          <a:p>
            <a:pPr marL="342900" indent="-342900">
              <a:lnSpc>
                <a:spcPct val="150000"/>
              </a:lnSpc>
              <a:buFont typeface="Arial" panose="020B0604020202020204" pitchFamily="34" charset="0"/>
              <a:buChar char="•"/>
            </a:pPr>
            <a:r>
              <a:rPr lang="en-IE" sz="3000" dirty="0"/>
              <a:t>Scalability.</a:t>
            </a:r>
          </a:p>
          <a:p>
            <a:pPr marL="342900" indent="-342900">
              <a:lnSpc>
                <a:spcPct val="150000"/>
              </a:lnSpc>
              <a:buFont typeface="Arial" panose="020B0604020202020204" pitchFamily="34" charset="0"/>
              <a:buChar char="•"/>
            </a:pPr>
            <a:r>
              <a:rPr lang="en-IE" sz="3000" dirty="0"/>
              <a:t>Optimized hardware resource allocation.</a:t>
            </a:r>
          </a:p>
          <a:p>
            <a:pPr marL="342900" indent="-342900">
              <a:lnSpc>
                <a:spcPct val="150000"/>
              </a:lnSpc>
              <a:buFont typeface="Arial" panose="020B0604020202020204" pitchFamily="34" charset="0"/>
              <a:buChar char="•"/>
            </a:pPr>
            <a:r>
              <a:rPr lang="en-IE" sz="3000" dirty="0"/>
              <a:t>Availability of HW acceleration support in OS, tools and other SW components.</a:t>
            </a:r>
          </a:p>
          <a:p>
            <a:pPr marL="342900" indent="-342900">
              <a:lnSpc>
                <a:spcPct val="150000"/>
              </a:lnSpc>
              <a:buFont typeface="Arial" panose="020B0604020202020204" pitchFamily="34" charset="0"/>
              <a:buChar char="•"/>
            </a:pPr>
            <a:r>
              <a:rPr lang="en-IE" sz="3000" dirty="0"/>
              <a:t>Cost of Hardware acceleration setup Vs achievable performance improvement with it.</a:t>
            </a:r>
          </a:p>
          <a:p>
            <a:pPr marL="342900" indent="-342900">
              <a:lnSpc>
                <a:spcPct val="150000"/>
              </a:lnSpc>
              <a:buFont typeface="Arial" panose="020B0604020202020204" pitchFamily="34" charset="0"/>
              <a:buChar char="•"/>
            </a:pPr>
            <a:r>
              <a:rPr lang="en-IE" sz="3000" dirty="0"/>
              <a:t>Live migration support.</a:t>
            </a:r>
          </a:p>
          <a:p>
            <a:pPr marL="0" indent="0">
              <a:buNone/>
            </a:pPr>
            <a:endParaRPr lang="en-US" dirty="0"/>
          </a:p>
        </p:txBody>
      </p:sp>
      <p:sp>
        <p:nvSpPr>
          <p:cNvPr id="5" name="Rectangle 4"/>
          <p:cNvSpPr/>
          <p:nvPr/>
        </p:nvSpPr>
        <p:spPr>
          <a:xfrm rot="20119829">
            <a:off x="547150" y="2252969"/>
            <a:ext cx="10444333" cy="1754326"/>
          </a:xfrm>
          <a:prstGeom prst="rect">
            <a:avLst/>
          </a:prstGeom>
          <a:noFill/>
        </p:spPr>
        <p:txBody>
          <a:bodyPr wrap="none" lIns="91440" tIns="45720" rIns="91440" bIns="45720">
            <a:spAutoFit/>
          </a:bodyPr>
          <a:lstStyle/>
          <a:p>
            <a:pPr algn="ctr"/>
            <a:r>
              <a:rPr lang="en-US" sz="5400" b="1" i="1" dirty="0" smtClean="0">
                <a:ln w="0"/>
                <a:gradFill>
                  <a:gsLst>
                    <a:gs pos="44000">
                      <a:srgbClr val="0070C0"/>
                    </a:gs>
                    <a:gs pos="59000">
                      <a:schemeClr val="accent5"/>
                    </a:gs>
                    <a:gs pos="100000">
                      <a:schemeClr val="accent5">
                        <a:lumMod val="60000"/>
                        <a:lumOff val="40000"/>
                      </a:schemeClr>
                    </a:gs>
                  </a:gsLst>
                  <a:lin ang="5400000"/>
                </a:gradFill>
                <a:effectLst>
                  <a:reflection blurRad="6350" stA="53000" endA="300" endPos="35500" dir="5400000" sy="-90000" algn="bl" rotWithShape="0"/>
                </a:effectLst>
              </a:rPr>
              <a:t>HW acceleration in</a:t>
            </a:r>
          </a:p>
          <a:p>
            <a:pPr algn="ctr"/>
            <a:r>
              <a:rPr lang="en-US" sz="5400" b="1" i="1" dirty="0" smtClean="0">
                <a:ln w="0"/>
                <a:gradFill>
                  <a:gsLst>
                    <a:gs pos="44000">
                      <a:srgbClr val="0070C0"/>
                    </a:gs>
                    <a:gs pos="59000">
                      <a:schemeClr val="accent5"/>
                    </a:gs>
                    <a:gs pos="100000">
                      <a:schemeClr val="accent5">
                        <a:lumMod val="60000"/>
                        <a:lumOff val="40000"/>
                      </a:schemeClr>
                    </a:gs>
                  </a:gsLst>
                  <a:lin ang="5400000"/>
                </a:gradFill>
                <a:effectLst>
                  <a:reflection blurRad="6350" stA="53000" endA="300" endPos="35500" dir="5400000" sy="-90000" algn="bl" rotWithShape="0"/>
                </a:effectLst>
              </a:rPr>
              <a:t>OVS-DPDK using DPDK ‘Framework’</a:t>
            </a:r>
            <a:endParaRPr lang="en-US" sz="5400" b="1" i="1" dirty="0">
              <a:ln w="0"/>
              <a:gradFill>
                <a:gsLst>
                  <a:gs pos="44000">
                    <a:srgbClr val="0070C0"/>
                  </a:gs>
                  <a:gs pos="59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156411103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2110</TotalTime>
  <Words>1638</Words>
  <Application>Microsoft Office PowerPoint</Application>
  <PresentationFormat>Widescreen</PresentationFormat>
  <Paragraphs>452</Paragraphs>
  <Slides>31</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Intel Clear</vt:lpstr>
      <vt:lpstr>Wingdings</vt:lpstr>
      <vt:lpstr>1_Office Theme</vt:lpstr>
      <vt:lpstr>Enabling hardware acceleration in OVS-DPDK using DPDK ‘Framework’</vt:lpstr>
      <vt:lpstr>Notice &amp; Disclaimers</vt:lpstr>
      <vt:lpstr>Introduction</vt:lpstr>
      <vt:lpstr>Hardware acceleration in OVS-DPDK</vt:lpstr>
      <vt:lpstr>Partial HW acceleration in OVS-DPDK</vt:lpstr>
      <vt:lpstr>Partial HW acceleration in OVS-DPDK</vt:lpstr>
      <vt:lpstr>Full HW acceleration in OVS-DPDK</vt:lpstr>
      <vt:lpstr>Challenges</vt:lpstr>
      <vt:lpstr>Challenges</vt:lpstr>
      <vt:lpstr>DPDK Framework</vt:lpstr>
      <vt:lpstr>DPDK Framework</vt:lpstr>
      <vt:lpstr>DPDK Framework</vt:lpstr>
      <vt:lpstr>DPDK Framework</vt:lpstr>
      <vt:lpstr>DPDK Framework</vt:lpstr>
      <vt:lpstr>DPDK Framework</vt:lpstr>
      <vt:lpstr>DPDK Framework</vt:lpstr>
      <vt:lpstr>DPDK Framework</vt:lpstr>
      <vt:lpstr>DPDK ‘Framework’ in OVS-DPDK</vt:lpstr>
      <vt:lpstr>DPDK ‘Framework’ in OVS-DPDK</vt:lpstr>
      <vt:lpstr>DPDK ‘Framework’ in OVS-DPDK</vt:lpstr>
      <vt:lpstr>DPDK ‘Framework’ in OVS-DPDK</vt:lpstr>
      <vt:lpstr>DPDK ‘Framework’ in OVS-DPDK</vt:lpstr>
      <vt:lpstr>DPDK ‘Framework’ in OVS-DPDK -contd</vt:lpstr>
      <vt:lpstr>DPDK ‘Framework’ in OVS-DPDK -contd</vt:lpstr>
      <vt:lpstr>DPDK ‘Framework’ in OVS-DPDK -contd</vt:lpstr>
      <vt:lpstr>DPDK ‘Framework’ in OVS-DPDK -contd</vt:lpstr>
      <vt:lpstr>DPDK ‘Framework’ in OVS-DPDK -contd</vt:lpstr>
      <vt:lpstr>Current Status</vt:lpstr>
      <vt:lpstr>Next Steps</vt:lpstr>
      <vt:lpstr>Summary</vt:lpstr>
      <vt:lpstr>Questions? sugesh.chandran@intel.com</vt:lpstr>
    </vt:vector>
  </TitlesOfParts>
  <Company>Intel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Chandran, Sugesh</dc:creator>
  <cp:keywords>CTPClassification=CTP_PUBLIC:VisualMarkings=</cp:keywords>
  <cp:lastModifiedBy>Chandran, Sugesh</cp:lastModifiedBy>
  <cp:revision>103</cp:revision>
  <dcterms:created xsi:type="dcterms:W3CDTF">2017-11-04T17:29:28Z</dcterms:created>
  <dcterms:modified xsi:type="dcterms:W3CDTF">2017-11-16T05:48:23Z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16a95ef5-a08f-4f92-acde-d31b589190f6</vt:lpwstr>
  </property>
  <property fmtid="{D5CDD505-2E9C-101B-9397-08002B2CF9AE}" pid="3" name="CTP_TimeStamp">
    <vt:lpwstr>2017-11-16 05:48:23Z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CTP_PUBLIC</vt:lpwstr>
  </property>
</Properties>
</file>