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21"/>
  </p:notesMasterIdLst>
  <p:sldIdLst>
    <p:sldId id="256" r:id="rId2"/>
    <p:sldId id="268" r:id="rId3"/>
    <p:sldId id="277" r:id="rId4"/>
    <p:sldId id="278" r:id="rId5"/>
    <p:sldId id="280" r:id="rId6"/>
    <p:sldId id="279" r:id="rId7"/>
    <p:sldId id="274" r:id="rId8"/>
    <p:sldId id="282" r:id="rId9"/>
    <p:sldId id="281" r:id="rId10"/>
    <p:sldId id="293" r:id="rId11"/>
    <p:sldId id="284" r:id="rId12"/>
    <p:sldId id="286" r:id="rId13"/>
    <p:sldId id="288" r:id="rId14"/>
    <p:sldId id="287" r:id="rId15"/>
    <p:sldId id="283" r:id="rId16"/>
    <p:sldId id="292" r:id="rId17"/>
    <p:sldId id="289" r:id="rId18"/>
    <p:sldId id="290" r:id="rId19"/>
    <p:sldId id="291" r:id="rId20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7940" autoAdjust="0"/>
  </p:normalViewPr>
  <p:slideViewPr>
    <p:cSldViewPr snapToGrid="0" snapToObjects="1">
      <p:cViewPr varScale="1">
        <p:scale>
          <a:sx n="125" d="100"/>
          <a:sy n="125" d="100"/>
        </p:scale>
        <p:origin x="-624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Vanilla OvS</c:v>
                </c:pt>
              </c:strCache>
            </c:strRef>
          </c:tx>
          <c:spPr>
            <a:ln w="12700" cmpd="sng"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 w="12700" cmpd="sng">
                <a:solidFill>
                  <a:schemeClr val="tx1"/>
                </a:solidFill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64.0</c:v>
                </c:pt>
                <c:pt idx="1">
                  <c:v>68.0</c:v>
                </c:pt>
                <c:pt idx="2">
                  <c:v>72.0</c:v>
                </c:pt>
                <c:pt idx="3">
                  <c:v>128.0</c:v>
                </c:pt>
                <c:pt idx="4">
                  <c:v>536.0</c:v>
                </c:pt>
                <c:pt idx="5">
                  <c:v>1514.0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9999.5</c:v>
                </c:pt>
                <c:pt idx="1">
                  <c:v>9999.0</c:v>
                </c:pt>
                <c:pt idx="2">
                  <c:v>9999.5</c:v>
                </c:pt>
                <c:pt idx="3">
                  <c:v>9989.0</c:v>
                </c:pt>
                <c:pt idx="4">
                  <c:v>10000.0</c:v>
                </c:pt>
                <c:pt idx="5">
                  <c:v>10000.0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P4 OvS (-O0)</c:v>
                </c:pt>
              </c:strCache>
            </c:strRef>
          </c:tx>
          <c:spPr>
            <a:ln w="19050" cmpd="sng">
              <a:solidFill>
                <a:srgbClr val="DE6224"/>
              </a:solidFill>
            </a:ln>
          </c:spPr>
          <c:marker>
            <c:spPr>
              <a:solidFill>
                <a:srgbClr val="DE6224"/>
              </a:solidFill>
              <a:ln w="19050" cmpd="sng">
                <a:solidFill>
                  <a:srgbClr val="DE6224"/>
                </a:solidFill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64.0</c:v>
                </c:pt>
                <c:pt idx="1">
                  <c:v>68.0</c:v>
                </c:pt>
                <c:pt idx="2">
                  <c:v>72.0</c:v>
                </c:pt>
                <c:pt idx="3">
                  <c:v>128.0</c:v>
                </c:pt>
                <c:pt idx="4">
                  <c:v>536.0</c:v>
                </c:pt>
                <c:pt idx="5">
                  <c:v>1514.0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9396.5</c:v>
                </c:pt>
                <c:pt idx="1">
                  <c:v>9782.0</c:v>
                </c:pt>
                <c:pt idx="2">
                  <c:v>9900.5</c:v>
                </c:pt>
                <c:pt idx="3">
                  <c:v>10000.0</c:v>
                </c:pt>
                <c:pt idx="4">
                  <c:v>10000.0</c:v>
                </c:pt>
                <c:pt idx="5">
                  <c:v>10000.0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84938568"/>
        <c:axId val="-2096827528"/>
      </c:lineChart>
      <c:catAx>
        <c:axId val="-20849385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Packet Size (Bytes)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96827528"/>
        <c:crosses val="autoZero"/>
        <c:auto val="1"/>
        <c:lblAlgn val="ctr"/>
        <c:lblOffset val="100"/>
        <c:noMultiLvlLbl val="0"/>
      </c:catAx>
      <c:valAx>
        <c:axId val="-2096827528"/>
        <c:scaling>
          <c:orientation val="minMax"/>
          <c:min val="9300.0"/>
        </c:scaling>
        <c:delete val="0"/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Throughput (Mbps)</a:t>
                </a:r>
              </a:p>
            </c:rich>
          </c:tx>
          <c:layout>
            <c:manualLayout>
              <c:xMode val="edge"/>
              <c:yMode val="edge"/>
              <c:x val="0.0344265650194474"/>
              <c:y val="0.19030167608698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84938568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Vanilla</c:v>
                </c:pt>
              </c:strCache>
            </c:strRef>
          </c:tx>
          <c:spPr>
            <a:ln w="12700" cmpd="sng"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 w="12700" cmpd="sng">
                <a:solidFill>
                  <a:schemeClr val="tx1"/>
                </a:solidFill>
              </a:ln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64.0</c:v>
                </c:pt>
                <c:pt idx="1">
                  <c:v>128.0</c:v>
                </c:pt>
                <c:pt idx="2">
                  <c:v>256.0</c:v>
                </c:pt>
                <c:pt idx="3">
                  <c:v>536.0</c:v>
                </c:pt>
                <c:pt idx="4">
                  <c:v>1514.0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8099.0</c:v>
                </c:pt>
                <c:pt idx="1">
                  <c:v>9815.5</c:v>
                </c:pt>
                <c:pt idx="2">
                  <c:v>9902.0</c:v>
                </c:pt>
                <c:pt idx="3">
                  <c:v>10000.0</c:v>
                </c:pt>
                <c:pt idx="4">
                  <c:v>10000.0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P4 (-O0)</c:v>
                </c:pt>
              </c:strCache>
            </c:strRef>
          </c:tx>
          <c:spPr>
            <a:ln w="12700" cmpd="sng">
              <a:solidFill>
                <a:srgbClr val="DE6224"/>
              </a:solidFill>
            </a:ln>
          </c:spPr>
          <c:marker>
            <c:spPr>
              <a:solidFill>
                <a:srgbClr val="DE6224"/>
              </a:solidFill>
              <a:ln w="12700" cmpd="sng">
                <a:solidFill>
                  <a:srgbClr val="DE6224"/>
                </a:solidFill>
              </a:ln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64.0</c:v>
                </c:pt>
                <c:pt idx="1">
                  <c:v>128.0</c:v>
                </c:pt>
                <c:pt idx="2">
                  <c:v>256.0</c:v>
                </c:pt>
                <c:pt idx="3">
                  <c:v>536.0</c:v>
                </c:pt>
                <c:pt idx="4">
                  <c:v>1514.0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1970.5</c:v>
                </c:pt>
                <c:pt idx="1">
                  <c:v>3437.0</c:v>
                </c:pt>
                <c:pt idx="2">
                  <c:v>6406.5</c:v>
                </c:pt>
                <c:pt idx="3">
                  <c:v>10000.0</c:v>
                </c:pt>
                <c:pt idx="4">
                  <c:v>10000.0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P4 OVS (-O0): no csum</c:v>
                </c:pt>
              </c:strCache>
            </c:strRef>
          </c:tx>
          <c:spPr>
            <a:ln w="12700" cmpd="sng">
              <a:solidFill>
                <a:srgbClr val="0000FF"/>
              </a:solidFill>
            </a:ln>
          </c:spPr>
          <c:marker>
            <c:spPr>
              <a:solidFill>
                <a:srgbClr val="0000FF"/>
              </a:solidFill>
              <a:ln w="12700" cmpd="sng">
                <a:solidFill>
                  <a:srgbClr val="0000FF"/>
                </a:solidFill>
              </a:ln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64.0</c:v>
                </c:pt>
                <c:pt idx="1">
                  <c:v>128.0</c:v>
                </c:pt>
                <c:pt idx="2">
                  <c:v>256.0</c:v>
                </c:pt>
                <c:pt idx="3">
                  <c:v>536.0</c:v>
                </c:pt>
                <c:pt idx="4">
                  <c:v>1514.0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2734.0</c:v>
                </c:pt>
                <c:pt idx="1">
                  <c:v>4760.0</c:v>
                </c:pt>
                <c:pt idx="2">
                  <c:v>8870.0</c:v>
                </c:pt>
                <c:pt idx="3">
                  <c:v>10000.0</c:v>
                </c:pt>
                <c:pt idx="4">
                  <c:v>10000.0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85694504"/>
        <c:axId val="-2085692392"/>
      </c:lineChart>
      <c:catAx>
        <c:axId val="-20856945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Packet Size (Bytes)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85692392"/>
        <c:crosses val="autoZero"/>
        <c:auto val="1"/>
        <c:lblAlgn val="ctr"/>
        <c:lblOffset val="100"/>
        <c:noMultiLvlLbl val="0"/>
      </c:catAx>
      <c:valAx>
        <c:axId val="-208569239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Throughput (Mbps)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85694504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2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106788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Hi all,</a:t>
            </a:r>
            <a:r>
              <a:rPr lang="en-US" baseline="0" dirty="0" smtClean="0"/>
              <a:t> my name is Muhammad </a:t>
            </a:r>
            <a:r>
              <a:rPr lang="en-US" baseline="0" dirty="0" err="1" smtClean="0"/>
              <a:t>Shahbaz</a:t>
            </a:r>
            <a:r>
              <a:rPr lang="en-US" baseline="0" dirty="0" smtClean="0"/>
              <a:t>. I am a graduate student at Princeton.</a:t>
            </a:r>
          </a:p>
          <a:p>
            <a:pPr>
              <a:spcBef>
                <a:spcPts val="0"/>
              </a:spcBef>
              <a:buNone/>
            </a:pPr>
            <a:endParaRPr lang="en-US" baseline="0" dirty="0" smtClean="0"/>
          </a:p>
          <a:p>
            <a:pPr>
              <a:spcBef>
                <a:spcPts val="0"/>
              </a:spcBef>
              <a:buNone/>
            </a:pPr>
            <a:r>
              <a:rPr lang="en-US" baseline="0" dirty="0" smtClean="0"/>
              <a:t>Today, I’m </a:t>
            </a:r>
            <a:r>
              <a:rPr lang="en-US" baseline="0" dirty="0" err="1" smtClean="0"/>
              <a:t>gonna</a:t>
            </a:r>
            <a:r>
              <a:rPr lang="en-US" baseline="0" dirty="0" smtClean="0"/>
              <a:t> talk about our work on “Customizing Open </a:t>
            </a:r>
            <a:r>
              <a:rPr lang="en-US" baseline="0" dirty="0" err="1" smtClean="0"/>
              <a:t>vSwitch</a:t>
            </a:r>
            <a:r>
              <a:rPr lang="en-US" baseline="0" dirty="0" smtClean="0"/>
              <a:t> using P4”</a:t>
            </a:r>
          </a:p>
          <a:p>
            <a:pPr>
              <a:spcBef>
                <a:spcPts val="0"/>
              </a:spcBef>
              <a:buNone/>
            </a:pPr>
            <a:endParaRPr lang="en-US" baseline="0" dirty="0" smtClean="0"/>
          </a:p>
          <a:p>
            <a:pPr>
              <a:spcBef>
                <a:spcPts val="0"/>
              </a:spcBef>
              <a:buNone/>
            </a:pPr>
            <a:r>
              <a:rPr lang="en-US" baseline="0" dirty="0" smtClean="0"/>
              <a:t>It’s a joint work with folks at Princeton, Stanford, VMware, and Barefoot.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Field</a:t>
            </a:r>
            <a:r>
              <a:rPr lang="en-US" baseline="0" dirty="0" smtClean="0"/>
              <a:t> refs become fully qualified names in Flow </a:t>
            </a:r>
            <a:r>
              <a:rPr lang="en-US" baseline="0" dirty="0" err="1" smtClean="0"/>
              <a:t>Struct</a:t>
            </a:r>
            <a:r>
              <a:rPr lang="en-US" baseline="0" dirty="0" smtClean="0"/>
              <a:t>.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One of the major difference</a:t>
            </a:r>
            <a:r>
              <a:rPr lang="en-US" baseline="0" dirty="0" smtClean="0"/>
              <a:t> between P4 processing model and OVS is that P4 provides support for arbitrary header</a:t>
            </a:r>
          </a:p>
          <a:p>
            <a:pPr>
              <a:spcBef>
                <a:spcPts val="0"/>
              </a:spcBef>
              <a:buNone/>
            </a:pPr>
            <a:r>
              <a:rPr lang="en-US" baseline="0" dirty="0" smtClean="0"/>
              <a:t>additions and removals.</a:t>
            </a:r>
          </a:p>
          <a:p>
            <a:pPr>
              <a:spcBef>
                <a:spcPts val="0"/>
              </a:spcBef>
              <a:buNone/>
            </a:pPr>
            <a:endParaRPr lang="en-US" baseline="0" dirty="0" smtClean="0"/>
          </a:p>
          <a:p>
            <a:pPr>
              <a:spcBef>
                <a:spcPts val="0"/>
              </a:spcBef>
              <a:buNone/>
            </a:pPr>
            <a:r>
              <a:rPr lang="en-US" baseline="0" dirty="0" smtClean="0"/>
              <a:t>It provides primitive actions, like add/</a:t>
            </a:r>
            <a:r>
              <a:rPr lang="en-US" baseline="0" dirty="0" err="1" smtClean="0"/>
              <a:t>remove_header</a:t>
            </a:r>
            <a:r>
              <a:rPr lang="en-US" baseline="0" dirty="0" smtClean="0"/>
              <a:t> in the MAT pipeline for this purpose</a:t>
            </a:r>
          </a:p>
          <a:p>
            <a:pPr>
              <a:spcBef>
                <a:spcPts val="0"/>
              </a:spcBef>
              <a:buNone/>
            </a:pPr>
            <a:endParaRPr lang="en-US" baseline="0" dirty="0" smtClean="0"/>
          </a:p>
          <a:p>
            <a:pPr>
              <a:spcBef>
                <a:spcPts val="0"/>
              </a:spcBef>
              <a:buNone/>
            </a:pPr>
            <a:r>
              <a:rPr lang="en-US" baseline="0" dirty="0" smtClean="0"/>
              <a:t>[Click]</a:t>
            </a:r>
          </a:p>
          <a:p>
            <a:pPr>
              <a:spcBef>
                <a:spcPts val="0"/>
              </a:spcBef>
              <a:buNone/>
            </a:pPr>
            <a:r>
              <a:rPr lang="en-US" baseline="0" dirty="0" smtClean="0"/>
              <a:t>A </a:t>
            </a:r>
            <a:r>
              <a:rPr lang="en-US" baseline="0" dirty="0" err="1" smtClean="0"/>
              <a:t>Deparser</a:t>
            </a:r>
            <a:r>
              <a:rPr lang="en-US" baseline="0" dirty="0" smtClean="0"/>
              <a:t> operations (not explicitly defined in P4 v1.0 spec) serializes the packet before sending it to the egress</a:t>
            </a:r>
          </a:p>
          <a:p>
            <a:pPr>
              <a:spcBef>
                <a:spcPts val="0"/>
              </a:spcBef>
              <a:buNone/>
            </a:pPr>
            <a:r>
              <a:rPr lang="en-US" baseline="0" dirty="0" smtClean="0"/>
              <a:t>Its algorithm is inferred from the parse graph used for flow extraction</a:t>
            </a:r>
          </a:p>
          <a:p>
            <a:pPr>
              <a:spcBef>
                <a:spcPts val="0"/>
              </a:spcBef>
              <a:buNone/>
            </a:pPr>
            <a:endParaRPr lang="en-US" baseline="0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There</a:t>
            </a:r>
            <a:r>
              <a:rPr lang="en-US" baseline="0" dirty="0" smtClean="0"/>
              <a:t> are three main factors that affect the performance of OVS when compiled via P4.</a:t>
            </a:r>
          </a:p>
          <a:p>
            <a:pPr>
              <a:spcBef>
                <a:spcPts val="0"/>
              </a:spcBef>
              <a:buNone/>
            </a:pPr>
            <a:endParaRPr lang="en-US" baseline="0" dirty="0" smtClean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To quantify the affect</a:t>
            </a:r>
            <a:r>
              <a:rPr lang="en-US" baseline="0" dirty="0" smtClean="0"/>
              <a:t> we did some preliminary evaluations using the following setup.</a:t>
            </a:r>
          </a:p>
          <a:p>
            <a:pPr>
              <a:spcBef>
                <a:spcPts val="0"/>
              </a:spcBef>
              <a:buNone/>
            </a:pPr>
            <a:endParaRPr lang="en-US" baseline="0" dirty="0" smtClean="0"/>
          </a:p>
          <a:p>
            <a:pPr>
              <a:spcBef>
                <a:spcPts val="0"/>
              </a:spcBef>
              <a:buNone/>
            </a:pPr>
            <a:r>
              <a:rPr lang="en-US" baseline="0" dirty="0" smtClean="0"/>
              <a:t>It’s an Open </a:t>
            </a:r>
            <a:r>
              <a:rPr lang="en-US" baseline="0" dirty="0" err="1" smtClean="0"/>
              <a:t>vSwitch</a:t>
            </a:r>
            <a:r>
              <a:rPr lang="en-US" baseline="0" dirty="0" smtClean="0"/>
              <a:t> v 2.4.90.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Here</a:t>
            </a:r>
            <a:r>
              <a:rPr lang="en-US" baseline="0" dirty="0" smtClean="0"/>
              <a:t> we show performance plots for two P4 programs</a:t>
            </a:r>
          </a:p>
          <a:p>
            <a:pPr marL="228600" indent="-228600">
              <a:spcBef>
                <a:spcPts val="0"/>
              </a:spcBef>
              <a:buAutoNum type="arabicParenBoth"/>
            </a:pPr>
            <a:r>
              <a:rPr lang="en-US" baseline="0" dirty="0" smtClean="0"/>
              <a:t>l2_switch.p4</a:t>
            </a:r>
          </a:p>
          <a:p>
            <a:pPr marL="228600" indent="-228600">
              <a:spcBef>
                <a:spcPts val="0"/>
              </a:spcBef>
              <a:buAutoNum type="arabicParenBoth"/>
            </a:pPr>
            <a:r>
              <a:rPr lang="en-US" baseline="0" dirty="0" smtClean="0"/>
              <a:t>simple_router.p4</a:t>
            </a:r>
            <a:endParaRPr lang="en-US" dirty="0" smtClean="0"/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What we</a:t>
            </a:r>
            <a:r>
              <a:rPr lang="en-US" baseline="0" dirty="0" smtClean="0"/>
              <a:t> have seen is that </a:t>
            </a:r>
            <a:r>
              <a:rPr lang="en-US" dirty="0" smtClean="0"/>
              <a:t>packet parsing/</a:t>
            </a:r>
            <a:r>
              <a:rPr lang="en-US" dirty="0" err="1" smtClean="0"/>
              <a:t>deparsing</a:t>
            </a:r>
            <a:r>
              <a:rPr lang="en-US" dirty="0" smtClean="0"/>
              <a:t> are the primary bottlenecks in</a:t>
            </a:r>
            <a:r>
              <a:rPr lang="en-US" baseline="0" dirty="0" smtClean="0"/>
              <a:t> this case.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Performance degrades with increasing no. of protocols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e.g., 19% decrease in Vanilla </a:t>
            </a:r>
            <a:r>
              <a:rPr lang="en-US" dirty="0" err="1" smtClean="0"/>
              <a:t>OvS</a:t>
            </a:r>
            <a:r>
              <a:rPr lang="en-US" dirty="0" smtClean="0"/>
              <a:t> with IP protocol parsing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is more significant in P4 </a:t>
            </a:r>
            <a:r>
              <a:rPr lang="en-US" dirty="0" err="1" smtClean="0"/>
              <a:t>OvS</a:t>
            </a:r>
            <a:r>
              <a:rPr lang="en-US" dirty="0" smtClean="0"/>
              <a:t> as fast-path maintains its own copy of the parsed representation (i.e., extra overhead on parsing)</a:t>
            </a:r>
          </a:p>
          <a:p>
            <a:pPr>
              <a:spcBef>
                <a:spcPts val="0"/>
              </a:spcBef>
              <a:buNone/>
            </a:pPr>
            <a:endParaRPr lang="en-US" baseline="0" dirty="0" smtClean="0"/>
          </a:p>
          <a:p>
            <a:pPr>
              <a:spcBef>
                <a:spcPts val="0"/>
              </a:spcBef>
              <a:buNone/>
            </a:pPr>
            <a:r>
              <a:rPr lang="en-US" baseline="0" dirty="0" smtClean="0"/>
              <a:t>The P4-OVS plots show results for </a:t>
            </a:r>
            <a:r>
              <a:rPr lang="en-US" baseline="0" dirty="0" err="1" smtClean="0"/>
              <a:t>unoptimized</a:t>
            </a:r>
            <a:r>
              <a:rPr lang="en-US" baseline="0" dirty="0" smtClean="0"/>
              <a:t> compilation. However, with careful analysis we can avoid these extra copies in the fast-path.</a:t>
            </a:r>
          </a:p>
          <a:p>
            <a:pPr>
              <a:spcBef>
                <a:spcPts val="0"/>
              </a:spcBef>
              <a:buNone/>
            </a:pPr>
            <a:r>
              <a:rPr lang="en-US" baseline="0" dirty="0" smtClean="0"/>
              <a:t>For example, in case l2_switch.p4 we know for a fact that we are not adding or removing any headers (or even setting any field). Thus, the </a:t>
            </a:r>
          </a:p>
          <a:p>
            <a:pPr>
              <a:spcBef>
                <a:spcPts val="0"/>
              </a:spcBef>
              <a:buNone/>
            </a:pPr>
            <a:r>
              <a:rPr lang="en-US" baseline="0" dirty="0" smtClean="0"/>
              <a:t>compiler can use this information to avoid extra header copies in the fast-path in the final code.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Currently,</a:t>
            </a:r>
            <a:r>
              <a:rPr lang="en-US" baseline="0" dirty="0" smtClean="0"/>
              <a:t> we are working on building optimizations to avoid keeping extra copies of these headers in the fast-path.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We are looking</a:t>
            </a:r>
            <a:r>
              <a:rPr lang="en-US" baseline="0" dirty="0" smtClean="0"/>
              <a:t> into traditional compiler optimizations like dead-code elimination and </a:t>
            </a:r>
            <a:r>
              <a:rPr lang="en-US" baseline="0" dirty="0" err="1" smtClean="0"/>
              <a:t>liveness</a:t>
            </a:r>
            <a:r>
              <a:rPr lang="en-US" baseline="0" dirty="0" smtClean="0"/>
              <a:t> analysis to see if we can leverage them in our case.</a:t>
            </a: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With</a:t>
            </a:r>
            <a:r>
              <a:rPr lang="en-US" baseline="0" dirty="0" smtClean="0"/>
              <a:t> this I conclude my presentation. </a:t>
            </a:r>
            <a:r>
              <a:rPr lang="en-US" dirty="0" smtClean="0"/>
              <a:t>Thank you,</a:t>
            </a:r>
            <a:r>
              <a:rPr lang="en-US" baseline="0" dirty="0" smtClean="0"/>
              <a:t> and I’m happy to take any questions.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[Click]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Customizing</a:t>
            </a:r>
            <a:r>
              <a:rPr lang="en-US" baseline="0" dirty="0" smtClean="0"/>
              <a:t> OVS is hard</a:t>
            </a:r>
          </a:p>
          <a:p>
            <a:pPr>
              <a:spcBef>
                <a:spcPts val="0"/>
              </a:spcBef>
              <a:buNone/>
            </a:pPr>
            <a:endParaRPr lang="en-US" baseline="0" dirty="0" smtClean="0"/>
          </a:p>
          <a:p>
            <a:pPr>
              <a:spcBef>
                <a:spcPts val="0"/>
              </a:spcBef>
              <a:buNone/>
            </a:pPr>
            <a:r>
              <a:rPr lang="en-US" baseline="0" dirty="0" smtClean="0"/>
              <a:t>Every new protocol or feature require changes throughout the OVS source tree</a:t>
            </a:r>
          </a:p>
          <a:p>
            <a:pPr>
              <a:spcBef>
                <a:spcPts val="0"/>
              </a:spcBef>
              <a:buNone/>
            </a:pPr>
            <a:endParaRPr lang="en-US" baseline="0" dirty="0"/>
          </a:p>
          <a:p>
            <a:pPr>
              <a:spcBef>
                <a:spcPts val="0"/>
              </a:spcBef>
              <a:buNone/>
            </a:pPr>
            <a:r>
              <a:rPr lang="en-US" baseline="0" dirty="0" smtClean="0"/>
              <a:t>One has to manually apply these changes or maintain them across different versions of OVS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Manual</a:t>
            </a:r>
            <a:r>
              <a:rPr lang="en-US" baseline="0" dirty="0" smtClean="0"/>
              <a:t> changes are time-consuming and can lead to (unknown and </a:t>
            </a:r>
            <a:r>
              <a:rPr lang="en-US" baseline="0" dirty="0" err="1" smtClean="0"/>
              <a:t>undrsired</a:t>
            </a:r>
            <a:r>
              <a:rPr lang="en-US" baseline="0" dirty="0" smtClean="0"/>
              <a:t>) errors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W</a:t>
            </a:r>
            <a:r>
              <a:rPr lang="en-US" baseline="0" dirty="0" smtClean="0"/>
              <a:t>hat if we describe these changes as programs?</a:t>
            </a:r>
          </a:p>
          <a:p>
            <a:pPr>
              <a:spcBef>
                <a:spcPts val="0"/>
              </a:spcBef>
              <a:buNone/>
            </a:pPr>
            <a:endParaRPr lang="en-US" baseline="0" dirty="0" smtClean="0"/>
          </a:p>
          <a:p>
            <a:pPr>
              <a:spcBef>
                <a:spcPts val="0"/>
              </a:spcBef>
              <a:buNone/>
            </a:pPr>
            <a:r>
              <a:rPr lang="en-US" baseline="0" dirty="0" smtClean="0"/>
              <a:t>[Click]</a:t>
            </a:r>
          </a:p>
          <a:p>
            <a:pPr>
              <a:spcBef>
                <a:spcPts val="0"/>
              </a:spcBef>
              <a:buNone/>
            </a:pPr>
            <a:endParaRPr lang="en-US" baseline="0" dirty="0" smtClean="0"/>
          </a:p>
          <a:p>
            <a:pPr>
              <a:spcBef>
                <a:spcPts val="0"/>
              </a:spcBef>
              <a:buNone/>
            </a:pPr>
            <a:r>
              <a:rPr lang="en-US" baseline="0" dirty="0" smtClean="0"/>
              <a:t>This has many benefits:</a:t>
            </a:r>
          </a:p>
          <a:p>
            <a:pPr marL="228600" indent="-228600">
              <a:spcBef>
                <a:spcPts val="0"/>
              </a:spcBef>
              <a:buAutoNum type="arabicParenBoth"/>
            </a:pPr>
            <a:r>
              <a:rPr lang="en-US" baseline="0" dirty="0" smtClean="0"/>
              <a:t>We can rapidly add new protocols or features as programs</a:t>
            </a:r>
          </a:p>
          <a:p>
            <a:pPr marL="228600" indent="-228600">
              <a:spcBef>
                <a:spcPts val="0"/>
              </a:spcBef>
              <a:buAutoNum type="arabicParenBoth"/>
            </a:pPr>
            <a:r>
              <a:rPr lang="en-US" baseline="0" dirty="0" smtClean="0"/>
              <a:t>Can perform better automation and testing of the installed features</a:t>
            </a:r>
          </a:p>
          <a:p>
            <a:pPr marL="228600" indent="-228600">
              <a:spcBef>
                <a:spcPts val="0"/>
              </a:spcBef>
              <a:buAutoNum type="arabicParenBoth"/>
            </a:pPr>
            <a:r>
              <a:rPr lang="en-US" baseline="0" dirty="0" smtClean="0"/>
              <a:t>Can make the task of providing backward compatibility simpler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aseline="0" dirty="0" smtClean="0"/>
              <a:t>     (one can simply install a program that support the required features)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aseline="0" dirty="0" smtClean="0"/>
              <a:t>     (no need to carry support for old features in new versions or programs)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But which language should</a:t>
            </a:r>
            <a:r>
              <a:rPr lang="en-US" baseline="0" dirty="0" smtClean="0"/>
              <a:t> use for writing these programs?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It’s an open-source</a:t>
            </a:r>
            <a:r>
              <a:rPr lang="en-US" baseline="0" dirty="0" smtClean="0"/>
              <a:t> language and provides support for describing different aspects of a packet processor e.g.,</a:t>
            </a:r>
          </a:p>
          <a:p>
            <a:pPr>
              <a:spcBef>
                <a:spcPts val="0"/>
              </a:spcBef>
              <a:buNone/>
            </a:pPr>
            <a:endParaRPr lang="en-US" baseline="0" dirty="0" smtClean="0"/>
          </a:p>
          <a:p>
            <a:pPr>
              <a:spcBef>
                <a:spcPts val="0"/>
              </a:spcBef>
              <a:buNone/>
            </a:pPr>
            <a:r>
              <a:rPr lang="en-US" baseline="0" dirty="0" smtClean="0"/>
              <a:t>The match-action forwarding model of P4 makes is a good candidate for OVS.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However,</a:t>
            </a:r>
            <a:r>
              <a:rPr lang="en-US" baseline="0" dirty="0" smtClean="0"/>
              <a:t> when compiling P4 to OVS we have to consider two main things:</a:t>
            </a:r>
          </a:p>
          <a:p>
            <a:pPr>
              <a:spcBef>
                <a:spcPts val="0"/>
              </a:spcBef>
              <a:buNone/>
            </a:pPr>
            <a:endParaRPr lang="en-US" baseline="0" dirty="0" smtClean="0"/>
          </a:p>
          <a:p>
            <a:pPr marL="228600" indent="-228600">
              <a:spcBef>
                <a:spcPts val="0"/>
              </a:spcBef>
              <a:buAutoNum type="arabicParenBoth"/>
            </a:pPr>
            <a:r>
              <a:rPr lang="en-US" baseline="0" dirty="0" smtClean="0"/>
              <a:t>Can we efficiently map P4 to OVS?</a:t>
            </a:r>
          </a:p>
          <a:p>
            <a:pPr marL="228600" indent="-228600">
              <a:spcBef>
                <a:spcPts val="0"/>
              </a:spcBef>
              <a:buAutoNum type="arabicParenBoth"/>
            </a:pPr>
            <a:r>
              <a:rPr lang="en-US" baseline="0" dirty="0" smtClean="0"/>
              <a:t>What’s the cost of programmability on performance?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Before looking into these two aspects, let’s us take a look at the magnified view of the OVS architecture.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OVS broadly has two main parts: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lang="en-US" baseline="0" dirty="0" smtClean="0"/>
              <a:t>Fast-Path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lang="en-US" baseline="0" dirty="0" smtClean="0"/>
              <a:t>Slow-Path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packet first arrives at the Fast-Path where the flow extraction function extracts the flow information from the packet. A flow is a parsed representation of the incoming packet.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It’s then looked up in the cache and if there is a miss, it’s sent to the slow-path (Match-Action Pipeline), otherwise, it’s processed by the actions associated with that flow entry.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(3) There is runtime configuration part (made up of </a:t>
            </a:r>
            <a:r>
              <a:rPr lang="en-US" baseline="0" dirty="0" err="1" smtClean="0"/>
              <a:t>ovs</a:t>
            </a:r>
            <a:r>
              <a:rPr lang="en-US" baseline="0" dirty="0" smtClean="0"/>
              <a:t> command line utilities).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So, in summary, there are potentially 6 main areas, that need to updated when a new change is applied.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Field</a:t>
            </a:r>
            <a:r>
              <a:rPr lang="en-US" baseline="0" dirty="0" smtClean="0"/>
              <a:t> refs become fully qualified names in Flow </a:t>
            </a:r>
            <a:r>
              <a:rPr lang="en-US" baseline="0" dirty="0" err="1" smtClean="0"/>
              <a:t>Struct</a:t>
            </a:r>
            <a:r>
              <a:rPr lang="en-US" baseline="0" dirty="0" smtClean="0"/>
              <a:t>.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jlRHih" TargetMode="External"/><Relationship Id="rId4" Type="http://schemas.openxmlformats.org/officeDocument/2006/relationships/hyperlink" Target="mailto:mshahbaz@cs.princeton.edu" TargetMode="External"/><Relationship Id="rId5" Type="http://schemas.openxmlformats.org/officeDocument/2006/relationships/image" Target="../media/image1.jpe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ctrTitle"/>
          </p:nvPr>
        </p:nvSpPr>
        <p:spPr>
          <a:xfrm>
            <a:off x="685800" y="1282431"/>
            <a:ext cx="7772400" cy="83476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b="0" dirty="0" smtClean="0">
                <a:solidFill>
                  <a:srgbClr val="CC4125"/>
                </a:solidFill>
                <a:latin typeface="Calibri"/>
                <a:ea typeface="Calibri"/>
                <a:cs typeface="Calibri"/>
                <a:sym typeface="Calibri"/>
              </a:rPr>
              <a:t>Customizing OVS using P4</a:t>
            </a:r>
            <a:endParaRPr lang="en" b="0" dirty="0">
              <a:solidFill>
                <a:srgbClr val="CC412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Shape 31"/>
          <p:cNvSpPr txBox="1">
            <a:spLocks noGrp="1"/>
          </p:cNvSpPr>
          <p:nvPr>
            <p:ph type="subTitle" idx="1"/>
          </p:nvPr>
        </p:nvSpPr>
        <p:spPr>
          <a:xfrm>
            <a:off x="685800" y="2470277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70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Muhammad Shahb</a:t>
            </a:r>
            <a:r>
              <a:rPr lang="en-US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az</a:t>
            </a:r>
            <a:endParaRPr lang="en-U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70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lang="en-US" sz="1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Sean Choi, Ben Pfaff, </a:t>
            </a:r>
            <a:r>
              <a:rPr lang="en-U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Chaitanya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Kodeboyina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Changhoon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Kim,</a:t>
            </a:r>
            <a:r>
              <a:rPr lang="en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1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Nick </a:t>
            </a:r>
            <a:r>
              <a:rPr lang="en-U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McKeown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Nick Feamster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Jen Rexford</a:t>
            </a:r>
            <a:endParaRPr lang="en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31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271" y="4427103"/>
            <a:ext cx="1430756" cy="48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u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77" y="4339040"/>
            <a:ext cx="416081" cy="416081"/>
          </a:xfrm>
          <a:prstGeom prst="rect">
            <a:avLst/>
          </a:prstGeom>
        </p:spPr>
      </p:pic>
      <p:pic>
        <p:nvPicPr>
          <p:cNvPr id="7" name="Picture 6" descr="vmware_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477" y="4392927"/>
            <a:ext cx="1444308" cy="364503"/>
          </a:xfrm>
          <a:prstGeom prst="rect">
            <a:avLst/>
          </a:prstGeom>
        </p:spPr>
      </p:pic>
      <p:pic>
        <p:nvPicPr>
          <p:cNvPr id="8" name="Picture 7" descr="pu-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15" y="4339041"/>
            <a:ext cx="326688" cy="41608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0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en-US" b="0" dirty="0" smtClean="0">
                <a:latin typeface="Calibri"/>
                <a:ea typeface="Calibri"/>
                <a:cs typeface="Calibri"/>
                <a:sym typeface="Calibri"/>
              </a:rPr>
              <a:t>Mapping </a:t>
            </a:r>
            <a:r>
              <a:rPr lang="en-US" dirty="0" smtClean="0">
                <a:solidFill>
                  <a:srgbClr val="2D2DB9">
                    <a:lumMod val="60000"/>
                    <a:lumOff val="40000"/>
                  </a:srgbClr>
                </a:solidFill>
                <a:latin typeface="Calibri"/>
                <a:cs typeface="Calibri"/>
              </a:rPr>
              <a:t>P</a:t>
            </a:r>
            <a:r>
              <a:rPr lang="en-US" dirty="0" smtClean="0">
                <a:solidFill>
                  <a:srgbClr val="008000"/>
                </a:solidFill>
                <a:latin typeface="Calibri"/>
                <a:cs typeface="Calibri"/>
              </a:rPr>
              <a:t>4</a:t>
            </a:r>
            <a:r>
              <a:rPr lang="en-US" b="0" dirty="0" smtClean="0">
                <a:latin typeface="Calibri"/>
                <a:ea typeface="Calibri"/>
                <a:cs typeface="Calibri"/>
                <a:sym typeface="Calibri"/>
              </a:rPr>
              <a:t> to          ?</a:t>
            </a:r>
            <a:endParaRPr lang="en" b="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8" descr="vswitch-cro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417" y="498745"/>
            <a:ext cx="838163" cy="36231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282057" y="2445445"/>
            <a:ext cx="2597116" cy="781322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smtClean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2307" y="2064805"/>
            <a:ext cx="1390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alibri"/>
                <a:cs typeface="Calibri"/>
              </a:rPr>
              <a:t>Flow </a:t>
            </a:r>
            <a:r>
              <a:rPr lang="en-US" sz="2000" b="1" dirty="0" err="1" smtClean="0">
                <a:latin typeface="Calibri"/>
                <a:cs typeface="Calibri"/>
              </a:rPr>
              <a:t>Struct</a:t>
            </a:r>
            <a:endParaRPr lang="en-US" sz="2000" b="1" dirty="0">
              <a:latin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0332" y="2454506"/>
            <a:ext cx="241515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Calibri"/>
                <a:cs typeface="Calibri"/>
              </a:rPr>
              <a:t>Header, Metadata, </a:t>
            </a:r>
          </a:p>
          <a:p>
            <a:pPr algn="ctr"/>
            <a:r>
              <a:rPr lang="en-US" sz="1600" dirty="0" err="1">
                <a:latin typeface="Calibri"/>
                <a:cs typeface="Calibri"/>
              </a:rPr>
              <a:t>Valids</a:t>
            </a:r>
            <a:r>
              <a:rPr lang="en-US" sz="1600" dirty="0">
                <a:latin typeface="Calibri"/>
                <a:cs typeface="Calibri"/>
              </a:rPr>
              <a:t>, Stacks, </a:t>
            </a:r>
            <a:r>
              <a:rPr lang="en-US" sz="1600" dirty="0" smtClean="0">
                <a:latin typeface="Calibri"/>
                <a:cs typeface="Calibri"/>
              </a:rPr>
              <a:t>Field </a:t>
            </a:r>
            <a:r>
              <a:rPr lang="en-US" sz="1600" dirty="0">
                <a:latin typeface="Calibri"/>
                <a:cs typeface="Calibri"/>
              </a:rPr>
              <a:t>Refs</a:t>
            </a: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353763" y="3403356"/>
            <a:ext cx="2089728" cy="642840"/>
          </a:xfrm>
          <a:prstGeom prst="ellipse">
            <a:avLst/>
          </a:prstGeom>
          <a:solidFill>
            <a:srgbClr val="BFBFB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smtClean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6625" y="4025378"/>
            <a:ext cx="1835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alibri"/>
                <a:cs typeface="Calibri"/>
              </a:rPr>
              <a:t>Flow Extraction</a:t>
            </a:r>
            <a:endParaRPr lang="en-US" sz="2000" b="1" dirty="0">
              <a:latin typeface="Calibri"/>
              <a:cs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44744" y="3382538"/>
            <a:ext cx="190505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Calibri"/>
                <a:cs typeface="Calibri"/>
              </a:rPr>
              <a:t>Parsed Representation</a:t>
            </a: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011801" y="2250354"/>
            <a:ext cx="2988752" cy="104093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smtClean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64663" y="1831080"/>
            <a:ext cx="2557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alibri"/>
                <a:cs typeface="Calibri"/>
              </a:rPr>
              <a:t>Match-Action Pipeline</a:t>
            </a:r>
            <a:endParaRPr lang="en-US" sz="2000" b="1" dirty="0">
              <a:latin typeface="Calibri"/>
              <a:cs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36726" y="2367691"/>
            <a:ext cx="286382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800000"/>
                </a:solidFill>
                <a:latin typeface="Calibri"/>
                <a:cs typeface="Calibri"/>
              </a:rPr>
              <a:t>add/</a:t>
            </a:r>
            <a:r>
              <a:rPr lang="en-US" sz="1800" b="1" dirty="0" err="1" smtClean="0">
                <a:solidFill>
                  <a:srgbClr val="800000"/>
                </a:solidFill>
                <a:latin typeface="Calibri"/>
                <a:cs typeface="Calibri"/>
              </a:rPr>
              <a:t>remove_header</a:t>
            </a:r>
            <a:endParaRPr lang="en-US" sz="1800" b="1" dirty="0">
              <a:solidFill>
                <a:srgbClr val="800000"/>
              </a:solidFill>
              <a:latin typeface="Calibri"/>
              <a:cs typeface="Calibri"/>
            </a:endParaRPr>
          </a:p>
          <a:p>
            <a:pPr algn="ctr"/>
            <a:r>
              <a:rPr lang="en-US" sz="1600" dirty="0">
                <a:latin typeface="Calibri"/>
                <a:cs typeface="Calibri"/>
              </a:rPr>
              <a:t>drop, </a:t>
            </a:r>
            <a:r>
              <a:rPr lang="en-US" sz="1600" dirty="0" err="1">
                <a:latin typeface="Calibri"/>
                <a:cs typeface="Calibri"/>
              </a:rPr>
              <a:t>no_op</a:t>
            </a:r>
            <a:r>
              <a:rPr lang="en-US" sz="1600" dirty="0">
                <a:latin typeface="Calibri"/>
                <a:cs typeface="Calibri"/>
              </a:rPr>
              <a:t>, </a:t>
            </a:r>
            <a:r>
              <a:rPr lang="en-US" sz="1600" dirty="0" err="1" smtClean="0">
                <a:latin typeface="Calibri"/>
                <a:cs typeface="Calibri"/>
              </a:rPr>
              <a:t>add,add_to_field</a:t>
            </a:r>
            <a:r>
              <a:rPr lang="en-US" sz="1600" dirty="0" smtClean="0">
                <a:latin typeface="Calibri"/>
                <a:cs typeface="Calibri"/>
              </a:rPr>
              <a:t> </a:t>
            </a:r>
          </a:p>
          <a:p>
            <a:pPr algn="ctr"/>
            <a:r>
              <a:rPr lang="en-US" sz="1600" dirty="0" err="1" smtClean="0">
                <a:latin typeface="Calibri"/>
                <a:cs typeface="Calibri"/>
              </a:rPr>
              <a:t>modify_field</a:t>
            </a: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799802" y="3432388"/>
            <a:ext cx="2741475" cy="6428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smtClean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52408" y="4046196"/>
            <a:ext cx="992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alibri"/>
                <a:cs typeface="Calibri"/>
              </a:rPr>
              <a:t>Actions</a:t>
            </a:r>
            <a:endParaRPr lang="en-US" sz="2000" b="1" dirty="0">
              <a:latin typeface="Calibri"/>
              <a:cs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97856" y="3422485"/>
            <a:ext cx="287767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 err="1" smtClean="0">
                <a:solidFill>
                  <a:srgbClr val="800000"/>
                </a:solidFill>
                <a:latin typeface="Calibri"/>
                <a:cs typeface="Calibri"/>
              </a:rPr>
              <a:t>deparsing</a:t>
            </a:r>
            <a:r>
              <a:rPr lang="en-US" sz="1800" b="1" dirty="0">
                <a:solidFill>
                  <a:srgbClr val="800000"/>
                </a:solidFill>
                <a:latin typeface="Calibri"/>
                <a:cs typeface="Calibri"/>
              </a:rPr>
              <a:t>, </a:t>
            </a:r>
            <a:r>
              <a:rPr lang="en-US" sz="1800" b="1" dirty="0" smtClean="0">
                <a:solidFill>
                  <a:srgbClr val="800000"/>
                </a:solidFill>
                <a:latin typeface="Calibri"/>
                <a:cs typeface="Calibri"/>
              </a:rPr>
              <a:t>Calculated </a:t>
            </a:r>
            <a:r>
              <a:rPr lang="en-US" sz="1800" b="1" dirty="0">
                <a:solidFill>
                  <a:srgbClr val="800000"/>
                </a:solidFill>
                <a:latin typeface="Calibri"/>
                <a:cs typeface="Calibri"/>
              </a:rPr>
              <a:t>Fields,</a:t>
            </a:r>
          </a:p>
          <a:p>
            <a:pPr algn="ctr"/>
            <a:r>
              <a:rPr lang="en-US" sz="1600" dirty="0" err="1">
                <a:latin typeface="Calibri"/>
                <a:cs typeface="Calibri"/>
              </a:rPr>
              <a:t>generate_digest</a:t>
            </a: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260580" y="1692279"/>
            <a:ext cx="2426220" cy="104093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smtClean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49694" y="1273005"/>
            <a:ext cx="2710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alibri"/>
                <a:cs typeface="Calibri"/>
              </a:rPr>
              <a:t>Runtime Configurations</a:t>
            </a:r>
            <a:endParaRPr lang="en-US" sz="2000" b="1" dirty="0">
              <a:latin typeface="Calibri"/>
              <a:cs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21757" y="1809616"/>
            <a:ext cx="28638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Calibri"/>
                <a:cs typeface="Calibri"/>
              </a:rPr>
              <a:t>Field Lists, </a:t>
            </a:r>
            <a:endParaRPr lang="en-US" sz="1600" dirty="0" smtClean="0">
              <a:latin typeface="Calibri"/>
              <a:cs typeface="Calibri"/>
            </a:endParaRPr>
          </a:p>
          <a:p>
            <a:pPr algn="ctr"/>
            <a:r>
              <a:rPr lang="en-US" sz="1600" dirty="0" smtClean="0">
                <a:latin typeface="Calibri"/>
                <a:cs typeface="Calibri"/>
              </a:rPr>
              <a:t>Action </a:t>
            </a:r>
            <a:r>
              <a:rPr lang="en-US" sz="1600" dirty="0" err="1">
                <a:latin typeface="Calibri"/>
                <a:cs typeface="Calibri"/>
              </a:rPr>
              <a:t>Defs</a:t>
            </a:r>
            <a:r>
              <a:rPr lang="en-US" sz="1600" dirty="0">
                <a:latin typeface="Calibri"/>
                <a:cs typeface="Calibri"/>
              </a:rPr>
              <a:t>, </a:t>
            </a:r>
            <a:r>
              <a:rPr lang="en-US" sz="1600" dirty="0" smtClean="0">
                <a:latin typeface="Calibri"/>
                <a:cs typeface="Calibri"/>
              </a:rPr>
              <a:t>Table </a:t>
            </a:r>
            <a:r>
              <a:rPr lang="en-US" sz="1600" dirty="0" err="1">
                <a:latin typeface="Calibri"/>
                <a:cs typeface="Calibri"/>
              </a:rPr>
              <a:t>Decls</a:t>
            </a:r>
            <a:r>
              <a:rPr lang="en-US" sz="1600" dirty="0">
                <a:latin typeface="Calibri"/>
                <a:cs typeface="Calibri"/>
              </a:rPr>
              <a:t>, </a:t>
            </a:r>
          </a:p>
          <a:p>
            <a:pPr algn="ctr"/>
            <a:r>
              <a:rPr lang="en-US" sz="1600" dirty="0">
                <a:latin typeface="Calibri"/>
                <a:cs typeface="Calibri"/>
              </a:rPr>
              <a:t>Control-Flow</a:t>
            </a: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22087" y="1176252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123740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0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en-US" b="0" dirty="0" smtClean="0">
                <a:latin typeface="Calibri"/>
                <a:ea typeface="Calibri"/>
                <a:cs typeface="Calibri"/>
                <a:sym typeface="Calibri"/>
              </a:rPr>
              <a:t>Add/Remove Header and </a:t>
            </a:r>
            <a:r>
              <a:rPr lang="en-US" b="0" dirty="0" err="1" smtClean="0">
                <a:latin typeface="Calibri"/>
                <a:ea typeface="Calibri"/>
                <a:cs typeface="Calibri"/>
                <a:sym typeface="Calibri"/>
              </a:rPr>
              <a:t>Deparsing</a:t>
            </a:r>
            <a:endParaRPr lang="en" b="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208"/>
          <p:cNvSpPr txBox="1">
            <a:spLocks/>
          </p:cNvSpPr>
          <p:nvPr/>
        </p:nvSpPr>
        <p:spPr>
          <a:xfrm>
            <a:off x="1325130" y="1300728"/>
            <a:ext cx="6775353" cy="1985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457200" indent="-342900">
              <a:buFont typeface="Calibri"/>
              <a:buChar char="-"/>
            </a:pPr>
            <a:r>
              <a:rPr lang="en-US" sz="24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P4 provides primitive actions for arbitrarily adding/removing headers to/from packets</a:t>
            </a:r>
          </a:p>
          <a:p>
            <a:pPr marL="114300"/>
            <a:r>
              <a:rPr lang="en-US" sz="24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       a.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add_header</a:t>
            </a:r>
            <a:endParaRPr lang="en-US" sz="2400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/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      b.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remove_header</a:t>
            </a:r>
            <a:endParaRPr lang="en-US" sz="24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/>
            <a:r>
              <a:rPr lang="en-US" sz="24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-    e.g., for packet encapsulation and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decapsulation</a:t>
            </a:r>
            <a:endParaRPr lang="en-US" sz="2400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Shape 208"/>
          <p:cNvSpPr txBox="1">
            <a:spLocks/>
          </p:cNvSpPr>
          <p:nvPr/>
        </p:nvSpPr>
        <p:spPr>
          <a:xfrm>
            <a:off x="1320414" y="3151731"/>
            <a:ext cx="6775353" cy="946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457200" indent="-342900">
              <a:buFont typeface="Calibri"/>
              <a:buChar char="-"/>
            </a:pPr>
            <a:r>
              <a:rPr lang="en-US" sz="2400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Deparser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operation serializes the packet</a:t>
            </a:r>
          </a:p>
          <a:p>
            <a:pPr marL="114300"/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     - Its algorithm is inferred from the parse graph</a:t>
            </a:r>
          </a:p>
        </p:txBody>
      </p:sp>
    </p:spTree>
    <p:extLst>
      <p:ext uri="{BB962C8B-B14F-4D97-AF65-F5344CB8AC3E}">
        <p14:creationId xmlns:p14="http://schemas.microsoft.com/office/powerpoint/2010/main" val="2379725410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561944" y="3111979"/>
            <a:ext cx="7189259" cy="103816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7" name="Shape 20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en-US" b="0" dirty="0">
                <a:latin typeface="Calibri"/>
                <a:ea typeface="Calibri"/>
                <a:cs typeface="Calibri"/>
                <a:sym typeface="Calibri"/>
              </a:rPr>
              <a:t>Add/Remove Header and </a:t>
            </a:r>
            <a:r>
              <a:rPr lang="en-US" b="0" dirty="0" err="1">
                <a:latin typeface="Calibri"/>
                <a:ea typeface="Calibri"/>
                <a:cs typeface="Calibri"/>
                <a:sym typeface="Calibri"/>
              </a:rPr>
              <a:t>Deparsing</a:t>
            </a:r>
            <a:endParaRPr lang="en" b="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208"/>
          <p:cNvSpPr txBox="1">
            <a:spLocks/>
          </p:cNvSpPr>
          <p:nvPr/>
        </p:nvSpPr>
        <p:spPr>
          <a:xfrm>
            <a:off x="1325130" y="1300728"/>
            <a:ext cx="6775353" cy="9772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457200" indent="-342900">
              <a:buFont typeface="Calibri"/>
              <a:buChar char="-"/>
            </a:pPr>
            <a:r>
              <a:rPr lang="en-US" sz="24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In OVS, changes are applied </a:t>
            </a:r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directly 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on the packet using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set_field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() action in the Fast-Path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1429874" y="3262803"/>
            <a:ext cx="6059463" cy="73906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dirty="0" smtClean="0">
                <a:latin typeface="Calibri"/>
                <a:cs typeface="Calibri"/>
              </a:rPr>
              <a:t>Actions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86811" y="3606430"/>
            <a:ext cx="72679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86739" y="3605729"/>
            <a:ext cx="458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/>
                <a:cs typeface="Calibri"/>
              </a:rPr>
              <a:t>Hit</a:t>
            </a:r>
            <a:endParaRPr lang="en-US" sz="1800" dirty="0">
              <a:latin typeface="Calibri"/>
              <a:cs typeface="Calibri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489337" y="3612957"/>
            <a:ext cx="60562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004149" y="3180132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/>
                <a:cs typeface="Calibri"/>
              </a:rPr>
              <a:t>egress</a:t>
            </a:r>
            <a:endParaRPr lang="en-US" sz="1800" dirty="0"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4267" y="2572451"/>
            <a:ext cx="1206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(packet)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35037" y="2585543"/>
            <a:ext cx="1206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(packet)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84732" y="4150148"/>
            <a:ext cx="1362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Fast-Path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62146" y="2564182"/>
            <a:ext cx="1920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[</a:t>
            </a:r>
            <a:r>
              <a:rPr lang="en-US" sz="2400" dirty="0" err="1" smtClean="0">
                <a:latin typeface="Calibri"/>
                <a:cs typeface="Calibri"/>
              </a:rPr>
              <a:t>set_field</a:t>
            </a:r>
            <a:r>
              <a:rPr lang="en-US" sz="2400" dirty="0" smtClean="0">
                <a:latin typeface="Calibri"/>
                <a:cs typeface="Calibri"/>
              </a:rPr>
              <a:t>() </a:t>
            </a:r>
            <a:r>
              <a:rPr lang="is-IS" sz="2400" dirty="0" smtClean="0">
                <a:latin typeface="Calibri"/>
                <a:cs typeface="Calibri"/>
              </a:rPr>
              <a:t>…]</a:t>
            </a: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5683455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0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en-US" b="0" dirty="0">
                <a:latin typeface="Calibri"/>
                <a:ea typeface="Calibri"/>
                <a:cs typeface="Calibri"/>
                <a:sym typeface="Calibri"/>
              </a:rPr>
              <a:t>Add/Remove Header and </a:t>
            </a:r>
            <a:r>
              <a:rPr lang="en-US" b="0" dirty="0" err="1">
                <a:latin typeface="Calibri"/>
                <a:ea typeface="Calibri"/>
                <a:cs typeface="Calibri"/>
                <a:sym typeface="Calibri"/>
              </a:rPr>
              <a:t>Deparsing</a:t>
            </a:r>
            <a:endParaRPr lang="en" b="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25130" y="2865761"/>
            <a:ext cx="6775353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42900">
              <a:buFont typeface="Calibri"/>
              <a:buChar char="-"/>
            </a:pPr>
            <a:r>
              <a:rPr lang="en-US" sz="24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Thus, multiple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set_field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() operations can lead to no change, if header’s valid bit is not set at the time of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deparsing</a:t>
            </a:r>
            <a:endParaRPr lang="en-US" sz="24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Shape 208"/>
          <p:cNvSpPr txBox="1">
            <a:spLocks/>
          </p:cNvSpPr>
          <p:nvPr/>
        </p:nvSpPr>
        <p:spPr>
          <a:xfrm>
            <a:off x="1325130" y="1300728"/>
            <a:ext cx="6775353" cy="15388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457200" indent="-342900">
              <a:buFont typeface="Calibri"/>
              <a:buChar char="-"/>
            </a:pPr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Whereas, in P4, each header has a valid bit</a:t>
            </a:r>
          </a:p>
          <a:p>
            <a:pPr marL="114300"/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      a. If it’s set, changes are written to the 	packet 	by the </a:t>
            </a:r>
            <a:r>
              <a:rPr lang="en-US" sz="24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deparser</a:t>
            </a:r>
            <a:endParaRPr lang="en-US" sz="24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/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      b. Otherwise, packet is not modified</a:t>
            </a:r>
          </a:p>
          <a:p>
            <a:pPr marL="457200" indent="-342900">
              <a:buFont typeface="Calibri"/>
              <a:buChar char="-"/>
            </a:pPr>
            <a:endParaRPr lang="en-US" sz="2400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8990397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0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en-US" b="0" dirty="0">
                <a:latin typeface="Calibri"/>
                <a:ea typeface="Calibri"/>
                <a:cs typeface="Calibri"/>
                <a:sym typeface="Calibri"/>
              </a:rPr>
              <a:t>Add/Remove Header and </a:t>
            </a:r>
            <a:r>
              <a:rPr lang="en-US" b="0" dirty="0" err="1">
                <a:latin typeface="Calibri"/>
                <a:ea typeface="Calibri"/>
                <a:cs typeface="Calibri"/>
                <a:sym typeface="Calibri"/>
              </a:rPr>
              <a:t>Deparsing</a:t>
            </a:r>
            <a:endParaRPr lang="en" b="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208"/>
          <p:cNvSpPr txBox="1">
            <a:spLocks/>
          </p:cNvSpPr>
          <p:nvPr/>
        </p:nvSpPr>
        <p:spPr>
          <a:xfrm>
            <a:off x="1325130" y="1300728"/>
            <a:ext cx="6775353" cy="10034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457200" indent="-342900">
              <a:buFont typeface="Calibri"/>
              <a:buChar char="-"/>
            </a:pPr>
            <a:r>
              <a:rPr lang="en-US" sz="24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This requires keeping a separate copy of each header (or flow) in the Fast-Path</a:t>
            </a:r>
          </a:p>
        </p:txBody>
      </p:sp>
      <p:sp>
        <p:nvSpPr>
          <p:cNvPr id="3" name="Rectangle 2"/>
          <p:cNvSpPr/>
          <p:nvPr/>
        </p:nvSpPr>
        <p:spPr>
          <a:xfrm>
            <a:off x="1312036" y="2058602"/>
            <a:ext cx="67753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42900">
              <a:buFont typeface="Calibri"/>
              <a:buChar char="-"/>
            </a:pP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Changes are applied directly to this </a:t>
            </a:r>
            <a:r>
              <a:rPr lang="en-US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header</a:t>
            </a:r>
            <a:endParaRPr lang="en-US"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12036" y="2343443"/>
            <a:ext cx="67753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42900">
              <a:buFont typeface="Calibri"/>
              <a:buChar char="-"/>
            </a:pP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At </a:t>
            </a:r>
            <a:r>
              <a:rPr lang="en-US" sz="20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deparsing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stage, if the header is valid it’s written to the packet else it’s </a:t>
            </a:r>
            <a:r>
              <a:rPr lang="en-US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discarded</a:t>
            </a:r>
            <a:endParaRPr lang="en-US"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61944" y="3599988"/>
            <a:ext cx="7189259" cy="103816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429874" y="3750812"/>
            <a:ext cx="6059463" cy="73906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dirty="0" smtClean="0">
                <a:latin typeface="Calibri"/>
                <a:cs typeface="Calibri"/>
              </a:rPr>
              <a:t>Actions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86811" y="4094439"/>
            <a:ext cx="72679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86739" y="4093738"/>
            <a:ext cx="458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/>
                <a:cs typeface="Calibri"/>
              </a:rPr>
              <a:t>Hit</a:t>
            </a:r>
            <a:endParaRPr lang="en-US" sz="1800" dirty="0">
              <a:latin typeface="Calibri"/>
              <a:cs typeface="Calibri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489337" y="4100966"/>
            <a:ext cx="60562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004149" y="3668141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/>
                <a:cs typeface="Calibri"/>
              </a:rPr>
              <a:t>egress</a:t>
            </a:r>
            <a:endParaRPr lang="en-US" sz="1800" dirty="0">
              <a:latin typeface="Calibri"/>
              <a:cs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7151" y="3073552"/>
            <a:ext cx="1921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(packet</a:t>
            </a:r>
            <a:r>
              <a:rPr lang="en-US" sz="2400" b="1" dirty="0" smtClean="0">
                <a:latin typeface="Calibri"/>
                <a:cs typeface="Calibri"/>
              </a:rPr>
              <a:t>, </a:t>
            </a:r>
            <a:r>
              <a:rPr lang="en-US" sz="2400" dirty="0" smtClean="0">
                <a:solidFill>
                  <a:srgbClr val="800000"/>
                </a:solidFill>
                <a:latin typeface="Calibri"/>
                <a:cs typeface="Calibri"/>
              </a:rPr>
              <a:t>flow</a:t>
            </a:r>
            <a:r>
              <a:rPr lang="en-US" sz="2400" dirty="0" smtClean="0">
                <a:latin typeface="Calibri"/>
                <a:cs typeface="Calibri"/>
              </a:rPr>
              <a:t>)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21944" y="3073552"/>
            <a:ext cx="1206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(packet)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84732" y="4638157"/>
            <a:ext cx="1362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Fast-Path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94395" y="3074457"/>
            <a:ext cx="3636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[</a:t>
            </a:r>
            <a:r>
              <a:rPr lang="en-US" sz="2400" dirty="0" err="1" smtClean="0">
                <a:latin typeface="Calibri"/>
                <a:cs typeface="Calibri"/>
              </a:rPr>
              <a:t>set_field</a:t>
            </a:r>
            <a:r>
              <a:rPr lang="en-US" sz="2400" dirty="0" smtClean="0">
                <a:latin typeface="Calibri"/>
                <a:cs typeface="Calibri"/>
              </a:rPr>
              <a:t>(</a:t>
            </a:r>
            <a:r>
              <a:rPr lang="en-US" sz="2400" dirty="0" smtClean="0">
                <a:solidFill>
                  <a:srgbClr val="800000"/>
                </a:solidFill>
                <a:latin typeface="Calibri"/>
                <a:cs typeface="Calibri"/>
              </a:rPr>
              <a:t>flow</a:t>
            </a:r>
            <a:r>
              <a:rPr lang="en-US" sz="2400" dirty="0" smtClean="0">
                <a:latin typeface="Calibri"/>
                <a:cs typeface="Calibri"/>
              </a:rPr>
              <a:t>) </a:t>
            </a:r>
            <a:r>
              <a:rPr lang="is-IS" sz="2400" dirty="0" smtClean="0">
                <a:latin typeface="Calibri"/>
                <a:cs typeface="Calibri"/>
              </a:rPr>
              <a:t>…, </a:t>
            </a:r>
            <a:r>
              <a:rPr lang="is-IS" sz="2400" dirty="0" smtClean="0">
                <a:solidFill>
                  <a:srgbClr val="800000"/>
                </a:solidFill>
                <a:latin typeface="Calibri"/>
                <a:cs typeface="Calibri"/>
              </a:rPr>
              <a:t>deparse</a:t>
            </a:r>
            <a:r>
              <a:rPr lang="is-IS" sz="2400" dirty="0" smtClean="0">
                <a:latin typeface="Calibri"/>
                <a:cs typeface="Calibri"/>
              </a:rPr>
              <a:t>]</a:t>
            </a: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6375568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0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en-US" b="0" dirty="0" smtClean="0">
                <a:latin typeface="Calibri"/>
                <a:ea typeface="Calibri"/>
                <a:cs typeface="Calibri"/>
                <a:sym typeface="Calibri"/>
              </a:rPr>
              <a:t>Cost of Programmability on Performance?</a:t>
            </a:r>
            <a:endParaRPr lang="en" b="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208"/>
          <p:cNvSpPr txBox="1">
            <a:spLocks/>
          </p:cNvSpPr>
          <p:nvPr/>
        </p:nvSpPr>
        <p:spPr>
          <a:xfrm>
            <a:off x="1325130" y="1300729"/>
            <a:ext cx="6775353" cy="1185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457200" indent="-342900">
              <a:buFont typeface="Calibri"/>
              <a:buChar char="-"/>
            </a:pPr>
            <a:r>
              <a:rPr lang="en-US" sz="24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There are three main factors that primarily affect the performance:</a:t>
            </a:r>
          </a:p>
          <a:p>
            <a:pPr marL="114300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       1. Packet Parsing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1992410" y="2665456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Packet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Deparsing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1992410" y="3102766"/>
            <a:ext cx="2659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3. Fast-Path Actions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94916368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4-workshop-poste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896" y="116826"/>
            <a:ext cx="4753700" cy="491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754674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0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en-US" b="0" dirty="0" smtClean="0">
                <a:latin typeface="Calibri"/>
                <a:ea typeface="Calibri"/>
                <a:cs typeface="Calibri"/>
                <a:sym typeface="Calibri"/>
              </a:rPr>
              <a:t>Cost of Programmability on Performance?</a:t>
            </a:r>
            <a:endParaRPr lang="en" b="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9856" y="1349723"/>
            <a:ext cx="3313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a. Layer2 learning switch</a:t>
            </a:r>
            <a:endParaRPr lang="en-US" sz="2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283826947"/>
              </p:ext>
            </p:extLst>
          </p:nvPr>
        </p:nvGraphicFramePr>
        <p:xfrm>
          <a:off x="200846" y="1931999"/>
          <a:ext cx="4150641" cy="2861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993704" y="1361078"/>
            <a:ext cx="3073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b</a:t>
            </a: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. Layer3 simple router</a:t>
            </a:r>
            <a:endParaRPr lang="en-US" sz="2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305584942"/>
              </p:ext>
            </p:extLst>
          </p:nvPr>
        </p:nvGraphicFramePr>
        <p:xfrm>
          <a:off x="4314928" y="1831891"/>
          <a:ext cx="4499764" cy="2998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31525330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0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en-US" b="0" dirty="0" smtClean="0">
                <a:latin typeface="Calibri"/>
                <a:ea typeface="Calibri"/>
                <a:cs typeface="Calibri"/>
                <a:sym typeface="Calibri"/>
              </a:rPr>
              <a:t>Future Work</a:t>
            </a:r>
            <a:endParaRPr lang="en" b="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208"/>
          <p:cNvSpPr txBox="1">
            <a:spLocks/>
          </p:cNvSpPr>
          <p:nvPr/>
        </p:nvSpPr>
        <p:spPr>
          <a:xfrm>
            <a:off x="1325130" y="1300729"/>
            <a:ext cx="6775353" cy="1185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457200" lvl="1" indent="-342900">
              <a:buFont typeface="Calibri"/>
              <a:buChar char="-"/>
            </a:pPr>
            <a:r>
              <a:rPr lang="en-US" sz="24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mplement 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optimizations to avoid extra copies of the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header (or flow) 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in the fast-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path</a:t>
            </a:r>
          </a:p>
        </p:txBody>
      </p:sp>
      <p:sp>
        <p:nvSpPr>
          <p:cNvPr id="6" name="Shape 208"/>
          <p:cNvSpPr txBox="1">
            <a:spLocks/>
          </p:cNvSpPr>
          <p:nvPr/>
        </p:nvSpPr>
        <p:spPr>
          <a:xfrm>
            <a:off x="1699750" y="2040959"/>
            <a:ext cx="6189036" cy="9452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114300" lvl="1"/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-  using dead-code elimination and </a:t>
            </a:r>
            <a:r>
              <a:rPr lang="en-US" dirty="0" err="1" smtClean="0">
                <a:solidFill>
                  <a:srgbClr val="000000"/>
                </a:solidFill>
                <a:latin typeface="Calibri"/>
                <a:cs typeface="Calibri"/>
              </a:rPr>
              <a:t>liveness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 analysis etc.</a:t>
            </a:r>
          </a:p>
          <a:p>
            <a:pPr marL="114300" lvl="1"/>
            <a:endParaRPr lang="en-US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457200" indent="-342900">
              <a:buFont typeface="Calibri"/>
              <a:buChar char="-"/>
            </a:pPr>
            <a:endParaRPr lang="en-US" sz="2400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Shape 208"/>
          <p:cNvSpPr txBox="1">
            <a:spLocks/>
          </p:cNvSpPr>
          <p:nvPr/>
        </p:nvSpPr>
        <p:spPr>
          <a:xfrm>
            <a:off x="1304810" y="2753609"/>
            <a:ext cx="6775353" cy="1185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457200" lvl="1" indent="-342900">
              <a:buFont typeface="Calibri"/>
              <a:buChar char="-"/>
            </a:pP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Provide support for general fast-path actions like </a:t>
            </a:r>
            <a:r>
              <a:rPr lang="en-US" dirty="0" err="1" smtClean="0">
                <a:solidFill>
                  <a:srgbClr val="000000"/>
                </a:solidFill>
                <a:latin typeface="Calibri"/>
                <a:cs typeface="Calibri"/>
              </a:rPr>
              <a:t>add_to_field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 etc.</a:t>
            </a:r>
          </a:p>
        </p:txBody>
      </p:sp>
    </p:spTree>
    <p:extLst>
      <p:ext uri="{BB962C8B-B14F-4D97-AF65-F5344CB8AC3E}">
        <p14:creationId xmlns:p14="http://schemas.microsoft.com/office/powerpoint/2010/main" val="2549311045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0">
                <a:latin typeface="Calibri"/>
                <a:ea typeface="Calibri"/>
                <a:cs typeface="Calibri"/>
                <a:sym typeface="Calibri"/>
              </a:rPr>
              <a:t>Questions?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457200" y="1153689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80000"/>
              </a:lnSpc>
              <a:spcBef>
                <a:spcPts val="0"/>
              </a:spcBef>
              <a:buNone/>
            </a:pPr>
            <a:endParaRPr dirty="0">
              <a:latin typeface="Calibri"/>
              <a:cs typeface="Calibri"/>
            </a:endParaRPr>
          </a:p>
          <a:p>
            <a:pPr lvl="0" algn="ctr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lang="en-US" sz="2800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 algn="ctr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lang="en-US" sz="2800" dirty="0">
              <a:latin typeface="Calibri"/>
              <a:ea typeface="Calibri"/>
              <a:cs typeface="Calibri"/>
              <a:sym typeface="Calibri"/>
            </a:endParaRPr>
          </a:p>
          <a:p>
            <a:pPr lvl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 sz="2000" b="1" dirty="0" smtClean="0">
                <a:latin typeface="Calibri"/>
                <a:ea typeface="Calibri"/>
                <a:cs typeface="Calibri"/>
                <a:sym typeface="Calibri"/>
              </a:rPr>
              <a:t>Source Code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 sz="2000" dirty="0" smtClean="0">
                <a:latin typeface="Calibri"/>
                <a:cs typeface="Calibri"/>
                <a:hlinkClick r:id="rId3"/>
              </a:rPr>
              <a:t>https://goo.gl/jlRHih</a:t>
            </a:r>
            <a:r>
              <a:rPr lang="en-US" sz="2000" dirty="0" smtClean="0">
                <a:latin typeface="Calibri"/>
                <a:cs typeface="Calibri"/>
              </a:rPr>
              <a:t> </a:t>
            </a:r>
            <a:endParaRPr lang="en-US" sz="2000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lang="en-US" sz="2800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 algn="r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lang="en-US" sz="1800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 algn="r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lang="en-US" sz="1800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 algn="r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dirty="0" smtClean="0">
                <a:latin typeface="Calibri"/>
                <a:ea typeface="Calibri"/>
                <a:cs typeface="Calibri"/>
                <a:sym typeface="Calibri"/>
              </a:rPr>
              <a:t>Muhammad </a:t>
            </a: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Shahbaz </a:t>
            </a:r>
          </a:p>
          <a:p>
            <a:pPr lvl="0" algn="r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mshahbaz@cs.princeton.edu</a:t>
            </a: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5" name="Picture 316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271" y="4427103"/>
            <a:ext cx="1430756" cy="48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u-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77" y="4339040"/>
            <a:ext cx="416081" cy="416081"/>
          </a:xfrm>
          <a:prstGeom prst="rect">
            <a:avLst/>
          </a:prstGeom>
        </p:spPr>
      </p:pic>
      <p:pic>
        <p:nvPicPr>
          <p:cNvPr id="7" name="Picture 6" descr="vmware_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477" y="4392927"/>
            <a:ext cx="1444308" cy="364503"/>
          </a:xfrm>
          <a:prstGeom prst="rect">
            <a:avLst/>
          </a:prstGeom>
        </p:spPr>
      </p:pic>
      <p:pic>
        <p:nvPicPr>
          <p:cNvPr id="8" name="Picture 7" descr="pu-logo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15" y="4339041"/>
            <a:ext cx="326688" cy="41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44119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b="0" dirty="0" smtClean="0">
                <a:latin typeface="Calibri"/>
                <a:ea typeface="Calibri"/>
                <a:cs typeface="Calibri"/>
                <a:sym typeface="Calibri"/>
              </a:rPr>
              <a:t>Customizing OVS is Hard!</a:t>
            </a:r>
            <a:endParaRPr lang="en" b="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 descr="source-tree-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774" y="906863"/>
            <a:ext cx="1607906" cy="230474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1514231" y="1511643"/>
            <a:ext cx="2276232" cy="1372615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759294" y="1678642"/>
            <a:ext cx="1507925" cy="479176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800" dirty="0" smtClean="0">
                <a:solidFill>
                  <a:srgbClr val="000000"/>
                </a:solidFill>
                <a:latin typeface="Calibri"/>
                <a:cs typeface="Calibri"/>
              </a:rPr>
              <a:t>Protocols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2086726" y="2187907"/>
            <a:ext cx="1504838" cy="533495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800" dirty="0" smtClean="0">
                <a:solidFill>
                  <a:srgbClr val="000000"/>
                </a:solidFill>
                <a:latin typeface="Calibri"/>
                <a:cs typeface="Calibri"/>
              </a:rPr>
              <a:t>Features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4037075" y="2181543"/>
            <a:ext cx="205893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93" name="TextBox 192"/>
          <p:cNvSpPr txBox="1"/>
          <p:nvPr/>
        </p:nvSpPr>
        <p:spPr>
          <a:xfrm>
            <a:off x="4572004" y="1805639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Calibri"/>
                <a:ea typeface="Calibri"/>
                <a:cs typeface="Calibri"/>
                <a:sym typeface="Calibri"/>
              </a:rPr>
              <a:t>Changes</a:t>
            </a:r>
            <a:endParaRPr lang="en-US" sz="1800" b="1" dirty="0">
              <a:latin typeface="Calibri"/>
              <a:cs typeface="Calibri"/>
            </a:endParaRPr>
          </a:p>
        </p:txBody>
      </p:sp>
      <p:pic>
        <p:nvPicPr>
          <p:cNvPr id="36" name="Picture 35" descr="vswitch-crop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726" y="2266290"/>
            <a:ext cx="807202" cy="348935"/>
          </a:xfrm>
          <a:prstGeom prst="rect">
            <a:avLst/>
          </a:prstGeom>
        </p:spPr>
      </p:pic>
      <p:sp>
        <p:nvSpPr>
          <p:cNvPr id="13" name="Shape 208"/>
          <p:cNvSpPr txBox="1">
            <a:spLocks noGrp="1"/>
          </p:cNvSpPr>
          <p:nvPr>
            <p:ph type="body" idx="1"/>
          </p:nvPr>
        </p:nvSpPr>
        <p:spPr>
          <a:xfrm>
            <a:off x="1441780" y="3197508"/>
            <a:ext cx="6418027" cy="74291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342900">
              <a:buFont typeface="Calibri"/>
              <a:buChar char="-"/>
            </a:pPr>
            <a:r>
              <a:rPr lang="en" sz="2200" dirty="0" smtClean="0">
                <a:latin typeface="Calibri"/>
                <a:ea typeface="Calibri"/>
                <a:cs typeface="Calibri"/>
                <a:sym typeface="Calibri"/>
              </a:rPr>
              <a:t>Adding </a:t>
            </a:r>
            <a:r>
              <a:rPr lang="en" sz="2200" dirty="0" smtClean="0">
                <a:latin typeface="Calibri"/>
                <a:ea typeface="Calibri"/>
                <a:cs typeface="Calibri"/>
                <a:sym typeface="Calibri"/>
              </a:rPr>
              <a:t>protocols</a:t>
            </a:r>
            <a: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" sz="2200" dirty="0" smtClean="0">
                <a:latin typeface="Calibri"/>
                <a:ea typeface="Calibri"/>
                <a:cs typeface="Calibri"/>
                <a:sym typeface="Calibri"/>
              </a:rPr>
              <a:t>features require</a:t>
            </a:r>
            <a: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  <a:t>s</a:t>
            </a:r>
          </a:p>
          <a:p>
            <a:pPr marL="114300"/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      - 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manual </a:t>
            </a:r>
            <a:r>
              <a:rPr lang="en" sz="2000" b="1" dirty="0">
                <a:latin typeface="Calibri"/>
                <a:ea typeface="Calibri"/>
                <a:cs typeface="Calibri"/>
                <a:sym typeface="Calibri"/>
              </a:rPr>
              <a:t>changes</a:t>
            </a:r>
            <a:r>
              <a:rPr lang="en" sz="2000" dirty="0">
                <a:latin typeface="Calibri"/>
                <a:ea typeface="Calibri"/>
                <a:cs typeface="Calibri"/>
                <a:sym typeface="Calibri"/>
              </a:rPr>
              <a:t> throughout the source </a:t>
            </a:r>
            <a:r>
              <a:rPr lang="en" sz="2000" dirty="0" smtClean="0">
                <a:latin typeface="Calibri"/>
                <a:ea typeface="Calibri"/>
                <a:cs typeface="Calibri"/>
                <a:sym typeface="Calibri"/>
              </a:rPr>
              <a:t>tree</a:t>
            </a:r>
            <a:endParaRPr lang="en-US" sz="2000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114300"/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       - maintaining </a:t>
            </a:r>
            <a:r>
              <a:rPr lang="en-US" sz="2000" b="1" dirty="0">
                <a:latin typeface="Calibri"/>
                <a:ea typeface="Calibri"/>
                <a:cs typeface="Calibri"/>
                <a:sym typeface="Calibri"/>
              </a:rPr>
              <a:t>changes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across newer 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versions</a:t>
            </a:r>
            <a:endParaRPr lang="en-US" sz="2000" dirty="0">
              <a:latin typeface="Calibri"/>
              <a:ea typeface="Calibri"/>
              <a:cs typeface="Calibri"/>
              <a:sym typeface="Calibri"/>
            </a:endParaRPr>
          </a:p>
          <a:p>
            <a:pPr marL="457200" indent="-342900">
              <a:lnSpc>
                <a:spcPct val="140000"/>
              </a:lnSpc>
              <a:buFont typeface="Calibri"/>
              <a:buChar char="-"/>
            </a:pP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e.g., adding a new field required touching 12 files</a:t>
            </a:r>
          </a:p>
          <a:p>
            <a:pPr marL="114300"/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             adding a new action required touching 10 files</a:t>
            </a:r>
          </a:p>
          <a:p>
            <a:pPr marL="114300"/>
            <a:endParaRPr lang="en-US" sz="20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3941732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93" grpId="0"/>
      <p:bldP spid="1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b="0" dirty="0" smtClean="0">
                <a:latin typeface="Calibri"/>
                <a:ea typeface="Calibri"/>
                <a:cs typeface="Calibri"/>
                <a:sym typeface="Calibri"/>
              </a:rPr>
              <a:t>Customizing OVS is Hard!</a:t>
            </a:r>
            <a:endParaRPr lang="en" b="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 descr="source-tree-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774" y="906863"/>
            <a:ext cx="1607906" cy="230474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1514231" y="1511643"/>
            <a:ext cx="2276232" cy="1372615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759294" y="1678642"/>
            <a:ext cx="1507925" cy="479176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800" dirty="0" smtClean="0">
                <a:solidFill>
                  <a:srgbClr val="000000"/>
                </a:solidFill>
                <a:latin typeface="Calibri"/>
                <a:cs typeface="Calibri"/>
              </a:rPr>
              <a:t>Protocols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2086726" y="2187907"/>
            <a:ext cx="1504838" cy="533495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800" dirty="0" smtClean="0">
                <a:solidFill>
                  <a:srgbClr val="000000"/>
                </a:solidFill>
                <a:latin typeface="Calibri"/>
                <a:cs typeface="Calibri"/>
              </a:rPr>
              <a:t>Features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4037075" y="2181543"/>
            <a:ext cx="205893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pic>
        <p:nvPicPr>
          <p:cNvPr id="36" name="Picture 35" descr="vswitch-crop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726" y="2266290"/>
            <a:ext cx="807202" cy="348935"/>
          </a:xfrm>
          <a:prstGeom prst="rect">
            <a:avLst/>
          </a:prstGeom>
        </p:spPr>
      </p:pic>
      <p:sp>
        <p:nvSpPr>
          <p:cNvPr id="13" name="Shape 208"/>
          <p:cNvSpPr txBox="1">
            <a:spLocks noGrp="1"/>
          </p:cNvSpPr>
          <p:nvPr>
            <p:ph type="body" idx="1"/>
          </p:nvPr>
        </p:nvSpPr>
        <p:spPr>
          <a:xfrm>
            <a:off x="1441780" y="3197508"/>
            <a:ext cx="6751616" cy="74291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342900">
              <a:buFont typeface="Calibri"/>
              <a:buChar char="-"/>
            </a:pPr>
            <a:r>
              <a:rPr lang="en" sz="2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Manual </a:t>
            </a:r>
            <a:r>
              <a:rPr lang="en" sz="2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changes</a:t>
            </a:r>
            <a:r>
              <a:rPr lang="en" sz="2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are time-consuming </a:t>
            </a:r>
            <a:r>
              <a:rPr lang="en" sz="2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and error </a:t>
            </a:r>
            <a:r>
              <a:rPr lang="en" sz="2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pron</a:t>
            </a:r>
            <a:r>
              <a:rPr lang="en-US" sz="2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4269153" y="1707864"/>
            <a:ext cx="156984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4269153" y="1760334"/>
            <a:ext cx="156984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4269153" y="1812804"/>
            <a:ext cx="156984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4269153" y="1875043"/>
            <a:ext cx="156984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4269153" y="1931739"/>
            <a:ext cx="1569841" cy="554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4269153" y="1989752"/>
            <a:ext cx="156984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4269153" y="2042222"/>
            <a:ext cx="156984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4122609" y="1345278"/>
            <a:ext cx="19249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Calibri"/>
                <a:cs typeface="Calibri"/>
              </a:rPr>
              <a:t>Changes</a:t>
            </a: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 applied manually</a:t>
            </a:r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2" name="Multiply 21"/>
          <p:cNvSpPr/>
          <p:nvPr/>
        </p:nvSpPr>
        <p:spPr>
          <a:xfrm>
            <a:off x="4982308" y="1847890"/>
            <a:ext cx="146538" cy="161849"/>
          </a:xfrm>
          <a:prstGeom prst="mathMultiply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659140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b="0" dirty="0" smtClean="0">
                <a:latin typeface="Calibri"/>
                <a:ea typeface="Calibri"/>
                <a:cs typeface="Calibri"/>
                <a:sym typeface="Calibri"/>
              </a:rPr>
              <a:t>Customizing OVS is Hard!</a:t>
            </a:r>
            <a:endParaRPr lang="en" b="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 descr="source-tree-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774" y="906863"/>
            <a:ext cx="1607906" cy="230474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1514231" y="1511643"/>
            <a:ext cx="2276232" cy="1372615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759294" y="1678642"/>
            <a:ext cx="1507925" cy="479176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800" dirty="0" smtClean="0">
                <a:solidFill>
                  <a:srgbClr val="000000"/>
                </a:solidFill>
                <a:latin typeface="Calibri"/>
                <a:cs typeface="Calibri"/>
              </a:rPr>
              <a:t>Protocols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2086726" y="2187907"/>
            <a:ext cx="1504838" cy="533495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800" dirty="0" smtClean="0">
                <a:solidFill>
                  <a:srgbClr val="000000"/>
                </a:solidFill>
                <a:latin typeface="Calibri"/>
                <a:cs typeface="Calibri"/>
              </a:rPr>
              <a:t>Features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4037075" y="2181543"/>
            <a:ext cx="205893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pic>
        <p:nvPicPr>
          <p:cNvPr id="36" name="Picture 35" descr="vswitch-crop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726" y="2266290"/>
            <a:ext cx="807202" cy="348935"/>
          </a:xfrm>
          <a:prstGeom prst="rect">
            <a:avLst/>
          </a:prstGeom>
        </p:spPr>
      </p:pic>
      <p:sp>
        <p:nvSpPr>
          <p:cNvPr id="13" name="Shape 208"/>
          <p:cNvSpPr txBox="1">
            <a:spLocks noGrp="1"/>
          </p:cNvSpPr>
          <p:nvPr>
            <p:ph type="body" idx="1"/>
          </p:nvPr>
        </p:nvSpPr>
        <p:spPr>
          <a:xfrm>
            <a:off x="1441780" y="3197508"/>
            <a:ext cx="6418027" cy="59148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342900">
              <a:buFont typeface="Calibri"/>
              <a:buChar char="-"/>
            </a:pPr>
            <a:r>
              <a:rPr lang="en" sz="2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What if we describe these </a:t>
            </a:r>
            <a:r>
              <a:rPr lang="en" sz="2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changes</a:t>
            </a:r>
            <a:r>
              <a:rPr lang="en" sz="2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as </a:t>
            </a:r>
            <a:r>
              <a:rPr lang="en-US" sz="2400" b="1" dirty="0" smtClean="0">
                <a:solidFill>
                  <a:srgbClr val="CC4125"/>
                </a:solidFill>
                <a:latin typeface="Calibri"/>
                <a:ea typeface="Calibri"/>
                <a:cs typeface="Calibri"/>
                <a:sym typeface="Calibri"/>
              </a:rPr>
              <a:t>programs</a:t>
            </a:r>
            <a:r>
              <a:rPr lang="en" sz="2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lang="en" sz="2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4269153" y="2007626"/>
            <a:ext cx="1569841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3897923" y="1603752"/>
            <a:ext cx="2149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Calibri"/>
                <a:cs typeface="Calibri"/>
              </a:rPr>
              <a:t>Changes</a:t>
            </a: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 specified as a </a:t>
            </a:r>
            <a:r>
              <a:rPr lang="en-US" sz="1200" b="1" dirty="0" smtClean="0">
                <a:solidFill>
                  <a:srgbClr val="CC4125"/>
                </a:solidFill>
                <a:latin typeface="Calibri"/>
                <a:ea typeface="Calibri"/>
                <a:cs typeface="Calibri"/>
                <a:sym typeface="Calibri"/>
              </a:rPr>
              <a:t>program</a:t>
            </a:r>
            <a:endParaRPr lang="en-US" sz="12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5" name="Shape 208"/>
          <p:cNvSpPr txBox="1">
            <a:spLocks/>
          </p:cNvSpPr>
          <p:nvPr/>
        </p:nvSpPr>
        <p:spPr>
          <a:xfrm>
            <a:off x="1441361" y="3531147"/>
            <a:ext cx="6418027" cy="5914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457200" indent="-342900">
              <a:buFont typeface="Calibri"/>
              <a:buChar char="-"/>
            </a:pPr>
            <a:r>
              <a:rPr lang="en-US" sz="2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This has many benefits:</a:t>
            </a:r>
          </a:p>
          <a:p>
            <a:pPr marL="114300"/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      a. 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Rapid addition of new protocols and </a:t>
            </a:r>
            <a:r>
              <a:rPr lang="en-US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features</a:t>
            </a:r>
          </a:p>
          <a:p>
            <a:pPr marL="114300"/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      b. Automated testing and debugging</a:t>
            </a:r>
          </a:p>
          <a:p>
            <a:pPr marL="114300"/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      c. Backward compatibility</a:t>
            </a:r>
            <a:endParaRPr lang="en-US"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/>
            <a:endParaRPr lang="en"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9124659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208"/>
          <p:cNvSpPr txBox="1">
            <a:spLocks/>
          </p:cNvSpPr>
          <p:nvPr/>
        </p:nvSpPr>
        <p:spPr>
          <a:xfrm>
            <a:off x="1370521" y="748974"/>
            <a:ext cx="6437078" cy="11417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114300"/>
            <a:r>
              <a:rPr lang="en-US" sz="2800" dirty="0" smtClean="0">
                <a:solidFill>
                  <a:srgbClr val="CC4125"/>
                </a:solidFill>
                <a:latin typeface="Calibri"/>
                <a:ea typeface="Calibri"/>
                <a:cs typeface="Calibri"/>
                <a:sym typeface="Calibri"/>
              </a:rPr>
              <a:t>Which language should we use for writing these programs</a:t>
            </a:r>
            <a:endParaRPr lang="en-US" sz="2800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question-mar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46" y="2008997"/>
            <a:ext cx="1843041" cy="184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619625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en-US" b="0" dirty="0" smtClean="0">
                <a:latin typeface="Calibri"/>
                <a:ea typeface="Calibri"/>
                <a:cs typeface="Calibri"/>
                <a:sym typeface="Calibri"/>
              </a:rPr>
              <a:t>Should we use </a:t>
            </a:r>
            <a:r>
              <a:rPr lang="en-US" dirty="0" smtClean="0">
                <a:solidFill>
                  <a:srgbClr val="2D2DB9">
                    <a:lumMod val="60000"/>
                    <a:lumOff val="40000"/>
                  </a:srgbClr>
                </a:solidFill>
                <a:latin typeface="Calibri"/>
                <a:cs typeface="Calibri"/>
              </a:rPr>
              <a:t>P</a:t>
            </a:r>
            <a:r>
              <a:rPr lang="en-US" dirty="0" smtClean="0">
                <a:solidFill>
                  <a:srgbClr val="008000"/>
                </a:solidFill>
                <a:latin typeface="Calibri"/>
                <a:cs typeface="Calibri"/>
              </a:rPr>
              <a:t>4 </a:t>
            </a:r>
            <a:r>
              <a:rPr lang="en-US" b="0" dirty="0" smtClean="0">
                <a:latin typeface="Calibri"/>
                <a:ea typeface="Calibri"/>
                <a:cs typeface="Calibri"/>
                <a:sym typeface="Calibri"/>
              </a:rPr>
              <a:t>?</a:t>
            </a:r>
            <a:endParaRPr lang="en" b="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hape 208"/>
          <p:cNvSpPr txBox="1">
            <a:spLocks/>
          </p:cNvSpPr>
          <p:nvPr/>
        </p:nvSpPr>
        <p:spPr>
          <a:xfrm>
            <a:off x="1172730" y="1148329"/>
            <a:ext cx="6775353" cy="32120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457200" indent="-342900">
              <a:buFont typeface="Calibri"/>
              <a:buChar char="-"/>
            </a:pPr>
            <a:r>
              <a:rPr lang="en-US" sz="24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It’s an open-source language </a:t>
            </a:r>
          </a:p>
          <a:p>
            <a:pPr marL="114300">
              <a:lnSpc>
                <a:spcPct val="50000"/>
              </a:lnSpc>
            </a:pPr>
            <a:endParaRPr lang="en-US" sz="2400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42900">
              <a:buFont typeface="Calibri"/>
              <a:buChar char="-"/>
            </a:pPr>
            <a:r>
              <a:rPr lang="en-US" sz="24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Describes 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different aspects of a packet 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processor</a:t>
            </a:r>
          </a:p>
          <a:p>
            <a:pPr marL="114300">
              <a:lnSpc>
                <a:spcPct val="120000"/>
              </a:lnSpc>
            </a:pPr>
            <a:r>
              <a:rPr lang="en-US" sz="24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en-US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a. Header and Fields</a:t>
            </a:r>
          </a:p>
          <a:p>
            <a:pPr marL="114300">
              <a:lnSpc>
                <a:spcPct val="120000"/>
              </a:lnSpc>
            </a:pPr>
            <a:r>
              <a:rPr lang="en-US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       b. Parser</a:t>
            </a:r>
          </a:p>
          <a:p>
            <a:pPr marL="114300">
              <a:lnSpc>
                <a:spcPct val="120000"/>
              </a:lnSpc>
            </a:pPr>
            <a:r>
              <a:rPr lang="en-US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       c. Actions</a:t>
            </a:r>
          </a:p>
          <a:p>
            <a:pPr marL="114300">
              <a:lnSpc>
                <a:spcPct val="120000"/>
              </a:lnSpc>
            </a:pPr>
            <a:r>
              <a:rPr lang="en-US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       d. Match-Action Tables</a:t>
            </a:r>
          </a:p>
          <a:p>
            <a:pPr marL="114300">
              <a:lnSpc>
                <a:spcPct val="120000"/>
              </a:lnSpc>
            </a:pPr>
            <a:r>
              <a:rPr lang="en-US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       e. Control-Flow</a:t>
            </a:r>
          </a:p>
          <a:p>
            <a:pPr marL="114300">
              <a:lnSpc>
                <a:spcPct val="120000"/>
              </a:lnSpc>
            </a:pPr>
            <a:r>
              <a:rPr lang="en-US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endParaRPr lang="en-US" sz="2000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3671428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0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en-US" b="0" dirty="0" smtClean="0">
                <a:latin typeface="Calibri"/>
                <a:ea typeface="Calibri"/>
                <a:cs typeface="Calibri"/>
                <a:sym typeface="Calibri"/>
              </a:rPr>
              <a:t>Compiling </a:t>
            </a:r>
            <a:r>
              <a:rPr lang="en-US" dirty="0" smtClean="0">
                <a:solidFill>
                  <a:srgbClr val="2D2DB9">
                    <a:lumMod val="60000"/>
                    <a:lumOff val="40000"/>
                  </a:srgbClr>
                </a:solidFill>
                <a:latin typeface="Calibri"/>
                <a:cs typeface="Calibri"/>
              </a:rPr>
              <a:t>P</a:t>
            </a:r>
            <a:r>
              <a:rPr lang="en-US" dirty="0" smtClean="0">
                <a:solidFill>
                  <a:srgbClr val="008000"/>
                </a:solidFill>
                <a:latin typeface="Calibri"/>
                <a:cs typeface="Calibri"/>
              </a:rPr>
              <a:t>4</a:t>
            </a:r>
            <a:r>
              <a:rPr lang="en-US" b="0" dirty="0" smtClean="0">
                <a:latin typeface="Calibri"/>
                <a:ea typeface="Calibri"/>
                <a:cs typeface="Calibri"/>
                <a:sym typeface="Calibri"/>
              </a:rPr>
              <a:t> to          ?</a:t>
            </a:r>
            <a:endParaRPr lang="en" b="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208"/>
          <p:cNvSpPr txBox="1">
            <a:spLocks/>
          </p:cNvSpPr>
          <p:nvPr/>
        </p:nvSpPr>
        <p:spPr>
          <a:xfrm>
            <a:off x="1325130" y="1300729"/>
            <a:ext cx="6775353" cy="1185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457200" indent="-342900">
              <a:buFont typeface="Calibri"/>
              <a:buChar char="-"/>
            </a:pPr>
            <a:r>
              <a:rPr lang="en-US" sz="24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There are two main aspects:</a:t>
            </a:r>
          </a:p>
          <a:p>
            <a:pPr marL="457200" indent="-342900">
              <a:lnSpc>
                <a:spcPct val="80000"/>
              </a:lnSpc>
              <a:buFont typeface="Calibri"/>
              <a:buChar char="-"/>
            </a:pPr>
            <a:endParaRPr lang="en-US" sz="2400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/>
            <a:r>
              <a:rPr lang="en-US" sz="24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    1. Efficient mapping from P4 to OVS?</a:t>
            </a:r>
          </a:p>
        </p:txBody>
      </p:sp>
      <p:pic>
        <p:nvPicPr>
          <p:cNvPr id="9" name="Picture 8" descr="vswitch-cro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929" y="498745"/>
            <a:ext cx="838163" cy="362318"/>
          </a:xfrm>
          <a:prstGeom prst="rect">
            <a:avLst/>
          </a:prstGeom>
        </p:spPr>
      </p:pic>
      <p:sp>
        <p:nvSpPr>
          <p:cNvPr id="11" name="Shape 208"/>
          <p:cNvSpPr txBox="1">
            <a:spLocks/>
          </p:cNvSpPr>
          <p:nvPr/>
        </p:nvSpPr>
        <p:spPr>
          <a:xfrm>
            <a:off x="1445596" y="2486317"/>
            <a:ext cx="6775353" cy="6457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114300"/>
            <a:r>
              <a:rPr lang="en-US" sz="24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  2. Cost of programmability on performance?</a:t>
            </a:r>
          </a:p>
        </p:txBody>
      </p:sp>
    </p:spTree>
    <p:extLst>
      <p:ext uri="{BB962C8B-B14F-4D97-AF65-F5344CB8AC3E}">
        <p14:creationId xmlns:p14="http://schemas.microsoft.com/office/powerpoint/2010/main" val="724584783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 bwMode="auto">
          <a:xfrm>
            <a:off x="901120" y="3040938"/>
            <a:ext cx="7193401" cy="133989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200" dirty="0" smtClean="0">
                <a:latin typeface="Calibri"/>
                <a:cs typeface="Calibri"/>
              </a:rPr>
              <a:t>Fast-Path</a:t>
            </a:r>
            <a:endParaRPr lang="en-US" sz="2200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901120" y="3040938"/>
            <a:ext cx="7193401" cy="133989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5013489" y="1830396"/>
            <a:ext cx="3051043" cy="10513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200" dirty="0" smtClean="0">
                <a:solidFill>
                  <a:srgbClr val="000000"/>
                </a:solidFill>
                <a:latin typeface="Calibri"/>
                <a:cs typeface="Calibri"/>
              </a:rPr>
              <a:t>Slow-Path</a:t>
            </a:r>
            <a:endParaRPr lang="en-US" sz="2200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5016420" y="1821536"/>
            <a:ext cx="3051043" cy="10513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200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7" name="Shape 20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en-US" b="0" dirty="0" smtClean="0">
                <a:latin typeface="Calibri"/>
                <a:ea typeface="Calibri"/>
                <a:cs typeface="Calibri"/>
                <a:sym typeface="Calibri"/>
              </a:rPr>
              <a:t>A (Magnified) View of          Architecture</a:t>
            </a:r>
            <a:endParaRPr lang="en" b="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8" descr="vswitch-cro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420" y="498745"/>
            <a:ext cx="838163" cy="36231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1167773" y="3341355"/>
            <a:ext cx="1507630" cy="73906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Flow </a:t>
            </a:r>
          </a:p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Extraction</a:t>
            </a:r>
            <a:endParaRPr lang="en-US" sz="2000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240643" y="2350206"/>
            <a:ext cx="1507630" cy="468419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Flow </a:t>
            </a:r>
            <a:r>
              <a:rPr lang="en-US" sz="2000" dirty="0" err="1" smtClean="0">
                <a:solidFill>
                  <a:srgbClr val="000000"/>
                </a:solidFill>
                <a:latin typeface="Calibri"/>
                <a:cs typeface="Calibri"/>
              </a:rPr>
              <a:t>Struct</a:t>
            </a:r>
            <a:endParaRPr lang="en-US" sz="2000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963133" y="3341355"/>
            <a:ext cx="1507630" cy="73906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Cache</a:t>
            </a:r>
          </a:p>
          <a:p>
            <a:pPr algn="ctr" eaLnBrk="0" hangingPunct="0"/>
            <a:r>
              <a:rPr lang="en-US" sz="2000" dirty="0" smtClean="0">
                <a:latin typeface="Calibri"/>
                <a:cs typeface="Calibri"/>
              </a:rPr>
              <a:t>Lookup</a:t>
            </a:r>
            <a:endParaRPr lang="en-US" sz="2000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197557" y="1980675"/>
            <a:ext cx="2682908" cy="73906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dirty="0" smtClean="0">
                <a:latin typeface="Calibri"/>
                <a:cs typeface="Calibri"/>
              </a:rPr>
              <a:t>Match-Action (MA)</a:t>
            </a:r>
          </a:p>
          <a:p>
            <a:pPr algn="ctr" eaLnBrk="0" hangingPunct="0"/>
            <a:r>
              <a:rPr lang="en-US" sz="2000" dirty="0" smtClean="0">
                <a:latin typeface="Calibri"/>
                <a:cs typeface="Calibri"/>
              </a:rPr>
              <a:t>Pipeline</a:t>
            </a:r>
            <a:endParaRPr lang="en-US" sz="2000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197557" y="3341355"/>
            <a:ext cx="2682908" cy="73906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dirty="0" smtClean="0">
                <a:latin typeface="Calibri"/>
                <a:cs typeface="Calibri"/>
              </a:rPr>
              <a:t>Actions</a:t>
            </a:r>
            <a:endParaRPr lang="en-US" sz="2000" dirty="0">
              <a:latin typeface="Calibri"/>
              <a:cs typeface="Calibri"/>
            </a:endParaRPr>
          </a:p>
        </p:txBody>
      </p:sp>
      <p:cxnSp>
        <p:nvCxnSpPr>
          <p:cNvPr id="4" name="Straight Arrow Connector 3"/>
          <p:cNvCxnSpPr>
            <a:stCxn id="10" idx="3"/>
            <a:endCxn id="13" idx="1"/>
          </p:cNvCxnSpPr>
          <p:nvPr/>
        </p:nvCxnSpPr>
        <p:spPr>
          <a:xfrm>
            <a:off x="2675403" y="3710886"/>
            <a:ext cx="28773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3" idx="3"/>
            <a:endCxn id="15" idx="1"/>
          </p:cNvCxnSpPr>
          <p:nvPr/>
        </p:nvCxnSpPr>
        <p:spPr>
          <a:xfrm>
            <a:off x="4470763" y="3710886"/>
            <a:ext cx="72679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4" idx="2"/>
            <a:endCxn id="15" idx="0"/>
          </p:cNvCxnSpPr>
          <p:nvPr/>
        </p:nvCxnSpPr>
        <p:spPr>
          <a:xfrm>
            <a:off x="6539011" y="2719736"/>
            <a:ext cx="0" cy="62161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570691" y="3710185"/>
            <a:ext cx="458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/>
                <a:cs typeface="Calibri"/>
              </a:rPr>
              <a:t>Hit</a:t>
            </a:r>
            <a:endParaRPr lang="en-US" sz="1800" dirty="0">
              <a:latin typeface="Calibri"/>
              <a:cs typeface="Calibri"/>
            </a:endParaRPr>
          </a:p>
        </p:txBody>
      </p:sp>
      <p:cxnSp>
        <p:nvCxnSpPr>
          <p:cNvPr id="25" name="Elbow Connector 24"/>
          <p:cNvCxnSpPr>
            <a:stCxn id="13" idx="0"/>
            <a:endCxn id="14" idx="1"/>
          </p:cNvCxnSpPr>
          <p:nvPr/>
        </p:nvCxnSpPr>
        <p:spPr>
          <a:xfrm rot="5400000" flipH="1" flipV="1">
            <a:off x="3961678" y="2105477"/>
            <a:ext cx="991149" cy="1480609"/>
          </a:xfrm>
          <a:prstGeom prst="bentConnector2">
            <a:avLst/>
          </a:prstGeom>
          <a:ln>
            <a:solidFill>
              <a:srgbClr val="00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10" idx="1"/>
          </p:cNvCxnSpPr>
          <p:nvPr/>
        </p:nvCxnSpPr>
        <p:spPr>
          <a:xfrm>
            <a:off x="562147" y="3710886"/>
            <a:ext cx="60562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880465" y="3691509"/>
            <a:ext cx="60562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711545" y="255158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/>
                <a:cs typeface="Calibri"/>
              </a:rPr>
              <a:t>Miss</a:t>
            </a:r>
            <a:endParaRPr lang="en-US" sz="1800" dirty="0">
              <a:latin typeface="Calibri"/>
              <a:cs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512" y="3322177"/>
            <a:ext cx="843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/>
                <a:cs typeface="Calibri"/>
              </a:rPr>
              <a:t>ingress</a:t>
            </a:r>
            <a:endParaRPr lang="en-US" sz="1800" dirty="0">
              <a:latin typeface="Calibri"/>
              <a:cs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213592" y="325868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/>
                <a:cs typeface="Calibri"/>
              </a:rPr>
              <a:t>egress</a:t>
            </a:r>
            <a:endParaRPr lang="en-US" sz="1800" dirty="0">
              <a:latin typeface="Calibri"/>
              <a:cs typeface="Calibri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89480" y="4423947"/>
            <a:ext cx="1362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Fast-Path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57800" y="1328644"/>
            <a:ext cx="1444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Slow-Path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1109320" y="1445375"/>
            <a:ext cx="3051043" cy="50185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200" dirty="0" smtClean="0">
                <a:solidFill>
                  <a:srgbClr val="000000"/>
                </a:solidFill>
                <a:latin typeface="Calibri"/>
                <a:cs typeface="Calibri"/>
              </a:rPr>
              <a:t>Runtime Configurations</a:t>
            </a:r>
            <a:endParaRPr lang="en-US" sz="2200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8573385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0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21" grpId="0"/>
      <p:bldP spid="30" grpId="0"/>
      <p:bldP spid="35" grpId="0"/>
      <p:bldP spid="36" grpId="0"/>
      <p:bldP spid="4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0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en-US" b="0" dirty="0" smtClean="0">
                <a:latin typeface="Calibri"/>
                <a:ea typeface="Calibri"/>
                <a:cs typeface="Calibri"/>
                <a:sym typeface="Calibri"/>
              </a:rPr>
              <a:t>Mapping </a:t>
            </a:r>
            <a:r>
              <a:rPr lang="en-US" dirty="0" smtClean="0">
                <a:solidFill>
                  <a:srgbClr val="2D2DB9">
                    <a:lumMod val="60000"/>
                    <a:lumOff val="40000"/>
                  </a:srgbClr>
                </a:solidFill>
                <a:latin typeface="Calibri"/>
                <a:cs typeface="Calibri"/>
              </a:rPr>
              <a:t>P</a:t>
            </a:r>
            <a:r>
              <a:rPr lang="en-US" dirty="0" smtClean="0">
                <a:solidFill>
                  <a:srgbClr val="008000"/>
                </a:solidFill>
                <a:latin typeface="Calibri"/>
                <a:cs typeface="Calibri"/>
              </a:rPr>
              <a:t>4</a:t>
            </a:r>
            <a:r>
              <a:rPr lang="en-US" b="0" dirty="0" smtClean="0">
                <a:latin typeface="Calibri"/>
                <a:ea typeface="Calibri"/>
                <a:cs typeface="Calibri"/>
                <a:sym typeface="Calibri"/>
              </a:rPr>
              <a:t> to          ?</a:t>
            </a:r>
            <a:endParaRPr lang="en" b="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8" descr="vswitch-cro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417" y="498745"/>
            <a:ext cx="838163" cy="36231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282057" y="2445445"/>
            <a:ext cx="2597116" cy="781322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smtClean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2307" y="2064805"/>
            <a:ext cx="1390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alibri"/>
                <a:cs typeface="Calibri"/>
              </a:rPr>
              <a:t>Flow </a:t>
            </a:r>
            <a:r>
              <a:rPr lang="en-US" sz="2000" b="1" dirty="0" err="1" smtClean="0">
                <a:latin typeface="Calibri"/>
                <a:cs typeface="Calibri"/>
              </a:rPr>
              <a:t>Struct</a:t>
            </a:r>
            <a:endParaRPr lang="en-US" sz="2000" b="1" dirty="0">
              <a:latin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0332" y="2454506"/>
            <a:ext cx="241515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Calibri"/>
                <a:cs typeface="Calibri"/>
              </a:rPr>
              <a:t>Header, Metadata, </a:t>
            </a:r>
          </a:p>
          <a:p>
            <a:pPr algn="ctr"/>
            <a:r>
              <a:rPr lang="en-US" sz="1600" dirty="0" err="1">
                <a:latin typeface="Calibri"/>
                <a:cs typeface="Calibri"/>
              </a:rPr>
              <a:t>Valids</a:t>
            </a:r>
            <a:r>
              <a:rPr lang="en-US" sz="1600" dirty="0">
                <a:latin typeface="Calibri"/>
                <a:cs typeface="Calibri"/>
              </a:rPr>
              <a:t>, Stacks, </a:t>
            </a:r>
            <a:r>
              <a:rPr lang="en-US" sz="1600" dirty="0" smtClean="0">
                <a:latin typeface="Calibri"/>
                <a:cs typeface="Calibri"/>
              </a:rPr>
              <a:t>Field </a:t>
            </a:r>
            <a:r>
              <a:rPr lang="en-US" sz="1600" dirty="0">
                <a:latin typeface="Calibri"/>
                <a:cs typeface="Calibri"/>
              </a:rPr>
              <a:t>Refs</a:t>
            </a: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353763" y="3403356"/>
            <a:ext cx="2089728" cy="642840"/>
          </a:xfrm>
          <a:prstGeom prst="ellipse">
            <a:avLst/>
          </a:prstGeom>
          <a:solidFill>
            <a:srgbClr val="BFBFB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smtClean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6625" y="4025378"/>
            <a:ext cx="1835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alibri"/>
                <a:cs typeface="Calibri"/>
              </a:rPr>
              <a:t>Flow Extraction</a:t>
            </a:r>
            <a:endParaRPr lang="en-US" sz="2000" b="1" dirty="0">
              <a:latin typeface="Calibri"/>
              <a:cs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44744" y="3382538"/>
            <a:ext cx="190505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Calibri"/>
                <a:cs typeface="Calibri"/>
              </a:rPr>
              <a:t>Parsed Representation</a:t>
            </a: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011801" y="2250354"/>
            <a:ext cx="2988752" cy="104093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smtClean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64663" y="1831080"/>
            <a:ext cx="2557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alibri"/>
                <a:cs typeface="Calibri"/>
              </a:rPr>
              <a:t>Match-Action Pipeline</a:t>
            </a:r>
            <a:endParaRPr lang="en-US" sz="2000" b="1" dirty="0">
              <a:latin typeface="Calibri"/>
              <a:cs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36726" y="2367691"/>
            <a:ext cx="28638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Calibri"/>
                <a:cs typeface="Calibri"/>
              </a:rPr>
              <a:t>add/</a:t>
            </a:r>
            <a:r>
              <a:rPr lang="en-US" sz="1600" dirty="0" err="1" smtClean="0">
                <a:latin typeface="Calibri"/>
                <a:cs typeface="Calibri"/>
              </a:rPr>
              <a:t>remove_header</a:t>
            </a:r>
            <a:endParaRPr lang="en-US" sz="1600" dirty="0">
              <a:latin typeface="Calibri"/>
              <a:cs typeface="Calibri"/>
            </a:endParaRPr>
          </a:p>
          <a:p>
            <a:pPr algn="ctr"/>
            <a:r>
              <a:rPr lang="en-US" sz="1600" dirty="0">
                <a:latin typeface="Calibri"/>
                <a:cs typeface="Calibri"/>
              </a:rPr>
              <a:t>drop, </a:t>
            </a:r>
            <a:r>
              <a:rPr lang="en-US" sz="1600" dirty="0" err="1">
                <a:latin typeface="Calibri"/>
                <a:cs typeface="Calibri"/>
              </a:rPr>
              <a:t>no_op</a:t>
            </a:r>
            <a:r>
              <a:rPr lang="en-US" sz="1600" dirty="0">
                <a:latin typeface="Calibri"/>
                <a:cs typeface="Calibri"/>
              </a:rPr>
              <a:t>, </a:t>
            </a:r>
            <a:r>
              <a:rPr lang="en-US" sz="1600" dirty="0" err="1" smtClean="0">
                <a:latin typeface="Calibri"/>
                <a:cs typeface="Calibri"/>
              </a:rPr>
              <a:t>add,add_to_field</a:t>
            </a:r>
            <a:r>
              <a:rPr lang="en-US" sz="1600" dirty="0" smtClean="0">
                <a:latin typeface="Calibri"/>
                <a:cs typeface="Calibri"/>
              </a:rPr>
              <a:t> </a:t>
            </a:r>
          </a:p>
          <a:p>
            <a:pPr algn="ctr"/>
            <a:r>
              <a:rPr lang="en-US" sz="1600" dirty="0" err="1" smtClean="0">
                <a:latin typeface="Calibri"/>
                <a:cs typeface="Calibri"/>
              </a:rPr>
              <a:t>modify_field</a:t>
            </a: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799802" y="3432388"/>
            <a:ext cx="2741475" cy="6428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smtClean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52408" y="4046196"/>
            <a:ext cx="992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alibri"/>
                <a:cs typeface="Calibri"/>
              </a:rPr>
              <a:t>Actions</a:t>
            </a:r>
            <a:endParaRPr lang="en-US" sz="2000" b="1" dirty="0">
              <a:latin typeface="Calibri"/>
              <a:cs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90784" y="3484433"/>
            <a:ext cx="265049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>
                <a:latin typeface="Calibri"/>
                <a:cs typeface="Calibri"/>
              </a:rPr>
              <a:t>deparsing</a:t>
            </a:r>
            <a:r>
              <a:rPr lang="en-US" sz="1600" dirty="0">
                <a:latin typeface="Calibri"/>
                <a:cs typeface="Calibri"/>
              </a:rPr>
              <a:t>, </a:t>
            </a:r>
            <a:r>
              <a:rPr lang="en-US" sz="1600" dirty="0" smtClean="0">
                <a:latin typeface="Calibri"/>
                <a:cs typeface="Calibri"/>
              </a:rPr>
              <a:t>Calculated </a:t>
            </a:r>
            <a:r>
              <a:rPr lang="en-US" sz="1600" dirty="0">
                <a:latin typeface="Calibri"/>
                <a:cs typeface="Calibri"/>
              </a:rPr>
              <a:t>Fields,</a:t>
            </a:r>
          </a:p>
          <a:p>
            <a:pPr algn="ctr"/>
            <a:r>
              <a:rPr lang="en-US" sz="1600" dirty="0" err="1">
                <a:latin typeface="Calibri"/>
                <a:cs typeface="Calibri"/>
              </a:rPr>
              <a:t>generate_digest</a:t>
            </a: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260580" y="1692279"/>
            <a:ext cx="2426220" cy="104093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smtClean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49694" y="1273005"/>
            <a:ext cx="2710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alibri"/>
                <a:cs typeface="Calibri"/>
              </a:rPr>
              <a:t>Runtime Configurations</a:t>
            </a:r>
            <a:endParaRPr lang="en-US" sz="2000" b="1" dirty="0">
              <a:latin typeface="Calibri"/>
              <a:cs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21757" y="1809616"/>
            <a:ext cx="28638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Calibri"/>
                <a:cs typeface="Calibri"/>
              </a:rPr>
              <a:t>Field Lists, </a:t>
            </a:r>
            <a:endParaRPr lang="en-US" sz="1600" dirty="0" smtClean="0">
              <a:latin typeface="Calibri"/>
              <a:cs typeface="Calibri"/>
            </a:endParaRPr>
          </a:p>
          <a:p>
            <a:pPr algn="ctr"/>
            <a:r>
              <a:rPr lang="en-US" sz="1600" dirty="0" smtClean="0">
                <a:latin typeface="Calibri"/>
                <a:cs typeface="Calibri"/>
              </a:rPr>
              <a:t>Action </a:t>
            </a:r>
            <a:r>
              <a:rPr lang="en-US" sz="1600" dirty="0" err="1">
                <a:latin typeface="Calibri"/>
                <a:cs typeface="Calibri"/>
              </a:rPr>
              <a:t>Defs</a:t>
            </a:r>
            <a:r>
              <a:rPr lang="en-US" sz="1600" dirty="0">
                <a:latin typeface="Calibri"/>
                <a:cs typeface="Calibri"/>
              </a:rPr>
              <a:t>, </a:t>
            </a:r>
            <a:r>
              <a:rPr lang="en-US" sz="1600" dirty="0" smtClean="0">
                <a:latin typeface="Calibri"/>
                <a:cs typeface="Calibri"/>
              </a:rPr>
              <a:t>Table </a:t>
            </a:r>
            <a:r>
              <a:rPr lang="en-US" sz="1600" dirty="0" err="1">
                <a:latin typeface="Calibri"/>
                <a:cs typeface="Calibri"/>
              </a:rPr>
              <a:t>Decls</a:t>
            </a:r>
            <a:r>
              <a:rPr lang="en-US" sz="1600" dirty="0">
                <a:latin typeface="Calibri"/>
                <a:cs typeface="Calibri"/>
              </a:rPr>
              <a:t>, </a:t>
            </a:r>
          </a:p>
          <a:p>
            <a:pPr algn="ctr"/>
            <a:r>
              <a:rPr lang="en-US" sz="1600" dirty="0">
                <a:latin typeface="Calibri"/>
                <a:cs typeface="Calibri"/>
              </a:rPr>
              <a:t>Control-Flow</a:t>
            </a: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22087" y="1176252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096842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3" grpId="0"/>
      <p:bldP spid="10" grpId="0" animBg="1"/>
      <p:bldP spid="12" grpId="0"/>
      <p:bldP spid="13" grpId="0"/>
      <p:bldP spid="14" grpId="0" animBg="1"/>
      <p:bldP spid="15" grpId="0"/>
      <p:bldP spid="16" grpId="0"/>
      <p:bldP spid="17" grpId="0" animBg="1"/>
      <p:bldP spid="18" grpId="0"/>
      <p:bldP spid="19" grpId="0"/>
      <p:bldP spid="20" grpId="0" animBg="1"/>
      <p:bldP spid="21" grpId="0"/>
      <p:bldP spid="22" grpId="0"/>
    </p:bldLst>
  </p:timing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3542</TotalTime>
  <Words>1479</Words>
  <Application>Microsoft Macintosh PowerPoint</Application>
  <PresentationFormat>On-screen Show (16:9)</PresentationFormat>
  <Paragraphs>229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simple-light</vt:lpstr>
      <vt:lpstr>Customizing OVS using P4</vt:lpstr>
      <vt:lpstr>Customizing OVS is Hard!</vt:lpstr>
      <vt:lpstr>Customizing OVS is Hard!</vt:lpstr>
      <vt:lpstr>Customizing OVS is Hard!</vt:lpstr>
      <vt:lpstr>PowerPoint Presentation</vt:lpstr>
      <vt:lpstr>Should we use P4 ?</vt:lpstr>
      <vt:lpstr>Compiling P4 to          ?</vt:lpstr>
      <vt:lpstr>A (Magnified) View of          Architecture</vt:lpstr>
      <vt:lpstr>Mapping P4 to          ?</vt:lpstr>
      <vt:lpstr>Mapping P4 to          ?</vt:lpstr>
      <vt:lpstr>Add/Remove Header and Deparsing</vt:lpstr>
      <vt:lpstr>Add/Remove Header and Deparsing</vt:lpstr>
      <vt:lpstr>Add/Remove Header and Deparsing</vt:lpstr>
      <vt:lpstr>Add/Remove Header and Deparsing</vt:lpstr>
      <vt:lpstr>Cost of Programmability on Performance?</vt:lpstr>
      <vt:lpstr>PowerPoint Presentation</vt:lpstr>
      <vt:lpstr>Cost of Programmability on Performance?</vt:lpstr>
      <vt:lpstr>Future Work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Case for an Intermediate Representation for  Programmable Data Planes</dc:title>
  <cp:lastModifiedBy>Muhammad Shahbaz</cp:lastModifiedBy>
  <cp:revision>91</cp:revision>
  <dcterms:modified xsi:type="dcterms:W3CDTF">2015-11-18T04:42:45Z</dcterms:modified>
</cp:coreProperties>
</file>