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34" r:id="rId1"/>
  </p:sldMasterIdLst>
  <p:notesMasterIdLst>
    <p:notesMasterId r:id="rId8"/>
  </p:notesMasterIdLst>
  <p:handoutMasterIdLst>
    <p:handoutMasterId r:id="rId9"/>
  </p:handoutMasterIdLst>
  <p:sldIdLst>
    <p:sldId id="281" r:id="rId2"/>
    <p:sldId id="280" r:id="rId3"/>
    <p:sldId id="282" r:id="rId4"/>
    <p:sldId id="285" r:id="rId5"/>
    <p:sldId id="286" r:id="rId6"/>
    <p:sldId id="287" r:id="rId7"/>
  </p:sldIdLst>
  <p:sldSz cx="12188825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864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pos="3839">
          <p15:clr>
            <a:srgbClr val="A4A3A4"/>
          </p15:clr>
        </p15:guide>
        <p15:guide id="5" pos="384">
          <p15:clr>
            <a:srgbClr val="A4A3A4"/>
          </p15:clr>
        </p15:guide>
        <p15:guide id="6" pos="72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EB9631B5-78F2-41C9-869B-9F39066F8104}"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85277" autoAdjust="0"/>
  </p:normalViewPr>
  <p:slideViewPr>
    <p:cSldViewPr>
      <p:cViewPr varScale="1">
        <p:scale>
          <a:sx n="135" d="100"/>
          <a:sy n="135" d="100"/>
        </p:scale>
        <p:origin x="-96" y="-624"/>
      </p:cViewPr>
      <p:guideLst>
        <p:guide orient="horz" pos="2160"/>
        <p:guide orient="horz" pos="864"/>
        <p:guide orient="horz" pos="3792"/>
        <p:guide pos="3839"/>
        <p:guide pos="384"/>
        <p:guide pos="729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-94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004553-04C5-4BB3-AD4E-8B2EF3CDDAF9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A881F-0910-47D3-BD01-4F68834EC3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6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6F0DB-E055-41D0-9102-627A646E4242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8988" y="609600"/>
            <a:ext cx="5280025" cy="2971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57200" y="3810000"/>
            <a:ext cx="5943600" cy="487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FBC3A-A12C-40F9-BB8D-BC30C7901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09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38"/>
            <a:ext cx="103605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0EBF-CD5B-C749-9A4A-A8381435FE59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2754-FCB9-8D4C-964E-D315A061F8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9827519" y="6505956"/>
            <a:ext cx="1751706" cy="19964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700" dirty="0" smtClean="0">
                <a:solidFill>
                  <a:schemeClr val="bg1"/>
                </a:solidFill>
              </a:rPr>
              <a:t>© 2014</a:t>
            </a:r>
            <a:r>
              <a:rPr lang="en-US" sz="700" baseline="0" dirty="0" smtClean="0">
                <a:solidFill>
                  <a:schemeClr val="bg1"/>
                </a:solidFill>
              </a:rPr>
              <a:t> VMware Inc. All rights reserved.</a:t>
            </a:r>
            <a:endParaRPr lang="en-US" sz="700" dirty="0" smtClean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644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79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51"/>
            <a:ext cx="274248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51"/>
            <a:ext cx="802431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6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09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13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20EBF-CD5B-C749-9A4A-A8381435FE59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2754-FCB9-8D4C-964E-D315A061F86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57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6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6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338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4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7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55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50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63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50" y="1435103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17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336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6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6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63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CONFIDENTIAL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6" y="6356363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6D8CF-3CDE-4807-BCD2-C9F2B831AAA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617877" y="6446054"/>
            <a:ext cx="1099794" cy="173355"/>
            <a:chOff x="-84138" y="5622925"/>
            <a:chExt cx="4330701" cy="682626"/>
          </a:xfrm>
        </p:grpSpPr>
        <p:sp>
          <p:nvSpPr>
            <p:cNvPr id="9" name="Freeform 6"/>
            <p:cNvSpPr>
              <a:spLocks/>
            </p:cNvSpPr>
            <p:nvPr userDrawn="1"/>
          </p:nvSpPr>
          <p:spPr bwMode="auto">
            <a:xfrm>
              <a:off x="1589088" y="5649913"/>
              <a:ext cx="914400" cy="647700"/>
            </a:xfrm>
            <a:custGeom>
              <a:avLst/>
              <a:gdLst>
                <a:gd name="T0" fmla="*/ 52 w 243"/>
                <a:gd name="T1" fmla="*/ 159 h 170"/>
                <a:gd name="T2" fmla="*/ 2 w 243"/>
                <a:gd name="T3" fmla="*/ 19 h 170"/>
                <a:gd name="T4" fmla="*/ 0 w 243"/>
                <a:gd name="T5" fmla="*/ 12 h 170"/>
                <a:gd name="T6" fmla="*/ 13 w 243"/>
                <a:gd name="T7" fmla="*/ 0 h 170"/>
                <a:gd name="T8" fmla="*/ 25 w 243"/>
                <a:gd name="T9" fmla="*/ 11 h 170"/>
                <a:gd name="T10" fmla="*/ 67 w 243"/>
                <a:gd name="T11" fmla="*/ 131 h 170"/>
                <a:gd name="T12" fmla="*/ 109 w 243"/>
                <a:gd name="T13" fmla="*/ 10 h 170"/>
                <a:gd name="T14" fmla="*/ 121 w 243"/>
                <a:gd name="T15" fmla="*/ 0 h 170"/>
                <a:gd name="T16" fmla="*/ 122 w 243"/>
                <a:gd name="T17" fmla="*/ 0 h 170"/>
                <a:gd name="T18" fmla="*/ 135 w 243"/>
                <a:gd name="T19" fmla="*/ 10 h 170"/>
                <a:gd name="T20" fmla="*/ 177 w 243"/>
                <a:gd name="T21" fmla="*/ 131 h 170"/>
                <a:gd name="T22" fmla="*/ 219 w 243"/>
                <a:gd name="T23" fmla="*/ 10 h 170"/>
                <a:gd name="T24" fmla="*/ 231 w 243"/>
                <a:gd name="T25" fmla="*/ 0 h 170"/>
                <a:gd name="T26" fmla="*/ 243 w 243"/>
                <a:gd name="T27" fmla="*/ 12 h 170"/>
                <a:gd name="T28" fmla="*/ 241 w 243"/>
                <a:gd name="T29" fmla="*/ 19 h 170"/>
                <a:gd name="T30" fmla="*/ 191 w 243"/>
                <a:gd name="T31" fmla="*/ 159 h 170"/>
                <a:gd name="T32" fmla="*/ 177 w 243"/>
                <a:gd name="T33" fmla="*/ 170 h 170"/>
                <a:gd name="T34" fmla="*/ 176 w 243"/>
                <a:gd name="T35" fmla="*/ 170 h 170"/>
                <a:gd name="T36" fmla="*/ 163 w 243"/>
                <a:gd name="T37" fmla="*/ 159 h 170"/>
                <a:gd name="T38" fmla="*/ 122 w 243"/>
                <a:gd name="T39" fmla="*/ 40 h 170"/>
                <a:gd name="T40" fmla="*/ 80 w 243"/>
                <a:gd name="T41" fmla="*/ 159 h 170"/>
                <a:gd name="T42" fmla="*/ 66 w 243"/>
                <a:gd name="T43" fmla="*/ 170 h 170"/>
                <a:gd name="T44" fmla="*/ 66 w 243"/>
                <a:gd name="T45" fmla="*/ 170 h 170"/>
                <a:gd name="T46" fmla="*/ 52 w 243"/>
                <a:gd name="T47" fmla="*/ 159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43" h="170">
                  <a:moveTo>
                    <a:pt x="52" y="15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7"/>
                    <a:pt x="0" y="14"/>
                    <a:pt x="0" y="12"/>
                  </a:cubicBezTo>
                  <a:cubicBezTo>
                    <a:pt x="0" y="6"/>
                    <a:pt x="5" y="0"/>
                    <a:pt x="13" y="0"/>
                  </a:cubicBezTo>
                  <a:cubicBezTo>
                    <a:pt x="19" y="0"/>
                    <a:pt x="23" y="4"/>
                    <a:pt x="25" y="11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109" y="10"/>
                    <a:pt x="109" y="10"/>
                    <a:pt x="109" y="10"/>
                  </a:cubicBezTo>
                  <a:cubicBezTo>
                    <a:pt x="111" y="4"/>
                    <a:pt x="114" y="0"/>
                    <a:pt x="121" y="0"/>
                  </a:cubicBezTo>
                  <a:cubicBezTo>
                    <a:pt x="122" y="0"/>
                    <a:pt x="122" y="0"/>
                    <a:pt x="122" y="0"/>
                  </a:cubicBezTo>
                  <a:cubicBezTo>
                    <a:pt x="129" y="0"/>
                    <a:pt x="133" y="4"/>
                    <a:pt x="135" y="10"/>
                  </a:cubicBezTo>
                  <a:cubicBezTo>
                    <a:pt x="177" y="131"/>
                    <a:pt x="177" y="131"/>
                    <a:pt x="177" y="131"/>
                  </a:cubicBezTo>
                  <a:cubicBezTo>
                    <a:pt x="219" y="10"/>
                    <a:pt x="219" y="10"/>
                    <a:pt x="219" y="10"/>
                  </a:cubicBezTo>
                  <a:cubicBezTo>
                    <a:pt x="221" y="5"/>
                    <a:pt x="224" y="0"/>
                    <a:pt x="231" y="0"/>
                  </a:cubicBezTo>
                  <a:cubicBezTo>
                    <a:pt x="238" y="0"/>
                    <a:pt x="243" y="6"/>
                    <a:pt x="243" y="12"/>
                  </a:cubicBezTo>
                  <a:cubicBezTo>
                    <a:pt x="243" y="14"/>
                    <a:pt x="242" y="17"/>
                    <a:pt x="241" y="19"/>
                  </a:cubicBezTo>
                  <a:cubicBezTo>
                    <a:pt x="191" y="159"/>
                    <a:pt x="191" y="159"/>
                    <a:pt x="191" y="159"/>
                  </a:cubicBezTo>
                  <a:cubicBezTo>
                    <a:pt x="188" y="166"/>
                    <a:pt x="183" y="170"/>
                    <a:pt x="177" y="170"/>
                  </a:cubicBezTo>
                  <a:cubicBezTo>
                    <a:pt x="176" y="170"/>
                    <a:pt x="176" y="170"/>
                    <a:pt x="176" y="170"/>
                  </a:cubicBezTo>
                  <a:cubicBezTo>
                    <a:pt x="170" y="170"/>
                    <a:pt x="165" y="166"/>
                    <a:pt x="163" y="159"/>
                  </a:cubicBezTo>
                  <a:cubicBezTo>
                    <a:pt x="122" y="40"/>
                    <a:pt x="122" y="40"/>
                    <a:pt x="122" y="40"/>
                  </a:cubicBezTo>
                  <a:cubicBezTo>
                    <a:pt x="80" y="159"/>
                    <a:pt x="80" y="159"/>
                    <a:pt x="80" y="159"/>
                  </a:cubicBezTo>
                  <a:cubicBezTo>
                    <a:pt x="78" y="166"/>
                    <a:pt x="73" y="170"/>
                    <a:pt x="66" y="170"/>
                  </a:cubicBezTo>
                  <a:cubicBezTo>
                    <a:pt x="66" y="170"/>
                    <a:pt x="66" y="170"/>
                    <a:pt x="66" y="170"/>
                  </a:cubicBezTo>
                  <a:cubicBezTo>
                    <a:pt x="60" y="170"/>
                    <a:pt x="55" y="166"/>
                    <a:pt x="52" y="159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/>
            </p:cNvSpPr>
            <p:nvPr userDrawn="1"/>
          </p:nvSpPr>
          <p:spPr bwMode="auto">
            <a:xfrm>
              <a:off x="3163888" y="5649913"/>
              <a:ext cx="354013" cy="647700"/>
            </a:xfrm>
            <a:custGeom>
              <a:avLst/>
              <a:gdLst>
                <a:gd name="T0" fmla="*/ 0 w 94"/>
                <a:gd name="T1" fmla="*/ 13 h 170"/>
                <a:gd name="T2" fmla="*/ 12 w 94"/>
                <a:gd name="T3" fmla="*/ 0 h 170"/>
                <a:gd name="T4" fmla="*/ 24 w 94"/>
                <a:gd name="T5" fmla="*/ 13 h 170"/>
                <a:gd name="T6" fmla="*/ 24 w 94"/>
                <a:gd name="T7" fmla="*/ 41 h 170"/>
                <a:gd name="T8" fmla="*/ 82 w 94"/>
                <a:gd name="T9" fmla="*/ 0 h 170"/>
                <a:gd name="T10" fmla="*/ 94 w 94"/>
                <a:gd name="T11" fmla="*/ 13 h 170"/>
                <a:gd name="T12" fmla="*/ 83 w 94"/>
                <a:gd name="T13" fmla="*/ 25 h 170"/>
                <a:gd name="T14" fmla="*/ 24 w 94"/>
                <a:gd name="T15" fmla="*/ 101 h 170"/>
                <a:gd name="T16" fmla="*/ 24 w 94"/>
                <a:gd name="T17" fmla="*/ 157 h 170"/>
                <a:gd name="T18" fmla="*/ 12 w 94"/>
                <a:gd name="T19" fmla="*/ 170 h 170"/>
                <a:gd name="T20" fmla="*/ 0 w 94"/>
                <a:gd name="T21" fmla="*/ 157 h 170"/>
                <a:gd name="T22" fmla="*/ 0 w 94"/>
                <a:gd name="T23" fmla="*/ 13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4" h="170">
                  <a:moveTo>
                    <a:pt x="0" y="13"/>
                  </a:moveTo>
                  <a:cubicBezTo>
                    <a:pt x="0" y="6"/>
                    <a:pt x="5" y="0"/>
                    <a:pt x="12" y="0"/>
                  </a:cubicBezTo>
                  <a:cubicBezTo>
                    <a:pt x="19" y="0"/>
                    <a:pt x="24" y="5"/>
                    <a:pt x="24" y="13"/>
                  </a:cubicBezTo>
                  <a:cubicBezTo>
                    <a:pt x="24" y="41"/>
                    <a:pt x="24" y="41"/>
                    <a:pt x="24" y="41"/>
                  </a:cubicBezTo>
                  <a:cubicBezTo>
                    <a:pt x="37" y="13"/>
                    <a:pt x="64" y="0"/>
                    <a:pt x="82" y="0"/>
                  </a:cubicBezTo>
                  <a:cubicBezTo>
                    <a:pt x="89" y="0"/>
                    <a:pt x="94" y="6"/>
                    <a:pt x="94" y="13"/>
                  </a:cubicBezTo>
                  <a:cubicBezTo>
                    <a:pt x="94" y="20"/>
                    <a:pt x="89" y="24"/>
                    <a:pt x="83" y="25"/>
                  </a:cubicBezTo>
                  <a:cubicBezTo>
                    <a:pt x="51" y="29"/>
                    <a:pt x="24" y="53"/>
                    <a:pt x="24" y="101"/>
                  </a:cubicBezTo>
                  <a:cubicBezTo>
                    <a:pt x="24" y="157"/>
                    <a:pt x="24" y="157"/>
                    <a:pt x="24" y="157"/>
                  </a:cubicBezTo>
                  <a:cubicBezTo>
                    <a:pt x="24" y="164"/>
                    <a:pt x="19" y="170"/>
                    <a:pt x="12" y="170"/>
                  </a:cubicBezTo>
                  <a:cubicBezTo>
                    <a:pt x="5" y="170"/>
                    <a:pt x="0" y="164"/>
                    <a:pt x="0" y="157"/>
                  </a:cubicBezTo>
                  <a:lnTo>
                    <a:pt x="0" y="13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8"/>
            <p:cNvSpPr>
              <a:spLocks noEditPoints="1"/>
            </p:cNvSpPr>
            <p:nvPr userDrawn="1"/>
          </p:nvSpPr>
          <p:spPr bwMode="auto">
            <a:xfrm>
              <a:off x="3509963" y="5649913"/>
              <a:ext cx="579438" cy="655638"/>
            </a:xfrm>
            <a:custGeom>
              <a:avLst/>
              <a:gdLst>
                <a:gd name="T0" fmla="*/ 129 w 154"/>
                <a:gd name="T1" fmla="*/ 76 h 172"/>
                <a:gd name="T2" fmla="*/ 77 w 154"/>
                <a:gd name="T3" fmla="*/ 21 h 172"/>
                <a:gd name="T4" fmla="*/ 25 w 154"/>
                <a:gd name="T5" fmla="*/ 76 h 172"/>
                <a:gd name="T6" fmla="*/ 129 w 154"/>
                <a:gd name="T7" fmla="*/ 76 h 172"/>
                <a:gd name="T8" fmla="*/ 81 w 154"/>
                <a:gd name="T9" fmla="*/ 172 h 172"/>
                <a:gd name="T10" fmla="*/ 0 w 154"/>
                <a:gd name="T11" fmla="*/ 86 h 172"/>
                <a:gd name="T12" fmla="*/ 0 w 154"/>
                <a:gd name="T13" fmla="*/ 85 h 172"/>
                <a:gd name="T14" fmla="*/ 78 w 154"/>
                <a:gd name="T15" fmla="*/ 0 h 172"/>
                <a:gd name="T16" fmla="*/ 154 w 154"/>
                <a:gd name="T17" fmla="*/ 83 h 172"/>
                <a:gd name="T18" fmla="*/ 142 w 154"/>
                <a:gd name="T19" fmla="*/ 95 h 172"/>
                <a:gd name="T20" fmla="*/ 25 w 154"/>
                <a:gd name="T21" fmla="*/ 95 h 172"/>
                <a:gd name="T22" fmla="*/ 82 w 154"/>
                <a:gd name="T23" fmla="*/ 150 h 172"/>
                <a:gd name="T24" fmla="*/ 129 w 154"/>
                <a:gd name="T25" fmla="*/ 131 h 172"/>
                <a:gd name="T26" fmla="*/ 136 w 154"/>
                <a:gd name="T27" fmla="*/ 128 h 172"/>
                <a:gd name="T28" fmla="*/ 146 w 154"/>
                <a:gd name="T29" fmla="*/ 139 h 172"/>
                <a:gd name="T30" fmla="*/ 142 w 154"/>
                <a:gd name="T31" fmla="*/ 147 h 172"/>
                <a:gd name="T32" fmla="*/ 81 w 154"/>
                <a:gd name="T33" fmla="*/ 172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4" h="172">
                  <a:moveTo>
                    <a:pt x="129" y="76"/>
                  </a:moveTo>
                  <a:cubicBezTo>
                    <a:pt x="127" y="47"/>
                    <a:pt x="110" y="21"/>
                    <a:pt x="77" y="21"/>
                  </a:cubicBezTo>
                  <a:cubicBezTo>
                    <a:pt x="49" y="21"/>
                    <a:pt x="28" y="44"/>
                    <a:pt x="25" y="76"/>
                  </a:cubicBezTo>
                  <a:lnTo>
                    <a:pt x="129" y="76"/>
                  </a:lnTo>
                  <a:close/>
                  <a:moveTo>
                    <a:pt x="81" y="172"/>
                  </a:moveTo>
                  <a:cubicBezTo>
                    <a:pt x="36" y="172"/>
                    <a:pt x="0" y="137"/>
                    <a:pt x="0" y="86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38"/>
                    <a:pt x="33" y="0"/>
                    <a:pt x="78" y="0"/>
                  </a:cubicBezTo>
                  <a:cubicBezTo>
                    <a:pt x="126" y="0"/>
                    <a:pt x="154" y="40"/>
                    <a:pt x="154" y="83"/>
                  </a:cubicBezTo>
                  <a:cubicBezTo>
                    <a:pt x="154" y="90"/>
                    <a:pt x="148" y="95"/>
                    <a:pt x="142" y="95"/>
                  </a:cubicBezTo>
                  <a:cubicBezTo>
                    <a:pt x="25" y="95"/>
                    <a:pt x="25" y="95"/>
                    <a:pt x="25" y="95"/>
                  </a:cubicBezTo>
                  <a:cubicBezTo>
                    <a:pt x="28" y="130"/>
                    <a:pt x="53" y="150"/>
                    <a:pt x="82" y="150"/>
                  </a:cubicBezTo>
                  <a:cubicBezTo>
                    <a:pt x="102" y="150"/>
                    <a:pt x="117" y="142"/>
                    <a:pt x="129" y="131"/>
                  </a:cubicBezTo>
                  <a:cubicBezTo>
                    <a:pt x="131" y="130"/>
                    <a:pt x="133" y="128"/>
                    <a:pt x="136" y="128"/>
                  </a:cubicBezTo>
                  <a:cubicBezTo>
                    <a:pt x="142" y="128"/>
                    <a:pt x="146" y="133"/>
                    <a:pt x="146" y="139"/>
                  </a:cubicBezTo>
                  <a:cubicBezTo>
                    <a:pt x="146" y="142"/>
                    <a:pt x="145" y="145"/>
                    <a:pt x="142" y="147"/>
                  </a:cubicBezTo>
                  <a:cubicBezTo>
                    <a:pt x="127" y="162"/>
                    <a:pt x="109" y="172"/>
                    <a:pt x="81" y="172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2503488" y="5649913"/>
              <a:ext cx="547688" cy="655638"/>
            </a:xfrm>
            <a:custGeom>
              <a:avLst/>
              <a:gdLst>
                <a:gd name="T0" fmla="*/ 122 w 146"/>
                <a:gd name="T1" fmla="*/ 107 h 172"/>
                <a:gd name="T2" fmla="*/ 122 w 146"/>
                <a:gd name="T3" fmla="*/ 91 h 172"/>
                <a:gd name="T4" fmla="*/ 74 w 146"/>
                <a:gd name="T5" fmla="*/ 84 h 172"/>
                <a:gd name="T6" fmla="*/ 25 w 146"/>
                <a:gd name="T7" fmla="*/ 118 h 172"/>
                <a:gd name="T8" fmla="*/ 25 w 146"/>
                <a:gd name="T9" fmla="*/ 119 h 172"/>
                <a:gd name="T10" fmla="*/ 67 w 146"/>
                <a:gd name="T11" fmla="*/ 152 h 172"/>
                <a:gd name="T12" fmla="*/ 122 w 146"/>
                <a:gd name="T13" fmla="*/ 107 h 172"/>
                <a:gd name="T14" fmla="*/ 0 w 146"/>
                <a:gd name="T15" fmla="*/ 120 h 172"/>
                <a:gd name="T16" fmla="*/ 0 w 146"/>
                <a:gd name="T17" fmla="*/ 119 h 172"/>
                <a:gd name="T18" fmla="*/ 71 w 146"/>
                <a:gd name="T19" fmla="*/ 66 h 172"/>
                <a:gd name="T20" fmla="*/ 122 w 146"/>
                <a:gd name="T21" fmla="*/ 73 h 172"/>
                <a:gd name="T22" fmla="*/ 122 w 146"/>
                <a:gd name="T23" fmla="*/ 67 h 172"/>
                <a:gd name="T24" fmla="*/ 73 w 146"/>
                <a:gd name="T25" fmla="*/ 22 h 172"/>
                <a:gd name="T26" fmla="*/ 34 w 146"/>
                <a:gd name="T27" fmla="*/ 30 h 172"/>
                <a:gd name="T28" fmla="*/ 30 w 146"/>
                <a:gd name="T29" fmla="*/ 31 h 172"/>
                <a:gd name="T30" fmla="*/ 19 w 146"/>
                <a:gd name="T31" fmla="*/ 20 h 172"/>
                <a:gd name="T32" fmla="*/ 26 w 146"/>
                <a:gd name="T33" fmla="*/ 10 h 172"/>
                <a:gd name="T34" fmla="*/ 75 w 146"/>
                <a:gd name="T35" fmla="*/ 0 h 172"/>
                <a:gd name="T36" fmla="*/ 129 w 146"/>
                <a:gd name="T37" fmla="*/ 19 h 172"/>
                <a:gd name="T38" fmla="*/ 146 w 146"/>
                <a:gd name="T39" fmla="*/ 67 h 172"/>
                <a:gd name="T40" fmla="*/ 146 w 146"/>
                <a:gd name="T41" fmla="*/ 158 h 172"/>
                <a:gd name="T42" fmla="*/ 134 w 146"/>
                <a:gd name="T43" fmla="*/ 170 h 172"/>
                <a:gd name="T44" fmla="*/ 122 w 146"/>
                <a:gd name="T45" fmla="*/ 159 h 172"/>
                <a:gd name="T46" fmla="*/ 122 w 146"/>
                <a:gd name="T47" fmla="*/ 143 h 172"/>
                <a:gd name="T48" fmla="*/ 62 w 146"/>
                <a:gd name="T49" fmla="*/ 172 h 172"/>
                <a:gd name="T50" fmla="*/ 0 w 146"/>
                <a:gd name="T51" fmla="*/ 120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46" h="172">
                  <a:moveTo>
                    <a:pt x="122" y="107"/>
                  </a:moveTo>
                  <a:cubicBezTo>
                    <a:pt x="122" y="91"/>
                    <a:pt x="122" y="91"/>
                    <a:pt x="122" y="91"/>
                  </a:cubicBezTo>
                  <a:cubicBezTo>
                    <a:pt x="110" y="88"/>
                    <a:pt x="94" y="84"/>
                    <a:pt x="74" y="84"/>
                  </a:cubicBezTo>
                  <a:cubicBezTo>
                    <a:pt x="43" y="84"/>
                    <a:pt x="25" y="98"/>
                    <a:pt x="25" y="118"/>
                  </a:cubicBezTo>
                  <a:cubicBezTo>
                    <a:pt x="25" y="119"/>
                    <a:pt x="25" y="119"/>
                    <a:pt x="25" y="119"/>
                  </a:cubicBezTo>
                  <a:cubicBezTo>
                    <a:pt x="25" y="140"/>
                    <a:pt x="45" y="152"/>
                    <a:pt x="67" y="152"/>
                  </a:cubicBezTo>
                  <a:cubicBezTo>
                    <a:pt x="97" y="152"/>
                    <a:pt x="122" y="133"/>
                    <a:pt x="122" y="107"/>
                  </a:cubicBezTo>
                  <a:moveTo>
                    <a:pt x="0" y="120"/>
                  </a:moveTo>
                  <a:cubicBezTo>
                    <a:pt x="0" y="119"/>
                    <a:pt x="0" y="119"/>
                    <a:pt x="0" y="119"/>
                  </a:cubicBezTo>
                  <a:cubicBezTo>
                    <a:pt x="0" y="85"/>
                    <a:pt x="29" y="66"/>
                    <a:pt x="71" y="66"/>
                  </a:cubicBezTo>
                  <a:cubicBezTo>
                    <a:pt x="92" y="66"/>
                    <a:pt x="107" y="69"/>
                    <a:pt x="122" y="73"/>
                  </a:cubicBezTo>
                  <a:cubicBezTo>
                    <a:pt x="122" y="67"/>
                    <a:pt x="122" y="67"/>
                    <a:pt x="122" y="67"/>
                  </a:cubicBezTo>
                  <a:cubicBezTo>
                    <a:pt x="122" y="37"/>
                    <a:pt x="104" y="22"/>
                    <a:pt x="73" y="22"/>
                  </a:cubicBezTo>
                  <a:cubicBezTo>
                    <a:pt x="56" y="22"/>
                    <a:pt x="46" y="24"/>
                    <a:pt x="34" y="30"/>
                  </a:cubicBezTo>
                  <a:cubicBezTo>
                    <a:pt x="33" y="30"/>
                    <a:pt x="31" y="31"/>
                    <a:pt x="30" y="31"/>
                  </a:cubicBezTo>
                  <a:cubicBezTo>
                    <a:pt x="24" y="31"/>
                    <a:pt x="19" y="26"/>
                    <a:pt x="19" y="20"/>
                  </a:cubicBezTo>
                  <a:cubicBezTo>
                    <a:pt x="19" y="15"/>
                    <a:pt x="21" y="12"/>
                    <a:pt x="26" y="10"/>
                  </a:cubicBezTo>
                  <a:cubicBezTo>
                    <a:pt x="42" y="3"/>
                    <a:pt x="54" y="0"/>
                    <a:pt x="75" y="0"/>
                  </a:cubicBezTo>
                  <a:cubicBezTo>
                    <a:pt x="99" y="0"/>
                    <a:pt x="117" y="6"/>
                    <a:pt x="129" y="19"/>
                  </a:cubicBezTo>
                  <a:cubicBezTo>
                    <a:pt x="140" y="30"/>
                    <a:pt x="146" y="46"/>
                    <a:pt x="146" y="67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65"/>
                    <a:pt x="141" y="170"/>
                    <a:pt x="134" y="170"/>
                  </a:cubicBezTo>
                  <a:cubicBezTo>
                    <a:pt x="127" y="170"/>
                    <a:pt x="122" y="165"/>
                    <a:pt x="122" y="159"/>
                  </a:cubicBezTo>
                  <a:cubicBezTo>
                    <a:pt x="122" y="143"/>
                    <a:pt x="122" y="143"/>
                    <a:pt x="122" y="143"/>
                  </a:cubicBezTo>
                  <a:cubicBezTo>
                    <a:pt x="111" y="158"/>
                    <a:pt x="91" y="172"/>
                    <a:pt x="62" y="172"/>
                  </a:cubicBezTo>
                  <a:cubicBezTo>
                    <a:pt x="32" y="172"/>
                    <a:pt x="0" y="154"/>
                    <a:pt x="0" y="120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0"/>
            <p:cNvSpPr>
              <a:spLocks/>
            </p:cNvSpPr>
            <p:nvPr userDrawn="1"/>
          </p:nvSpPr>
          <p:spPr bwMode="auto">
            <a:xfrm>
              <a:off x="-84138" y="5622925"/>
              <a:ext cx="1635125" cy="682625"/>
            </a:xfrm>
            <a:custGeom>
              <a:avLst/>
              <a:gdLst>
                <a:gd name="T0" fmla="*/ 49 w 435"/>
                <a:gd name="T1" fmla="*/ 18 h 179"/>
                <a:gd name="T2" fmla="*/ 17 w 435"/>
                <a:gd name="T3" fmla="*/ 6 h 179"/>
                <a:gd name="T4" fmla="*/ 6 w 435"/>
                <a:gd name="T5" fmla="*/ 37 h 179"/>
                <a:gd name="T6" fmla="*/ 58 w 435"/>
                <a:gd name="T7" fmla="*/ 152 h 179"/>
                <a:gd name="T8" fmla="*/ 92 w 435"/>
                <a:gd name="T9" fmla="*/ 179 h 179"/>
                <a:gd name="T10" fmla="*/ 125 w 435"/>
                <a:gd name="T11" fmla="*/ 152 h 179"/>
                <a:gd name="T12" fmla="*/ 171 w 435"/>
                <a:gd name="T13" fmla="*/ 51 h 179"/>
                <a:gd name="T14" fmla="*/ 178 w 435"/>
                <a:gd name="T15" fmla="*/ 46 h 179"/>
                <a:gd name="T16" fmla="*/ 185 w 435"/>
                <a:gd name="T17" fmla="*/ 54 h 179"/>
                <a:gd name="T18" fmla="*/ 185 w 435"/>
                <a:gd name="T19" fmla="*/ 151 h 179"/>
                <a:gd name="T20" fmla="*/ 209 w 435"/>
                <a:gd name="T21" fmla="*/ 179 h 179"/>
                <a:gd name="T22" fmla="*/ 234 w 435"/>
                <a:gd name="T23" fmla="*/ 151 h 179"/>
                <a:gd name="T24" fmla="*/ 234 w 435"/>
                <a:gd name="T25" fmla="*/ 72 h 179"/>
                <a:gd name="T26" fmla="*/ 260 w 435"/>
                <a:gd name="T27" fmla="*/ 46 h 179"/>
                <a:gd name="T28" fmla="*/ 285 w 435"/>
                <a:gd name="T29" fmla="*/ 72 h 179"/>
                <a:gd name="T30" fmla="*/ 285 w 435"/>
                <a:gd name="T31" fmla="*/ 151 h 179"/>
                <a:gd name="T32" fmla="*/ 310 w 435"/>
                <a:gd name="T33" fmla="*/ 179 h 179"/>
                <a:gd name="T34" fmla="*/ 334 w 435"/>
                <a:gd name="T35" fmla="*/ 151 h 179"/>
                <a:gd name="T36" fmla="*/ 334 w 435"/>
                <a:gd name="T37" fmla="*/ 72 h 179"/>
                <a:gd name="T38" fmla="*/ 360 w 435"/>
                <a:gd name="T39" fmla="*/ 46 h 179"/>
                <a:gd name="T40" fmla="*/ 385 w 435"/>
                <a:gd name="T41" fmla="*/ 72 h 179"/>
                <a:gd name="T42" fmla="*/ 385 w 435"/>
                <a:gd name="T43" fmla="*/ 151 h 179"/>
                <a:gd name="T44" fmla="*/ 410 w 435"/>
                <a:gd name="T45" fmla="*/ 179 h 179"/>
                <a:gd name="T46" fmla="*/ 435 w 435"/>
                <a:gd name="T47" fmla="*/ 151 h 179"/>
                <a:gd name="T48" fmla="*/ 435 w 435"/>
                <a:gd name="T49" fmla="*/ 61 h 179"/>
                <a:gd name="T50" fmla="*/ 375 w 435"/>
                <a:gd name="T51" fmla="*/ 4 h 179"/>
                <a:gd name="T52" fmla="*/ 323 w 435"/>
                <a:gd name="T53" fmla="*/ 26 h 179"/>
                <a:gd name="T54" fmla="*/ 272 w 435"/>
                <a:gd name="T55" fmla="*/ 4 h 179"/>
                <a:gd name="T56" fmla="*/ 223 w 435"/>
                <a:gd name="T57" fmla="*/ 26 h 179"/>
                <a:gd name="T58" fmla="*/ 178 w 435"/>
                <a:gd name="T59" fmla="*/ 4 h 179"/>
                <a:gd name="T60" fmla="*/ 125 w 435"/>
                <a:gd name="T61" fmla="*/ 40 h 179"/>
                <a:gd name="T62" fmla="*/ 92 w 435"/>
                <a:gd name="T63" fmla="*/ 119 h 179"/>
                <a:gd name="T64" fmla="*/ 49 w 435"/>
                <a:gd name="T65" fmla="*/ 18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35" h="179">
                  <a:moveTo>
                    <a:pt x="49" y="18"/>
                  </a:moveTo>
                  <a:cubicBezTo>
                    <a:pt x="43" y="6"/>
                    <a:pt x="30" y="0"/>
                    <a:pt x="17" y="6"/>
                  </a:cubicBezTo>
                  <a:cubicBezTo>
                    <a:pt x="5" y="12"/>
                    <a:pt x="0" y="25"/>
                    <a:pt x="6" y="37"/>
                  </a:cubicBezTo>
                  <a:cubicBezTo>
                    <a:pt x="58" y="152"/>
                    <a:pt x="58" y="152"/>
                    <a:pt x="58" y="152"/>
                  </a:cubicBezTo>
                  <a:cubicBezTo>
                    <a:pt x="67" y="169"/>
                    <a:pt x="75" y="179"/>
                    <a:pt x="92" y="179"/>
                  </a:cubicBezTo>
                  <a:cubicBezTo>
                    <a:pt x="109" y="179"/>
                    <a:pt x="117" y="169"/>
                    <a:pt x="125" y="152"/>
                  </a:cubicBezTo>
                  <a:cubicBezTo>
                    <a:pt x="125" y="152"/>
                    <a:pt x="171" y="52"/>
                    <a:pt x="171" y="51"/>
                  </a:cubicBezTo>
                  <a:cubicBezTo>
                    <a:pt x="172" y="50"/>
                    <a:pt x="173" y="46"/>
                    <a:pt x="178" y="46"/>
                  </a:cubicBezTo>
                  <a:cubicBezTo>
                    <a:pt x="182" y="47"/>
                    <a:pt x="185" y="50"/>
                    <a:pt x="185" y="54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185" y="166"/>
                    <a:pt x="193" y="179"/>
                    <a:pt x="209" y="179"/>
                  </a:cubicBezTo>
                  <a:cubicBezTo>
                    <a:pt x="225" y="179"/>
                    <a:pt x="234" y="166"/>
                    <a:pt x="234" y="151"/>
                  </a:cubicBezTo>
                  <a:cubicBezTo>
                    <a:pt x="234" y="72"/>
                    <a:pt x="234" y="72"/>
                    <a:pt x="234" y="72"/>
                  </a:cubicBezTo>
                  <a:cubicBezTo>
                    <a:pt x="234" y="56"/>
                    <a:pt x="245" y="46"/>
                    <a:pt x="260" y="46"/>
                  </a:cubicBezTo>
                  <a:cubicBezTo>
                    <a:pt x="275" y="46"/>
                    <a:pt x="285" y="57"/>
                    <a:pt x="285" y="72"/>
                  </a:cubicBezTo>
                  <a:cubicBezTo>
                    <a:pt x="285" y="151"/>
                    <a:pt x="285" y="151"/>
                    <a:pt x="285" y="151"/>
                  </a:cubicBezTo>
                  <a:cubicBezTo>
                    <a:pt x="285" y="166"/>
                    <a:pt x="294" y="179"/>
                    <a:pt x="310" y="179"/>
                  </a:cubicBezTo>
                  <a:cubicBezTo>
                    <a:pt x="326" y="179"/>
                    <a:pt x="334" y="166"/>
                    <a:pt x="334" y="151"/>
                  </a:cubicBezTo>
                  <a:cubicBezTo>
                    <a:pt x="334" y="72"/>
                    <a:pt x="334" y="72"/>
                    <a:pt x="334" y="72"/>
                  </a:cubicBezTo>
                  <a:cubicBezTo>
                    <a:pt x="334" y="56"/>
                    <a:pt x="345" y="46"/>
                    <a:pt x="360" y="46"/>
                  </a:cubicBezTo>
                  <a:cubicBezTo>
                    <a:pt x="375" y="46"/>
                    <a:pt x="385" y="57"/>
                    <a:pt x="385" y="72"/>
                  </a:cubicBezTo>
                  <a:cubicBezTo>
                    <a:pt x="385" y="151"/>
                    <a:pt x="385" y="151"/>
                    <a:pt x="385" y="151"/>
                  </a:cubicBezTo>
                  <a:cubicBezTo>
                    <a:pt x="385" y="166"/>
                    <a:pt x="394" y="179"/>
                    <a:pt x="410" y="179"/>
                  </a:cubicBezTo>
                  <a:cubicBezTo>
                    <a:pt x="426" y="179"/>
                    <a:pt x="435" y="166"/>
                    <a:pt x="435" y="151"/>
                  </a:cubicBezTo>
                  <a:cubicBezTo>
                    <a:pt x="435" y="61"/>
                    <a:pt x="435" y="61"/>
                    <a:pt x="435" y="61"/>
                  </a:cubicBezTo>
                  <a:cubicBezTo>
                    <a:pt x="435" y="27"/>
                    <a:pt x="408" y="4"/>
                    <a:pt x="375" y="4"/>
                  </a:cubicBezTo>
                  <a:cubicBezTo>
                    <a:pt x="343" y="4"/>
                    <a:pt x="323" y="26"/>
                    <a:pt x="323" y="26"/>
                  </a:cubicBezTo>
                  <a:cubicBezTo>
                    <a:pt x="312" y="12"/>
                    <a:pt x="297" y="4"/>
                    <a:pt x="272" y="4"/>
                  </a:cubicBezTo>
                  <a:cubicBezTo>
                    <a:pt x="246" y="4"/>
                    <a:pt x="223" y="26"/>
                    <a:pt x="223" y="26"/>
                  </a:cubicBezTo>
                  <a:cubicBezTo>
                    <a:pt x="212" y="12"/>
                    <a:pt x="194" y="4"/>
                    <a:pt x="178" y="4"/>
                  </a:cubicBezTo>
                  <a:cubicBezTo>
                    <a:pt x="155" y="4"/>
                    <a:pt x="136" y="14"/>
                    <a:pt x="125" y="40"/>
                  </a:cubicBezTo>
                  <a:cubicBezTo>
                    <a:pt x="92" y="119"/>
                    <a:pt x="92" y="119"/>
                    <a:pt x="92" y="119"/>
                  </a:cubicBezTo>
                  <a:lnTo>
                    <a:pt x="49" y="18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1"/>
            <p:cNvSpPr>
              <a:spLocks noEditPoints="1"/>
            </p:cNvSpPr>
            <p:nvPr userDrawn="1"/>
          </p:nvSpPr>
          <p:spPr bwMode="auto">
            <a:xfrm>
              <a:off x="4097338" y="5649913"/>
              <a:ext cx="149225" cy="157163"/>
            </a:xfrm>
            <a:custGeom>
              <a:avLst/>
              <a:gdLst>
                <a:gd name="T0" fmla="*/ 37 w 40"/>
                <a:gd name="T1" fmla="*/ 20 h 41"/>
                <a:gd name="T2" fmla="*/ 37 w 40"/>
                <a:gd name="T3" fmla="*/ 20 h 41"/>
                <a:gd name="T4" fmla="*/ 20 w 40"/>
                <a:gd name="T5" fmla="*/ 4 h 41"/>
                <a:gd name="T6" fmla="*/ 3 w 40"/>
                <a:gd name="T7" fmla="*/ 20 h 41"/>
                <a:gd name="T8" fmla="*/ 3 w 40"/>
                <a:gd name="T9" fmla="*/ 21 h 41"/>
                <a:gd name="T10" fmla="*/ 20 w 40"/>
                <a:gd name="T11" fmla="*/ 37 h 41"/>
                <a:gd name="T12" fmla="*/ 37 w 40"/>
                <a:gd name="T13" fmla="*/ 20 h 41"/>
                <a:gd name="T14" fmla="*/ 0 w 40"/>
                <a:gd name="T15" fmla="*/ 21 h 41"/>
                <a:gd name="T16" fmla="*/ 0 w 40"/>
                <a:gd name="T17" fmla="*/ 20 h 41"/>
                <a:gd name="T18" fmla="*/ 20 w 40"/>
                <a:gd name="T19" fmla="*/ 0 h 41"/>
                <a:gd name="T20" fmla="*/ 40 w 40"/>
                <a:gd name="T21" fmla="*/ 20 h 41"/>
                <a:gd name="T22" fmla="*/ 40 w 40"/>
                <a:gd name="T23" fmla="*/ 20 h 41"/>
                <a:gd name="T24" fmla="*/ 20 w 40"/>
                <a:gd name="T25" fmla="*/ 41 h 41"/>
                <a:gd name="T26" fmla="*/ 0 w 40"/>
                <a:gd name="T27" fmla="*/ 21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" h="41">
                  <a:moveTo>
                    <a:pt x="37" y="20"/>
                  </a:moveTo>
                  <a:cubicBezTo>
                    <a:pt x="37" y="20"/>
                    <a:pt x="37" y="20"/>
                    <a:pt x="37" y="20"/>
                  </a:cubicBezTo>
                  <a:cubicBezTo>
                    <a:pt x="37" y="11"/>
                    <a:pt x="29" y="4"/>
                    <a:pt x="20" y="4"/>
                  </a:cubicBezTo>
                  <a:cubicBezTo>
                    <a:pt x="11" y="4"/>
                    <a:pt x="3" y="11"/>
                    <a:pt x="3" y="20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30"/>
                    <a:pt x="11" y="37"/>
                    <a:pt x="20" y="37"/>
                  </a:cubicBezTo>
                  <a:cubicBezTo>
                    <a:pt x="29" y="37"/>
                    <a:pt x="37" y="30"/>
                    <a:pt x="37" y="20"/>
                  </a:cubicBezTo>
                  <a:moveTo>
                    <a:pt x="0" y="21"/>
                  </a:move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40" y="32"/>
                    <a:pt x="31" y="41"/>
                    <a:pt x="20" y="41"/>
                  </a:cubicBezTo>
                  <a:cubicBezTo>
                    <a:pt x="8" y="41"/>
                    <a:pt x="0" y="32"/>
                    <a:pt x="0" y="21"/>
                  </a:cubicBezTo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2"/>
            <p:cNvSpPr>
              <a:spLocks noEditPoints="1"/>
            </p:cNvSpPr>
            <p:nvPr userDrawn="1"/>
          </p:nvSpPr>
          <p:spPr bwMode="auto">
            <a:xfrm>
              <a:off x="4141788" y="5688013"/>
              <a:ext cx="63500" cy="76200"/>
            </a:xfrm>
            <a:custGeom>
              <a:avLst/>
              <a:gdLst>
                <a:gd name="T0" fmla="*/ 9 w 17"/>
                <a:gd name="T1" fmla="*/ 10 h 20"/>
                <a:gd name="T2" fmla="*/ 12 w 17"/>
                <a:gd name="T3" fmla="*/ 7 h 20"/>
                <a:gd name="T4" fmla="*/ 12 w 17"/>
                <a:gd name="T5" fmla="*/ 7 h 20"/>
                <a:gd name="T6" fmla="*/ 9 w 17"/>
                <a:gd name="T7" fmla="*/ 4 h 20"/>
                <a:gd name="T8" fmla="*/ 5 w 17"/>
                <a:gd name="T9" fmla="*/ 4 h 20"/>
                <a:gd name="T10" fmla="*/ 5 w 17"/>
                <a:gd name="T11" fmla="*/ 10 h 20"/>
                <a:gd name="T12" fmla="*/ 9 w 17"/>
                <a:gd name="T13" fmla="*/ 10 h 20"/>
                <a:gd name="T14" fmla="*/ 0 w 17"/>
                <a:gd name="T15" fmla="*/ 2 h 20"/>
                <a:gd name="T16" fmla="*/ 2 w 17"/>
                <a:gd name="T17" fmla="*/ 0 h 20"/>
                <a:gd name="T18" fmla="*/ 9 w 17"/>
                <a:gd name="T19" fmla="*/ 0 h 20"/>
                <a:gd name="T20" fmla="*/ 15 w 17"/>
                <a:gd name="T21" fmla="*/ 2 h 20"/>
                <a:gd name="T22" fmla="*/ 17 w 17"/>
                <a:gd name="T23" fmla="*/ 7 h 20"/>
                <a:gd name="T24" fmla="*/ 17 w 17"/>
                <a:gd name="T25" fmla="*/ 7 h 20"/>
                <a:gd name="T26" fmla="*/ 13 w 17"/>
                <a:gd name="T27" fmla="*/ 13 h 20"/>
                <a:gd name="T28" fmla="*/ 16 w 17"/>
                <a:gd name="T29" fmla="*/ 17 h 20"/>
                <a:gd name="T30" fmla="*/ 16 w 17"/>
                <a:gd name="T31" fmla="*/ 18 h 20"/>
                <a:gd name="T32" fmla="*/ 14 w 17"/>
                <a:gd name="T33" fmla="*/ 20 h 20"/>
                <a:gd name="T34" fmla="*/ 12 w 17"/>
                <a:gd name="T35" fmla="*/ 19 h 20"/>
                <a:gd name="T36" fmla="*/ 8 w 17"/>
                <a:gd name="T37" fmla="*/ 14 h 20"/>
                <a:gd name="T38" fmla="*/ 5 w 17"/>
                <a:gd name="T39" fmla="*/ 14 h 20"/>
                <a:gd name="T40" fmla="*/ 5 w 17"/>
                <a:gd name="T41" fmla="*/ 18 h 20"/>
                <a:gd name="T42" fmla="*/ 2 w 17"/>
                <a:gd name="T43" fmla="*/ 20 h 20"/>
                <a:gd name="T44" fmla="*/ 0 w 17"/>
                <a:gd name="T45" fmla="*/ 18 h 20"/>
                <a:gd name="T46" fmla="*/ 0 w 17"/>
                <a:gd name="T47" fmla="*/ 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20">
                  <a:moveTo>
                    <a:pt x="9" y="10"/>
                  </a:moveTo>
                  <a:cubicBezTo>
                    <a:pt x="11" y="10"/>
                    <a:pt x="12" y="9"/>
                    <a:pt x="12" y="7"/>
                  </a:cubicBezTo>
                  <a:cubicBezTo>
                    <a:pt x="12" y="7"/>
                    <a:pt x="12" y="7"/>
                    <a:pt x="12" y="7"/>
                  </a:cubicBezTo>
                  <a:cubicBezTo>
                    <a:pt x="12" y="5"/>
                    <a:pt x="11" y="4"/>
                    <a:pt x="9" y="4"/>
                  </a:cubicBezTo>
                  <a:cubicBezTo>
                    <a:pt x="5" y="4"/>
                    <a:pt x="5" y="4"/>
                    <a:pt x="5" y="4"/>
                  </a:cubicBezTo>
                  <a:cubicBezTo>
                    <a:pt x="5" y="10"/>
                    <a:pt x="5" y="10"/>
                    <a:pt x="5" y="10"/>
                  </a:cubicBezTo>
                  <a:lnTo>
                    <a:pt x="9" y="10"/>
                  </a:lnTo>
                  <a:close/>
                  <a:moveTo>
                    <a:pt x="0" y="2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2" y="0"/>
                    <a:pt x="14" y="1"/>
                    <a:pt x="15" y="2"/>
                  </a:cubicBezTo>
                  <a:cubicBezTo>
                    <a:pt x="16" y="3"/>
                    <a:pt x="17" y="5"/>
                    <a:pt x="17" y="7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7" y="10"/>
                    <a:pt x="15" y="12"/>
                    <a:pt x="13" y="13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7"/>
                    <a:pt x="16" y="18"/>
                    <a:pt x="16" y="18"/>
                  </a:cubicBezTo>
                  <a:cubicBezTo>
                    <a:pt x="16" y="19"/>
                    <a:pt x="15" y="20"/>
                    <a:pt x="14" y="20"/>
                  </a:cubicBezTo>
                  <a:cubicBezTo>
                    <a:pt x="13" y="20"/>
                    <a:pt x="13" y="20"/>
                    <a:pt x="12" y="19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9"/>
                    <a:pt x="4" y="20"/>
                    <a:pt x="2" y="20"/>
                  </a:cubicBezTo>
                  <a:cubicBezTo>
                    <a:pt x="1" y="20"/>
                    <a:pt x="0" y="19"/>
                    <a:pt x="0" y="18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7170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3270" y="0"/>
            <a:ext cx="1955555" cy="12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42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5911" y="762000"/>
            <a:ext cx="6476325" cy="1470025"/>
          </a:xfrm>
        </p:spPr>
        <p:txBody>
          <a:bodyPr>
            <a:normAutofit/>
          </a:bodyPr>
          <a:lstStyle/>
          <a:p>
            <a:r>
              <a:rPr lang="en-NZ" sz="6000" b="1" dirty="0" smtClean="0"/>
              <a:t>OVS Kernel testing</a:t>
            </a:r>
            <a:endParaRPr lang="en-NZ" sz="6000" b="1" dirty="0">
              <a:solidFill>
                <a:schemeClr val="accent3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1874" y="2286000"/>
            <a:ext cx="4724400" cy="1600200"/>
          </a:xfrm>
        </p:spPr>
        <p:txBody>
          <a:bodyPr/>
          <a:lstStyle/>
          <a:p>
            <a:r>
              <a:rPr lang="en-NZ" dirty="0" smtClean="0"/>
              <a:t>Joe Stringer, Andy Zhou</a:t>
            </a:r>
          </a:p>
          <a:p>
            <a:r>
              <a:rPr lang="en-NZ" smtClean="0"/>
              <a:t>{joe,azhou}</a:t>
            </a:r>
            <a:r>
              <a:rPr lang="en-NZ" dirty="0"/>
              <a:t>@ovn.org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C2754-FCB9-8D4C-964E-D315A061F86C}" type="slidenum">
              <a:rPr lang="en-US" smtClean="0"/>
              <a:t>1</a:t>
            </a:fld>
            <a:endParaRPr lang="en-US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513012" y="4191000"/>
            <a:ext cx="7543800" cy="1447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NZ" b="1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Dive in, Try it out!</a:t>
            </a:r>
            <a:endParaRPr lang="en-NZ" dirty="0">
              <a:solidFill>
                <a:schemeClr val="tx1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NZ" sz="1800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$EDITOR </a:t>
            </a:r>
            <a:r>
              <a:rPr lang="en-NZ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tests/system-traffic.at</a:t>
            </a:r>
          </a:p>
          <a:p>
            <a:r>
              <a:rPr lang="en-NZ" sz="1800" dirty="0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make check-kernel</a:t>
            </a:r>
          </a:p>
        </p:txBody>
      </p:sp>
    </p:spTree>
    <p:extLst>
      <p:ext uri="{BB962C8B-B14F-4D97-AF65-F5344CB8AC3E}">
        <p14:creationId xmlns:p14="http://schemas.microsoft.com/office/powerpoint/2010/main" val="3399071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User space unit testing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Current unit testing framework</a:t>
            </a:r>
          </a:p>
          <a:p>
            <a:pPr lvl="1"/>
            <a:r>
              <a:rPr lang="en-NZ" dirty="0" smtClean="0"/>
              <a:t>Based on </a:t>
            </a:r>
            <a:r>
              <a:rPr lang="en-NZ" dirty="0" err="1" smtClean="0"/>
              <a:t>AutoTest</a:t>
            </a:r>
            <a:r>
              <a:rPr lang="en-NZ" dirty="0" smtClean="0"/>
              <a:t> framework</a:t>
            </a:r>
          </a:p>
          <a:p>
            <a:pPr lvl="1"/>
            <a:r>
              <a:rPr lang="en-NZ" dirty="0" smtClean="0"/>
              <a:t>Currently has ~1718 tests</a:t>
            </a:r>
          </a:p>
          <a:p>
            <a:pPr lvl="1"/>
            <a:r>
              <a:rPr lang="en-NZ" dirty="0" smtClean="0"/>
              <a:t>Good coverage for OVS user space features</a:t>
            </a:r>
          </a:p>
          <a:p>
            <a:pPr lvl="1"/>
            <a:r>
              <a:rPr lang="en-NZ" dirty="0" smtClean="0"/>
              <a:t>Experience of a good test framework</a:t>
            </a:r>
          </a:p>
          <a:p>
            <a:pPr lvl="2"/>
            <a:r>
              <a:rPr lang="en-NZ" dirty="0" smtClean="0"/>
              <a:t>Fast</a:t>
            </a:r>
          </a:p>
          <a:p>
            <a:pPr lvl="2"/>
            <a:r>
              <a:rPr lang="en-NZ" dirty="0" smtClean="0"/>
              <a:t>Repeatable</a:t>
            </a:r>
          </a:p>
          <a:p>
            <a:pPr lvl="2"/>
            <a:r>
              <a:rPr lang="en-NZ" dirty="0" smtClean="0"/>
              <a:t>Easy to write and troubleshoot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515" y="6356363"/>
            <a:ext cx="3859795" cy="365125"/>
          </a:xfrm>
        </p:spPr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391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Expanding </a:t>
            </a:r>
            <a:r>
              <a:rPr lang="en-NZ" b="1" dirty="0" err="1" smtClean="0"/>
              <a:t>datapath</a:t>
            </a:r>
            <a:r>
              <a:rPr lang="en-NZ" b="1" dirty="0" smtClean="0"/>
              <a:t> testing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Z" dirty="0" smtClean="0"/>
              <a:t>Until recently, OVS testing has been userspace-only</a:t>
            </a:r>
          </a:p>
          <a:p>
            <a:pPr lvl="1"/>
            <a:r>
              <a:rPr lang="en-NZ" dirty="0"/>
              <a:t>Pretend user/kernel datapaths are the </a:t>
            </a:r>
            <a:r>
              <a:rPr lang="en-NZ" dirty="0" smtClean="0"/>
              <a:t>same</a:t>
            </a:r>
          </a:p>
          <a:p>
            <a:pPr lvl="1"/>
            <a:r>
              <a:rPr lang="en-NZ" dirty="0" smtClean="0"/>
              <a:t>Rely on out of band datapath testing</a:t>
            </a:r>
          </a:p>
          <a:p>
            <a:endParaRPr lang="en-NZ" dirty="0" smtClean="0"/>
          </a:p>
          <a:p>
            <a:r>
              <a:rPr lang="en-NZ" dirty="0" smtClean="0"/>
              <a:t>So, we started building out a kernel datapath testsuite</a:t>
            </a:r>
          </a:p>
          <a:p>
            <a:pPr lvl="1"/>
            <a:r>
              <a:rPr lang="en-NZ" dirty="0" smtClean="0"/>
              <a:t>Kernel datapath is getting more complex</a:t>
            </a:r>
            <a:endParaRPr lang="en-NZ" dirty="0" smtClean="0"/>
          </a:p>
          <a:p>
            <a:pPr lvl="1"/>
            <a:r>
              <a:rPr lang="en-NZ" dirty="0" smtClean="0"/>
              <a:t>Philosophy: Any testing is better than no testing</a:t>
            </a:r>
          </a:p>
          <a:p>
            <a:pPr lvl="1"/>
            <a:r>
              <a:rPr lang="en-NZ" dirty="0" smtClean="0"/>
              <a:t>First major user: Connection tracking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3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515" y="6356363"/>
            <a:ext cx="3859795" cy="365125"/>
          </a:xfrm>
        </p:spPr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205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OVS kernel test topology</a:t>
            </a:r>
            <a:endParaRPr lang="en-NZ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4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515" y="6356363"/>
            <a:ext cx="3859795" cy="365125"/>
          </a:xfrm>
        </p:spPr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65212" y="1753400"/>
            <a:ext cx="9905993" cy="4267200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1293805" y="5030000"/>
            <a:ext cx="9067801" cy="838200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sz="4000" b="1" kern="1900" dirty="0" smtClean="0"/>
              <a:t>Kernel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5027605" y="2857503"/>
            <a:ext cx="1828800" cy="1371600"/>
          </a:xfrm>
          <a:prstGeom prst="roundRect">
            <a:avLst/>
          </a:prstGeom>
          <a:solidFill>
            <a:schemeClr val="tx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OVS</a:t>
            </a:r>
          </a:p>
          <a:p>
            <a:pPr algn="ctr"/>
            <a:endParaRPr lang="en-US" sz="3200" b="1" dirty="0"/>
          </a:p>
        </p:txBody>
      </p:sp>
      <p:sp>
        <p:nvSpPr>
          <p:cNvPr id="11" name="Rectangle 10"/>
          <p:cNvSpPr/>
          <p:nvPr/>
        </p:nvSpPr>
        <p:spPr>
          <a:xfrm>
            <a:off x="1320791" y="2134400"/>
            <a:ext cx="2487614" cy="2743200"/>
          </a:xfrm>
          <a:prstGeom prst="rect">
            <a:avLst/>
          </a:prstGeom>
          <a:solidFill>
            <a:schemeClr val="accent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Network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Namespace</a:t>
            </a:r>
          </a:p>
        </p:txBody>
      </p:sp>
      <p:cxnSp>
        <p:nvCxnSpPr>
          <p:cNvPr id="12" name="Straight Connector 11"/>
          <p:cNvCxnSpPr>
            <a:stCxn id="10" idx="1"/>
          </p:cNvCxnSpPr>
          <p:nvPr/>
        </p:nvCxnSpPr>
        <p:spPr>
          <a:xfrm flipH="1">
            <a:off x="3808405" y="3543303"/>
            <a:ext cx="1219200" cy="0"/>
          </a:xfrm>
          <a:prstGeom prst="line">
            <a:avLst/>
          </a:prstGeom>
          <a:ln w="38100" cmpd="sng">
            <a:solidFill>
              <a:schemeClr val="bg2"/>
            </a:solidFill>
            <a:miter lim="800000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847005" y="2134400"/>
            <a:ext cx="2489731" cy="2743200"/>
          </a:xfrm>
          <a:prstGeom prst="rect">
            <a:avLst/>
          </a:prstGeom>
          <a:solidFill>
            <a:schemeClr val="accent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Network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Namespace</a:t>
            </a:r>
          </a:p>
        </p:txBody>
      </p:sp>
      <p:cxnSp>
        <p:nvCxnSpPr>
          <p:cNvPr id="14" name="Straight Connector 13"/>
          <p:cNvCxnSpPr>
            <a:endCxn id="10" idx="3"/>
          </p:cNvCxnSpPr>
          <p:nvPr/>
        </p:nvCxnSpPr>
        <p:spPr>
          <a:xfrm flipH="1">
            <a:off x="6856405" y="3543303"/>
            <a:ext cx="990600" cy="0"/>
          </a:xfrm>
          <a:prstGeom prst="line">
            <a:avLst/>
          </a:prstGeom>
          <a:ln w="38100" cmpd="sng">
            <a:solidFill>
              <a:schemeClr val="bg2"/>
            </a:solidFill>
            <a:miter lim="800000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989543" y="3097771"/>
            <a:ext cx="8475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 err="1" smtClean="0"/>
              <a:t>veth</a:t>
            </a:r>
            <a:r>
              <a:rPr lang="en-NZ" sz="2800" b="1" dirty="0" smtClean="0"/>
              <a:t> pair</a:t>
            </a:r>
            <a:endParaRPr lang="en-NZ" sz="28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924665" y="3097771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 err="1" smtClean="0"/>
              <a:t>veth</a:t>
            </a:r>
            <a:r>
              <a:rPr lang="en-NZ" sz="2800" b="1" dirty="0" smtClean="0"/>
              <a:t> pair</a:t>
            </a:r>
            <a:endParaRPr lang="en-NZ" sz="2800" b="1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9292104" y="3607029"/>
            <a:ext cx="2748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800" b="1" dirty="0" smtClean="0"/>
              <a:t>Virtual Machine</a:t>
            </a:r>
            <a:endParaRPr lang="en-NZ" sz="2800" b="1" dirty="0"/>
          </a:p>
        </p:txBody>
      </p:sp>
    </p:spTree>
    <p:extLst>
      <p:ext uri="{BB962C8B-B14F-4D97-AF65-F5344CB8AC3E}">
        <p14:creationId xmlns:p14="http://schemas.microsoft.com/office/powerpoint/2010/main" val="1609170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Connection Tracking Example</a:t>
            </a:r>
            <a:endParaRPr lang="en-NZ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5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515" y="6356363"/>
            <a:ext cx="3859795" cy="365125"/>
          </a:xfrm>
        </p:spPr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065212" y="1753400"/>
            <a:ext cx="9905993" cy="4267200"/>
          </a:xfrm>
          <a:prstGeom prst="rect">
            <a:avLst/>
          </a:prstGeom>
          <a:solidFill>
            <a:schemeClr val="accent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1293805" y="5030000"/>
            <a:ext cx="9067801" cy="838200"/>
          </a:xfrm>
          <a:prstGeom prst="rect">
            <a:avLst/>
          </a:prstGeom>
          <a:solidFill>
            <a:schemeClr val="accent4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r>
              <a:rPr lang="en-US" sz="4000" b="1" kern="1900" dirty="0" smtClean="0"/>
              <a:t>Kernel</a:t>
            </a:r>
            <a:r>
              <a:rPr lang="en-US" sz="4000" b="1" dirty="0" smtClean="0"/>
              <a:t> </a:t>
            </a:r>
            <a:endParaRPr lang="en-US" sz="4000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5027605" y="2857503"/>
            <a:ext cx="1828800" cy="1371600"/>
          </a:xfrm>
          <a:prstGeom prst="roundRect">
            <a:avLst/>
          </a:prstGeom>
          <a:solidFill>
            <a:schemeClr val="tx2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OVS + </a:t>
            </a:r>
            <a:r>
              <a:rPr lang="en-US" sz="2800" b="1" dirty="0" err="1" smtClean="0"/>
              <a:t>Conntrack</a:t>
            </a:r>
            <a:r>
              <a:rPr lang="en-US" sz="2800" b="1" dirty="0" smtClean="0"/>
              <a:t> Flows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20791" y="2134400"/>
            <a:ext cx="2487614" cy="2743200"/>
          </a:xfrm>
          <a:prstGeom prst="rect">
            <a:avLst/>
          </a:prstGeom>
          <a:solidFill>
            <a:schemeClr val="accent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Wget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HTTP/FTP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Client</a:t>
            </a:r>
          </a:p>
        </p:txBody>
      </p:sp>
      <p:cxnSp>
        <p:nvCxnSpPr>
          <p:cNvPr id="22" name="Straight Connector 21"/>
          <p:cNvCxnSpPr>
            <a:stCxn id="20" idx="1"/>
          </p:cNvCxnSpPr>
          <p:nvPr/>
        </p:nvCxnSpPr>
        <p:spPr>
          <a:xfrm flipH="1">
            <a:off x="3808405" y="3543303"/>
            <a:ext cx="1219200" cy="0"/>
          </a:xfrm>
          <a:prstGeom prst="line">
            <a:avLst/>
          </a:prstGeom>
          <a:ln w="38100" cmpd="sng">
            <a:solidFill>
              <a:schemeClr val="bg2"/>
            </a:solidFill>
            <a:miter lim="800000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847006" y="2134400"/>
            <a:ext cx="2489730" cy="2743200"/>
          </a:xfrm>
          <a:prstGeom prst="rect">
            <a:avLst/>
          </a:prstGeom>
          <a:solidFill>
            <a:schemeClr val="accent5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t</a:t>
            </a:r>
            <a:r>
              <a:rPr lang="en-US" sz="2800" b="1" dirty="0" smtClean="0">
                <a:solidFill>
                  <a:schemeClr val="tx1"/>
                </a:solidFill>
              </a:rPr>
              <a:t>ests/test-l7.py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HTTP/FTP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Server</a:t>
            </a:r>
          </a:p>
        </p:txBody>
      </p:sp>
      <p:cxnSp>
        <p:nvCxnSpPr>
          <p:cNvPr id="24" name="Straight Connector 23"/>
          <p:cNvCxnSpPr>
            <a:endCxn id="20" idx="3"/>
          </p:cNvCxnSpPr>
          <p:nvPr/>
        </p:nvCxnSpPr>
        <p:spPr>
          <a:xfrm flipH="1">
            <a:off x="6856405" y="3543303"/>
            <a:ext cx="990601" cy="0"/>
          </a:xfrm>
          <a:prstGeom prst="line">
            <a:avLst/>
          </a:prstGeom>
          <a:ln w="38100" cmpd="sng">
            <a:solidFill>
              <a:schemeClr val="bg2"/>
            </a:solidFill>
            <a:miter lim="800000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254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b="1" dirty="0" smtClean="0"/>
              <a:t>Suggestions? Patches?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6"/>
            <a:ext cx="5383398" cy="3962393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NZ" sz="3200" b="1" dirty="0" smtClean="0"/>
              <a:t>Improve testing infrastructure</a:t>
            </a:r>
          </a:p>
          <a:p>
            <a:pPr marL="0" indent="0">
              <a:buNone/>
            </a:pPr>
            <a:endParaRPr lang="en-NZ" dirty="0" smtClean="0"/>
          </a:p>
          <a:p>
            <a:r>
              <a:rPr lang="en-NZ" dirty="0" smtClean="0"/>
              <a:t>Vagrant boxes for testing</a:t>
            </a:r>
          </a:p>
          <a:p>
            <a:r>
              <a:rPr lang="en-NZ" dirty="0" smtClean="0"/>
              <a:t>Kernel compatibility</a:t>
            </a:r>
          </a:p>
          <a:p>
            <a:r>
              <a:rPr lang="en-NZ" dirty="0" smtClean="0"/>
              <a:t>Dealing with kernel crashes</a:t>
            </a:r>
          </a:p>
          <a:p>
            <a:r>
              <a:rPr lang="en-NZ" dirty="0" smtClean="0"/>
              <a:t>Integration with CI tools</a:t>
            </a:r>
          </a:p>
          <a:p>
            <a:pPr marL="0" indent="0">
              <a:buNone/>
            </a:pPr>
            <a:endParaRPr lang="en-NZ" dirty="0" smtClean="0"/>
          </a:p>
          <a:p>
            <a:endParaRPr lang="en-NZ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6"/>
            <a:ext cx="5383398" cy="396239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NZ" sz="3200" b="1" dirty="0" smtClean="0"/>
              <a:t>Expanding to system tests</a:t>
            </a:r>
          </a:p>
          <a:p>
            <a:pPr marL="0" indent="0">
              <a:buNone/>
            </a:pPr>
            <a:endParaRPr lang="en-NZ" dirty="0"/>
          </a:p>
          <a:p>
            <a:r>
              <a:rPr lang="en-NZ" dirty="0" smtClean="0"/>
              <a:t>Interactions between features</a:t>
            </a:r>
          </a:p>
          <a:p>
            <a:r>
              <a:rPr lang="en-NZ" dirty="0" smtClean="0"/>
              <a:t>DPDK </a:t>
            </a:r>
            <a:r>
              <a:rPr lang="en-NZ" dirty="0" err="1" smtClean="0"/>
              <a:t>datapath</a:t>
            </a:r>
            <a:r>
              <a:rPr lang="en-NZ" dirty="0" smtClean="0"/>
              <a:t> testing</a:t>
            </a:r>
          </a:p>
          <a:p>
            <a:r>
              <a:rPr lang="en-NZ" dirty="0" smtClean="0"/>
              <a:t>Performance testing</a:t>
            </a:r>
          </a:p>
          <a:p>
            <a:r>
              <a:rPr lang="en-NZ" dirty="0" smtClean="0"/>
              <a:t>Scale testing</a:t>
            </a:r>
          </a:p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6D8CF-3CDE-4807-BCD2-C9F2B831AAA5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4515" y="6356363"/>
            <a:ext cx="3859795" cy="365125"/>
          </a:xfrm>
        </p:spPr>
        <p:txBody>
          <a:bodyPr/>
          <a:lstStyle/>
          <a:p>
            <a:r>
              <a:rPr lang="en-US" dirty="0" err="1" smtClean="0"/>
              <a:t>OVScon</a:t>
            </a:r>
            <a:r>
              <a:rPr lang="en-US" dirty="0" smtClean="0"/>
              <a:t> 2015-11-17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236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VMware">
      <a:dk1>
        <a:srgbClr val="717074"/>
      </a:dk1>
      <a:lt1>
        <a:sysClr val="window" lastClr="FFFFFF"/>
      </a:lt1>
      <a:dk2>
        <a:srgbClr val="000000"/>
      </a:dk2>
      <a:lt2>
        <a:srgbClr val="C6C6C8"/>
      </a:lt2>
      <a:accent1>
        <a:srgbClr val="0095D3"/>
      </a:accent1>
      <a:accent2>
        <a:srgbClr val="89CBDF"/>
      </a:accent2>
      <a:accent3>
        <a:srgbClr val="006990"/>
      </a:accent3>
      <a:accent4>
        <a:srgbClr val="6DB33F"/>
      </a:accent4>
      <a:accent5>
        <a:srgbClr val="C2CD23"/>
      </a:accent5>
      <a:accent6>
        <a:srgbClr val="387C2C"/>
      </a:accent6>
      <a:hlink>
        <a:srgbClr val="0095D3"/>
      </a:hlink>
      <a:folHlink>
        <a:srgbClr val="89CBD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Mware">
      <a:dk1>
        <a:srgbClr val="717074"/>
      </a:dk1>
      <a:lt1>
        <a:sysClr val="window" lastClr="FFFFFF"/>
      </a:lt1>
      <a:dk2>
        <a:srgbClr val="000000"/>
      </a:dk2>
      <a:lt2>
        <a:srgbClr val="C6C6C8"/>
      </a:lt2>
      <a:accent1>
        <a:srgbClr val="0095D3"/>
      </a:accent1>
      <a:accent2>
        <a:srgbClr val="89CBDF"/>
      </a:accent2>
      <a:accent3>
        <a:srgbClr val="006990"/>
      </a:accent3>
      <a:accent4>
        <a:srgbClr val="6DB33F"/>
      </a:accent4>
      <a:accent5>
        <a:srgbClr val="C2CD23"/>
      </a:accent5>
      <a:accent6>
        <a:srgbClr val="387C2C"/>
      </a:accent6>
      <a:hlink>
        <a:srgbClr val="0095D3"/>
      </a:hlink>
      <a:folHlink>
        <a:srgbClr val="89CBD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248</Words>
  <Application>Microsoft Macintosh PowerPoint</Application>
  <PresentationFormat>Custom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OVS Kernel testing</vt:lpstr>
      <vt:lpstr>User space unit testing</vt:lpstr>
      <vt:lpstr>Expanding datapath testing</vt:lpstr>
      <vt:lpstr>OVS kernel test topology</vt:lpstr>
      <vt:lpstr>Connection Tracking Example</vt:lpstr>
      <vt:lpstr>Suggestions? Patches?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2015-02-10T02:20:24Z</dcterms:created>
  <dcterms:modified xsi:type="dcterms:W3CDTF">2015-11-16T18:20:28Z</dcterms:modified>
</cp:coreProperties>
</file>