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29"/>
  </p:notesMasterIdLst>
  <p:sldIdLst>
    <p:sldId id="290" r:id="rId2"/>
    <p:sldId id="292" r:id="rId3"/>
    <p:sldId id="257" r:id="rId4"/>
    <p:sldId id="294" r:id="rId5"/>
    <p:sldId id="289" r:id="rId6"/>
    <p:sldId id="309" r:id="rId7"/>
    <p:sldId id="266" r:id="rId8"/>
    <p:sldId id="271" r:id="rId9"/>
    <p:sldId id="308" r:id="rId10"/>
    <p:sldId id="293" r:id="rId11"/>
    <p:sldId id="274" r:id="rId12"/>
    <p:sldId id="297" r:id="rId13"/>
    <p:sldId id="298" r:id="rId14"/>
    <p:sldId id="300" r:id="rId15"/>
    <p:sldId id="301" r:id="rId16"/>
    <p:sldId id="299" r:id="rId17"/>
    <p:sldId id="311" r:id="rId18"/>
    <p:sldId id="268" r:id="rId19"/>
    <p:sldId id="306" r:id="rId20"/>
    <p:sldId id="281" r:id="rId21"/>
    <p:sldId id="263" r:id="rId22"/>
    <p:sldId id="303" r:id="rId23"/>
    <p:sldId id="304" r:id="rId24"/>
    <p:sldId id="305" r:id="rId25"/>
    <p:sldId id="280" r:id="rId26"/>
    <p:sldId id="287" r:id="rId27"/>
    <p:sldId id="310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Hill" initials="" lastIdx="14" clrIdx="0"/>
  <p:cmAuthor id="1" name="Joel Preas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F815C06-8F1A-4A8A-942A-A1206C8D302E}">
  <a:tblStyle styleId="{1F815C06-8F1A-4A8A-942A-A1206C8D302E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108" d="100"/>
          <a:sy n="108" d="100"/>
        </p:scale>
        <p:origin x="-152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380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1DE86-05DF-9040-9BEE-B422FF971489}" type="doc">
      <dgm:prSet loTypeId="urn:microsoft.com/office/officeart/2005/8/layout/vList5" loCatId="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1063043" lon="21270000" rev="0"/>
          </a:camera>
          <a:lightRig rig="flat" dir="t"/>
        </a:scene3d>
      </dgm:spPr>
      <dgm:t>
        <a:bodyPr/>
        <a:lstStyle/>
        <a:p>
          <a:endParaRPr lang="en-US"/>
        </a:p>
      </dgm:t>
    </dgm:pt>
    <dgm:pt modelId="{EB635488-1E79-0847-B6B0-2A9049C70673}">
      <dgm:prSet custT="1"/>
      <dgm:spPr/>
      <dgm:t>
        <a:bodyPr/>
        <a:lstStyle/>
        <a:p>
          <a:r>
            <a:rPr lang="en-US" sz="2000" dirty="0" smtClean="0"/>
            <a:t>IPv4 &amp; IPv6 Publicly Accessible Network</a:t>
          </a:r>
          <a:endParaRPr lang="en-US" sz="2000" dirty="0"/>
        </a:p>
      </dgm:t>
    </dgm:pt>
    <dgm:pt modelId="{AA831B88-477A-894B-8F94-13E4B1AA8BDD}" type="parTrans" cxnId="{51073340-B140-A14F-AF8A-50799CCA413E}">
      <dgm:prSet/>
      <dgm:spPr/>
      <dgm:t>
        <a:bodyPr/>
        <a:lstStyle/>
        <a:p>
          <a:endParaRPr lang="en-US"/>
        </a:p>
      </dgm:t>
    </dgm:pt>
    <dgm:pt modelId="{2730583E-5E6B-2143-A2EC-CBF48DCB738F}" type="sibTrans" cxnId="{51073340-B140-A14F-AF8A-50799CCA413E}">
      <dgm:prSet/>
      <dgm:spPr/>
      <dgm:t>
        <a:bodyPr/>
        <a:lstStyle/>
        <a:p>
          <a:endParaRPr lang="en-US"/>
        </a:p>
      </dgm:t>
    </dgm:pt>
    <dgm:pt modelId="{650A6E01-B755-404F-90CA-F33390B60D1B}">
      <dgm:prSet custT="1"/>
      <dgm:spPr/>
      <dgm:t>
        <a:bodyPr/>
        <a:lstStyle/>
        <a:p>
          <a:r>
            <a:rPr lang="en-US" sz="2000" dirty="0" smtClean="0"/>
            <a:t>Bandwidth Metered</a:t>
          </a:r>
        </a:p>
      </dgm:t>
    </dgm:pt>
    <dgm:pt modelId="{745E7D93-271F-B741-9FE3-7A1CE3C880FB}" type="parTrans" cxnId="{081DB30C-128B-4642-A011-857B6901E7E0}">
      <dgm:prSet/>
      <dgm:spPr/>
      <dgm:t>
        <a:bodyPr/>
        <a:lstStyle/>
        <a:p>
          <a:endParaRPr lang="en-US"/>
        </a:p>
      </dgm:t>
    </dgm:pt>
    <dgm:pt modelId="{73DDF7AD-C758-4940-A3E9-3BA71B3B173C}" type="sibTrans" cxnId="{081DB30C-128B-4642-A011-857B6901E7E0}">
      <dgm:prSet/>
      <dgm:spPr/>
      <dgm:t>
        <a:bodyPr/>
        <a:lstStyle/>
        <a:p>
          <a:endParaRPr lang="en-US"/>
        </a:p>
      </dgm:t>
    </dgm:pt>
    <dgm:pt modelId="{9DBC9131-9D05-5F44-9AA0-EDC83E7AA4D6}">
      <dgm:prSet custT="1"/>
      <dgm:spPr/>
      <dgm:t>
        <a:bodyPr/>
        <a:lstStyle/>
        <a:p>
          <a:r>
            <a:rPr lang="en-US" sz="1800" dirty="0" smtClean="0"/>
            <a:t>DC-Routable IPv4 IP</a:t>
          </a:r>
          <a:endParaRPr lang="en-US" sz="1800" dirty="0"/>
        </a:p>
      </dgm:t>
    </dgm:pt>
    <dgm:pt modelId="{FE46B548-23F0-1741-A191-DB863622B4E4}" type="parTrans" cxnId="{BD5541D8-2A27-2140-9906-37BE1F24FC9C}">
      <dgm:prSet/>
      <dgm:spPr/>
      <dgm:t>
        <a:bodyPr/>
        <a:lstStyle/>
        <a:p>
          <a:endParaRPr lang="en-US"/>
        </a:p>
      </dgm:t>
    </dgm:pt>
    <dgm:pt modelId="{00248FC5-D7C3-DB46-B966-2107FE69939E}" type="sibTrans" cxnId="{BD5541D8-2A27-2140-9906-37BE1F24FC9C}">
      <dgm:prSet/>
      <dgm:spPr/>
      <dgm:t>
        <a:bodyPr/>
        <a:lstStyle/>
        <a:p>
          <a:endParaRPr lang="en-US"/>
        </a:p>
      </dgm:t>
    </dgm:pt>
    <dgm:pt modelId="{718D0AAB-E06F-1E42-983D-251CDF431464}">
      <dgm:prSet custT="1"/>
      <dgm:spPr/>
      <dgm:t>
        <a:bodyPr/>
        <a:lstStyle/>
        <a:p>
          <a:r>
            <a:rPr lang="en-US" sz="1800" dirty="0" smtClean="0"/>
            <a:t>Access Other Rackspace Products</a:t>
          </a:r>
          <a:endParaRPr lang="en-US" sz="1800" dirty="0"/>
        </a:p>
      </dgm:t>
    </dgm:pt>
    <dgm:pt modelId="{D3BC8836-6BFE-2044-9A61-AA612F887CDA}" type="parTrans" cxnId="{2CBDBEDD-D424-D641-B570-F83129B535D4}">
      <dgm:prSet/>
      <dgm:spPr/>
      <dgm:t>
        <a:bodyPr/>
        <a:lstStyle/>
        <a:p>
          <a:endParaRPr lang="en-US"/>
        </a:p>
      </dgm:t>
    </dgm:pt>
    <dgm:pt modelId="{C19B2852-3989-704C-80BF-702773637838}" type="sibTrans" cxnId="{2CBDBEDD-D424-D641-B570-F83129B535D4}">
      <dgm:prSet/>
      <dgm:spPr/>
      <dgm:t>
        <a:bodyPr/>
        <a:lstStyle/>
        <a:p>
          <a:endParaRPr lang="en-US"/>
        </a:p>
      </dgm:t>
    </dgm:pt>
    <dgm:pt modelId="{BD449957-DD7F-544B-B483-667398EBC2C1}">
      <dgm:prSet custT="1"/>
      <dgm:spPr/>
      <dgm:t>
        <a:bodyPr/>
        <a:lstStyle/>
        <a:p>
          <a:r>
            <a:rPr lang="en-US" sz="1800" dirty="0" smtClean="0"/>
            <a:t>Unmetered Bandwidth</a:t>
          </a:r>
        </a:p>
      </dgm:t>
    </dgm:pt>
    <dgm:pt modelId="{7562D101-83BB-554D-ADB7-E69E7D7B7ED9}" type="parTrans" cxnId="{03B1B730-8C34-EA49-A035-13AE447C9D81}">
      <dgm:prSet/>
      <dgm:spPr/>
      <dgm:t>
        <a:bodyPr/>
        <a:lstStyle/>
        <a:p>
          <a:endParaRPr lang="en-US"/>
        </a:p>
      </dgm:t>
    </dgm:pt>
    <dgm:pt modelId="{DD1C5BB0-4F77-2E40-8781-A1B1D48A11BE}" type="sibTrans" cxnId="{03B1B730-8C34-EA49-A035-13AE447C9D81}">
      <dgm:prSet/>
      <dgm:spPr/>
      <dgm:t>
        <a:bodyPr/>
        <a:lstStyle/>
        <a:p>
          <a:endParaRPr lang="en-US"/>
        </a:p>
      </dgm:t>
    </dgm:pt>
    <dgm:pt modelId="{ED42DA49-419B-2548-9569-75F9C077A122}">
      <dgm:prSet custT="1"/>
      <dgm:spPr/>
      <dgm:t>
        <a:bodyPr/>
        <a:lstStyle/>
        <a:p>
          <a:r>
            <a:rPr lang="en-US" sz="2000" dirty="0" smtClean="0"/>
            <a:t>NSX L2 Overlay Network</a:t>
          </a:r>
          <a:endParaRPr lang="en-US" sz="2000" dirty="0"/>
        </a:p>
      </dgm:t>
    </dgm:pt>
    <dgm:pt modelId="{35BC42C3-C548-114B-9165-0C30DB6C3550}" type="parTrans" cxnId="{A2DEA37E-8D64-104D-B1E2-E0BFD03C8871}">
      <dgm:prSet/>
      <dgm:spPr/>
      <dgm:t>
        <a:bodyPr/>
        <a:lstStyle/>
        <a:p>
          <a:endParaRPr lang="en-US"/>
        </a:p>
      </dgm:t>
    </dgm:pt>
    <dgm:pt modelId="{1A2D1F43-0311-784B-A57B-E0AACDBE873D}" type="sibTrans" cxnId="{A2DEA37E-8D64-104D-B1E2-E0BFD03C8871}">
      <dgm:prSet/>
      <dgm:spPr/>
      <dgm:t>
        <a:bodyPr/>
        <a:lstStyle/>
        <a:p>
          <a:endParaRPr lang="en-US"/>
        </a:p>
      </dgm:t>
    </dgm:pt>
    <dgm:pt modelId="{E56AC6A6-C32A-3B48-A245-66914F59F292}">
      <dgm:prSet custT="1"/>
      <dgm:spPr/>
      <dgm:t>
        <a:bodyPr/>
        <a:lstStyle/>
        <a:p>
          <a:r>
            <a:rPr lang="en-US" sz="2000" dirty="0" smtClean="0"/>
            <a:t>Extendable to dedicated hardware via NSX Gateways</a:t>
          </a:r>
          <a:endParaRPr lang="en-US" sz="2000" dirty="0"/>
        </a:p>
      </dgm:t>
    </dgm:pt>
    <dgm:pt modelId="{AD62768C-401C-9244-91CC-6D832291D6E5}" type="parTrans" cxnId="{E40F96CB-E99B-5741-BB3B-9E1D629DF5D8}">
      <dgm:prSet/>
      <dgm:spPr/>
      <dgm:t>
        <a:bodyPr/>
        <a:lstStyle/>
        <a:p>
          <a:endParaRPr lang="en-US"/>
        </a:p>
      </dgm:t>
    </dgm:pt>
    <dgm:pt modelId="{9AD8047C-861D-EB4C-B8CC-53CB58F44964}" type="sibTrans" cxnId="{E40F96CB-E99B-5741-BB3B-9E1D629DF5D8}">
      <dgm:prSet/>
      <dgm:spPr/>
      <dgm:t>
        <a:bodyPr/>
        <a:lstStyle/>
        <a:p>
          <a:endParaRPr lang="en-US"/>
        </a:p>
      </dgm:t>
    </dgm:pt>
    <dgm:pt modelId="{CB5720BD-00F5-F24E-8228-099A7370AE7A}">
      <dgm:prSet custT="1"/>
      <dgm:spPr/>
      <dgm:t>
        <a:bodyPr/>
        <a:lstStyle/>
        <a:p>
          <a:r>
            <a:rPr lang="en-US" sz="3200" dirty="0" smtClean="0"/>
            <a:t>Cloud Networks</a:t>
          </a:r>
          <a:endParaRPr lang="en-US" sz="3200" dirty="0"/>
        </a:p>
      </dgm:t>
    </dgm:pt>
    <dgm:pt modelId="{1C575A48-D287-4841-95C6-C971613EA084}" type="sibTrans" cxnId="{B981B798-8FD6-0445-AF3F-129B92F92616}">
      <dgm:prSet/>
      <dgm:spPr/>
      <dgm:t>
        <a:bodyPr/>
        <a:lstStyle/>
        <a:p>
          <a:endParaRPr lang="en-US"/>
        </a:p>
      </dgm:t>
    </dgm:pt>
    <dgm:pt modelId="{8020F656-203E-EF45-ADD4-BDF758EC031D}" type="parTrans" cxnId="{B981B798-8FD6-0445-AF3F-129B92F92616}">
      <dgm:prSet/>
      <dgm:spPr/>
      <dgm:t>
        <a:bodyPr/>
        <a:lstStyle/>
        <a:p>
          <a:endParaRPr lang="en-US"/>
        </a:p>
      </dgm:t>
    </dgm:pt>
    <dgm:pt modelId="{FED744A8-32D3-BE49-A719-DEEDD4292555}">
      <dgm:prSet custT="1"/>
      <dgm:spPr/>
      <dgm:t>
        <a:bodyPr/>
        <a:lstStyle/>
        <a:p>
          <a:r>
            <a:rPr lang="en-US" sz="3200" dirty="0" smtClean="0"/>
            <a:t>Service Net</a:t>
          </a:r>
          <a:endParaRPr lang="en-US" sz="3200" dirty="0"/>
        </a:p>
      </dgm:t>
    </dgm:pt>
    <dgm:pt modelId="{EB623BB0-1AA8-9443-999E-58DE67F80B56}" type="sibTrans" cxnId="{83606C0B-3080-C846-B81D-3A744767974D}">
      <dgm:prSet/>
      <dgm:spPr/>
      <dgm:t>
        <a:bodyPr/>
        <a:lstStyle/>
        <a:p>
          <a:endParaRPr lang="en-US"/>
        </a:p>
      </dgm:t>
    </dgm:pt>
    <dgm:pt modelId="{5F2A212B-698A-B74C-9879-DB6A7529F000}" type="parTrans" cxnId="{83606C0B-3080-C846-B81D-3A744767974D}">
      <dgm:prSet/>
      <dgm:spPr/>
      <dgm:t>
        <a:bodyPr/>
        <a:lstStyle/>
        <a:p>
          <a:endParaRPr lang="en-US"/>
        </a:p>
      </dgm:t>
    </dgm:pt>
    <dgm:pt modelId="{E96803E9-9638-DD44-ADCD-73BF2FAAC5E2}">
      <dgm:prSet custT="1"/>
      <dgm:spPr/>
      <dgm:t>
        <a:bodyPr/>
        <a:lstStyle/>
        <a:p>
          <a:r>
            <a:rPr lang="en-US" sz="3200" dirty="0" smtClean="0"/>
            <a:t>Public Net</a:t>
          </a:r>
          <a:endParaRPr lang="en-US" sz="3200" dirty="0"/>
        </a:p>
      </dgm:t>
    </dgm:pt>
    <dgm:pt modelId="{D6EB8A2A-02B0-BB4F-AC68-4DD28D5E69CC}" type="sibTrans" cxnId="{37A8789B-6E98-DE44-A732-63719FAFE527}">
      <dgm:prSet/>
      <dgm:spPr/>
      <dgm:t>
        <a:bodyPr/>
        <a:lstStyle/>
        <a:p>
          <a:endParaRPr lang="en-US"/>
        </a:p>
      </dgm:t>
    </dgm:pt>
    <dgm:pt modelId="{2A9BACDE-3B3A-1043-BE98-78267D5DF097}" type="parTrans" cxnId="{37A8789B-6E98-DE44-A732-63719FAFE527}">
      <dgm:prSet/>
      <dgm:spPr/>
      <dgm:t>
        <a:bodyPr/>
        <a:lstStyle/>
        <a:p>
          <a:endParaRPr lang="en-US"/>
        </a:p>
      </dgm:t>
    </dgm:pt>
    <dgm:pt modelId="{FF3BF6BE-088F-9348-A93A-CBC554A76D20}" type="pres">
      <dgm:prSet presAssocID="{DA81DE86-05DF-9040-9BEE-B422FF971489}" presName="Name0" presStyleCnt="0">
        <dgm:presLayoutVars>
          <dgm:dir/>
          <dgm:animLvl val="lvl"/>
          <dgm:resizeHandles val="exact"/>
        </dgm:presLayoutVars>
      </dgm:prSet>
      <dgm:spPr/>
    </dgm:pt>
    <dgm:pt modelId="{479F49A5-812F-8F41-80B8-940C33D8C192}" type="pres">
      <dgm:prSet presAssocID="{E96803E9-9638-DD44-ADCD-73BF2FAAC5E2}" presName="linNode" presStyleCnt="0"/>
      <dgm:spPr/>
    </dgm:pt>
    <dgm:pt modelId="{A1BAF552-7119-FA47-BB0F-AF28774AB572}" type="pres">
      <dgm:prSet presAssocID="{E96803E9-9638-DD44-ADCD-73BF2FAAC5E2}" presName="parentText" presStyleLbl="node1" presStyleIdx="0" presStyleCnt="3" custScaleX="77924" custScaleY="823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6BC5F-C180-4D4F-9C03-665B324B207D}" type="pres">
      <dgm:prSet presAssocID="{E96803E9-9638-DD44-ADCD-73BF2FAAC5E2}" presName="descendantText" presStyleLbl="alignAccFollowNode1" presStyleIdx="0" presStyleCnt="3" custScaleX="104064" custScaleY="82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4C659-B466-CF48-BAE4-8A5298312756}" type="pres">
      <dgm:prSet presAssocID="{D6EB8A2A-02B0-BB4F-AC68-4DD28D5E69CC}" presName="sp" presStyleCnt="0"/>
      <dgm:spPr/>
    </dgm:pt>
    <dgm:pt modelId="{5B635474-370D-0E46-818A-03DF28AD3911}" type="pres">
      <dgm:prSet presAssocID="{FED744A8-32D3-BE49-A719-DEEDD4292555}" presName="linNode" presStyleCnt="0"/>
      <dgm:spPr/>
    </dgm:pt>
    <dgm:pt modelId="{CF8D3406-0A6E-BF40-9476-F04C976E59A1}" type="pres">
      <dgm:prSet presAssocID="{FED744A8-32D3-BE49-A719-DEEDD4292555}" presName="parentText" presStyleLbl="node1" presStyleIdx="1" presStyleCnt="3" custScaleX="77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144F0-F493-874F-AF24-EC98CBC27620}" type="pres">
      <dgm:prSet presAssocID="{FED744A8-32D3-BE49-A719-DEEDD4292555}" presName="descendantText" presStyleLbl="alignAccFollowNode1" presStyleIdx="1" presStyleCnt="3" custScaleX="104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4126C-3A3F-594D-8600-43012E45247F}" type="pres">
      <dgm:prSet presAssocID="{EB623BB0-1AA8-9443-999E-58DE67F80B56}" presName="sp" presStyleCnt="0"/>
      <dgm:spPr/>
    </dgm:pt>
    <dgm:pt modelId="{72ED746C-F19B-3347-8EC8-C29D33DAAC25}" type="pres">
      <dgm:prSet presAssocID="{CB5720BD-00F5-F24E-8228-099A7370AE7A}" presName="linNode" presStyleCnt="0"/>
      <dgm:spPr/>
    </dgm:pt>
    <dgm:pt modelId="{9D98F736-78D4-8D45-A6EA-DED8F46B3354}" type="pres">
      <dgm:prSet presAssocID="{CB5720BD-00F5-F24E-8228-099A7370AE7A}" presName="parentText" presStyleLbl="node1" presStyleIdx="2" presStyleCnt="3" custScaleX="77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B19D9-4451-C447-9404-A462A9BE0734}" type="pres">
      <dgm:prSet presAssocID="{CB5720BD-00F5-F24E-8228-099A7370AE7A}" presName="descendantText" presStyleLbl="alignAccFollowNode1" presStyleIdx="2" presStyleCnt="3" custScaleX="104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1B730-8C34-EA49-A035-13AE447C9D81}" srcId="{FED744A8-32D3-BE49-A719-DEEDD4292555}" destId="{BD449957-DD7F-544B-B483-667398EBC2C1}" srcOrd="2" destOrd="0" parTransId="{7562D101-83BB-554D-ADB7-E69E7D7B7ED9}" sibTransId="{DD1C5BB0-4F77-2E40-8781-A1B1D48A11BE}"/>
    <dgm:cxn modelId="{8851A77A-1F56-304D-B0BE-189AACBC9D39}" type="presOf" srcId="{650A6E01-B755-404F-90CA-F33390B60D1B}" destId="{E7D6BC5F-C180-4D4F-9C03-665B324B207D}" srcOrd="0" destOrd="1" presId="urn:microsoft.com/office/officeart/2005/8/layout/vList5"/>
    <dgm:cxn modelId="{51073340-B140-A14F-AF8A-50799CCA413E}" srcId="{E96803E9-9638-DD44-ADCD-73BF2FAAC5E2}" destId="{EB635488-1E79-0847-B6B0-2A9049C70673}" srcOrd="0" destOrd="0" parTransId="{AA831B88-477A-894B-8F94-13E4B1AA8BDD}" sibTransId="{2730583E-5E6B-2143-A2EC-CBF48DCB738F}"/>
    <dgm:cxn modelId="{F4CAA2D7-C254-5341-87EB-47618C74E442}" type="presOf" srcId="{EB635488-1E79-0847-B6B0-2A9049C70673}" destId="{E7D6BC5F-C180-4D4F-9C03-665B324B207D}" srcOrd="0" destOrd="0" presId="urn:microsoft.com/office/officeart/2005/8/layout/vList5"/>
    <dgm:cxn modelId="{081DB30C-128B-4642-A011-857B6901E7E0}" srcId="{E96803E9-9638-DD44-ADCD-73BF2FAAC5E2}" destId="{650A6E01-B755-404F-90CA-F33390B60D1B}" srcOrd="1" destOrd="0" parTransId="{745E7D93-271F-B741-9FE3-7A1CE3C880FB}" sibTransId="{73DDF7AD-C758-4940-A3E9-3BA71B3B173C}"/>
    <dgm:cxn modelId="{E40F96CB-E99B-5741-BB3B-9E1D629DF5D8}" srcId="{CB5720BD-00F5-F24E-8228-099A7370AE7A}" destId="{E56AC6A6-C32A-3B48-A245-66914F59F292}" srcOrd="1" destOrd="0" parTransId="{AD62768C-401C-9244-91CC-6D832291D6E5}" sibTransId="{9AD8047C-861D-EB4C-B8CC-53CB58F44964}"/>
    <dgm:cxn modelId="{2D67CA3A-B1B9-9240-85A3-E555BE5AE621}" type="presOf" srcId="{CB5720BD-00F5-F24E-8228-099A7370AE7A}" destId="{9D98F736-78D4-8D45-A6EA-DED8F46B3354}" srcOrd="0" destOrd="0" presId="urn:microsoft.com/office/officeart/2005/8/layout/vList5"/>
    <dgm:cxn modelId="{BD5541D8-2A27-2140-9906-37BE1F24FC9C}" srcId="{FED744A8-32D3-BE49-A719-DEEDD4292555}" destId="{9DBC9131-9D05-5F44-9AA0-EDC83E7AA4D6}" srcOrd="0" destOrd="0" parTransId="{FE46B548-23F0-1741-A191-DB863622B4E4}" sibTransId="{00248FC5-D7C3-DB46-B966-2107FE69939E}"/>
    <dgm:cxn modelId="{B981B798-8FD6-0445-AF3F-129B92F92616}" srcId="{DA81DE86-05DF-9040-9BEE-B422FF971489}" destId="{CB5720BD-00F5-F24E-8228-099A7370AE7A}" srcOrd="2" destOrd="0" parTransId="{8020F656-203E-EF45-ADD4-BDF758EC031D}" sibTransId="{1C575A48-D287-4841-95C6-C971613EA084}"/>
    <dgm:cxn modelId="{949935E7-51F7-044A-A69C-4179E10E4DBE}" type="presOf" srcId="{ED42DA49-419B-2548-9569-75F9C077A122}" destId="{4DDB19D9-4451-C447-9404-A462A9BE0734}" srcOrd="0" destOrd="0" presId="urn:microsoft.com/office/officeart/2005/8/layout/vList5"/>
    <dgm:cxn modelId="{2CBDBEDD-D424-D641-B570-F83129B535D4}" srcId="{FED744A8-32D3-BE49-A719-DEEDD4292555}" destId="{718D0AAB-E06F-1E42-983D-251CDF431464}" srcOrd="1" destOrd="0" parTransId="{D3BC8836-6BFE-2044-9A61-AA612F887CDA}" sibTransId="{C19B2852-3989-704C-80BF-702773637838}"/>
    <dgm:cxn modelId="{8AF77DB8-3FF6-DF40-95C8-4D4F63CE4D5F}" type="presOf" srcId="{DA81DE86-05DF-9040-9BEE-B422FF971489}" destId="{FF3BF6BE-088F-9348-A93A-CBC554A76D20}" srcOrd="0" destOrd="0" presId="urn:microsoft.com/office/officeart/2005/8/layout/vList5"/>
    <dgm:cxn modelId="{8B8422BF-9192-4B45-94B5-2C41E03EFC14}" type="presOf" srcId="{BD449957-DD7F-544B-B483-667398EBC2C1}" destId="{6C1144F0-F493-874F-AF24-EC98CBC27620}" srcOrd="0" destOrd="2" presId="urn:microsoft.com/office/officeart/2005/8/layout/vList5"/>
    <dgm:cxn modelId="{16943CAF-6CC8-CC48-A374-47D79DAD21C6}" type="presOf" srcId="{718D0AAB-E06F-1E42-983D-251CDF431464}" destId="{6C1144F0-F493-874F-AF24-EC98CBC27620}" srcOrd="0" destOrd="1" presId="urn:microsoft.com/office/officeart/2005/8/layout/vList5"/>
    <dgm:cxn modelId="{B5F0E4E0-C20C-294D-9FB2-C9619B13F129}" type="presOf" srcId="{E96803E9-9638-DD44-ADCD-73BF2FAAC5E2}" destId="{A1BAF552-7119-FA47-BB0F-AF28774AB572}" srcOrd="0" destOrd="0" presId="urn:microsoft.com/office/officeart/2005/8/layout/vList5"/>
    <dgm:cxn modelId="{6D359189-9E12-8E46-B994-1A05060D8D74}" type="presOf" srcId="{9DBC9131-9D05-5F44-9AA0-EDC83E7AA4D6}" destId="{6C1144F0-F493-874F-AF24-EC98CBC27620}" srcOrd="0" destOrd="0" presId="urn:microsoft.com/office/officeart/2005/8/layout/vList5"/>
    <dgm:cxn modelId="{A2DEA37E-8D64-104D-B1E2-E0BFD03C8871}" srcId="{CB5720BD-00F5-F24E-8228-099A7370AE7A}" destId="{ED42DA49-419B-2548-9569-75F9C077A122}" srcOrd="0" destOrd="0" parTransId="{35BC42C3-C548-114B-9165-0C30DB6C3550}" sibTransId="{1A2D1F43-0311-784B-A57B-E0AACDBE873D}"/>
    <dgm:cxn modelId="{83606C0B-3080-C846-B81D-3A744767974D}" srcId="{DA81DE86-05DF-9040-9BEE-B422FF971489}" destId="{FED744A8-32D3-BE49-A719-DEEDD4292555}" srcOrd="1" destOrd="0" parTransId="{5F2A212B-698A-B74C-9879-DB6A7529F000}" sibTransId="{EB623BB0-1AA8-9443-999E-58DE67F80B56}"/>
    <dgm:cxn modelId="{37A8789B-6E98-DE44-A732-63719FAFE527}" srcId="{DA81DE86-05DF-9040-9BEE-B422FF971489}" destId="{E96803E9-9638-DD44-ADCD-73BF2FAAC5E2}" srcOrd="0" destOrd="0" parTransId="{2A9BACDE-3B3A-1043-BE98-78267D5DF097}" sibTransId="{D6EB8A2A-02B0-BB4F-AC68-4DD28D5E69CC}"/>
    <dgm:cxn modelId="{061F91BF-4D97-4C40-BCF3-74BC34FDF2F2}" type="presOf" srcId="{E56AC6A6-C32A-3B48-A245-66914F59F292}" destId="{4DDB19D9-4451-C447-9404-A462A9BE0734}" srcOrd="0" destOrd="1" presId="urn:microsoft.com/office/officeart/2005/8/layout/vList5"/>
    <dgm:cxn modelId="{98CC8FD7-33EA-8448-A2B6-42CF65E009C2}" type="presOf" srcId="{FED744A8-32D3-BE49-A719-DEEDD4292555}" destId="{CF8D3406-0A6E-BF40-9476-F04C976E59A1}" srcOrd="0" destOrd="0" presId="urn:microsoft.com/office/officeart/2005/8/layout/vList5"/>
    <dgm:cxn modelId="{83C89765-1279-B24E-87CE-4F9A6CA61D7A}" type="presParOf" srcId="{FF3BF6BE-088F-9348-A93A-CBC554A76D20}" destId="{479F49A5-812F-8F41-80B8-940C33D8C192}" srcOrd="0" destOrd="0" presId="urn:microsoft.com/office/officeart/2005/8/layout/vList5"/>
    <dgm:cxn modelId="{797A090D-CD88-E146-9061-DBF8AD9FF862}" type="presParOf" srcId="{479F49A5-812F-8F41-80B8-940C33D8C192}" destId="{A1BAF552-7119-FA47-BB0F-AF28774AB572}" srcOrd="0" destOrd="0" presId="urn:microsoft.com/office/officeart/2005/8/layout/vList5"/>
    <dgm:cxn modelId="{CACFE1B6-2786-AE4F-9347-4319C844C731}" type="presParOf" srcId="{479F49A5-812F-8F41-80B8-940C33D8C192}" destId="{E7D6BC5F-C180-4D4F-9C03-665B324B207D}" srcOrd="1" destOrd="0" presId="urn:microsoft.com/office/officeart/2005/8/layout/vList5"/>
    <dgm:cxn modelId="{56FCB500-8522-3743-9848-1F5FD6B43C36}" type="presParOf" srcId="{FF3BF6BE-088F-9348-A93A-CBC554A76D20}" destId="{B9F4C659-B466-CF48-BAE4-8A5298312756}" srcOrd="1" destOrd="0" presId="urn:microsoft.com/office/officeart/2005/8/layout/vList5"/>
    <dgm:cxn modelId="{C785791F-509F-2E41-B233-4218850E88C8}" type="presParOf" srcId="{FF3BF6BE-088F-9348-A93A-CBC554A76D20}" destId="{5B635474-370D-0E46-818A-03DF28AD3911}" srcOrd="2" destOrd="0" presId="urn:microsoft.com/office/officeart/2005/8/layout/vList5"/>
    <dgm:cxn modelId="{DC8E09CC-864E-174D-A3D8-8E24F3069B76}" type="presParOf" srcId="{5B635474-370D-0E46-818A-03DF28AD3911}" destId="{CF8D3406-0A6E-BF40-9476-F04C976E59A1}" srcOrd="0" destOrd="0" presId="urn:microsoft.com/office/officeart/2005/8/layout/vList5"/>
    <dgm:cxn modelId="{DECA440F-743F-E54E-B9ED-1CD0E55FC7A6}" type="presParOf" srcId="{5B635474-370D-0E46-818A-03DF28AD3911}" destId="{6C1144F0-F493-874F-AF24-EC98CBC27620}" srcOrd="1" destOrd="0" presId="urn:microsoft.com/office/officeart/2005/8/layout/vList5"/>
    <dgm:cxn modelId="{AF64A387-B916-DF4D-89E8-353AC3D34F5C}" type="presParOf" srcId="{FF3BF6BE-088F-9348-A93A-CBC554A76D20}" destId="{33F4126C-3A3F-594D-8600-43012E45247F}" srcOrd="3" destOrd="0" presId="urn:microsoft.com/office/officeart/2005/8/layout/vList5"/>
    <dgm:cxn modelId="{7621E06D-6600-214A-98AD-B575F1797242}" type="presParOf" srcId="{FF3BF6BE-088F-9348-A93A-CBC554A76D20}" destId="{72ED746C-F19B-3347-8EC8-C29D33DAAC25}" srcOrd="4" destOrd="0" presId="urn:microsoft.com/office/officeart/2005/8/layout/vList5"/>
    <dgm:cxn modelId="{9A03CB8D-A6F7-BA40-A04F-A3AFAAAD77A5}" type="presParOf" srcId="{72ED746C-F19B-3347-8EC8-C29D33DAAC25}" destId="{9D98F736-78D4-8D45-A6EA-DED8F46B3354}" srcOrd="0" destOrd="0" presId="urn:microsoft.com/office/officeart/2005/8/layout/vList5"/>
    <dgm:cxn modelId="{0EC6E5E9-F82D-ED48-BD63-944E63F94B4C}" type="presParOf" srcId="{72ED746C-F19B-3347-8EC8-C29D33DAAC25}" destId="{4DDB19D9-4451-C447-9404-A462A9BE07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1B967-E717-FE42-8EDF-1253C840703A}" type="doc">
      <dgm:prSet loTypeId="urn:microsoft.com/office/officeart/2005/8/layout/vList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C3861-99DD-1B41-83EB-22FC2EA5A8CB}">
      <dgm:prSet phldrT="[Text]"/>
      <dgm:spPr/>
      <dgm:t>
        <a:bodyPr/>
        <a:lstStyle/>
        <a:p>
          <a:pPr rtl="0"/>
          <a:r>
            <a:rPr lang="en-US" dirty="0" smtClean="0"/>
            <a:t>OVS 1.7</a:t>
          </a:r>
          <a:endParaRPr lang="en-US" dirty="0"/>
        </a:p>
      </dgm:t>
    </dgm:pt>
    <dgm:pt modelId="{1032EFF9-76B9-004C-A601-4753F7997C52}" type="parTrans" cxnId="{6369281F-9C7B-D542-BCEF-C7EFF9C57288}">
      <dgm:prSet/>
      <dgm:spPr/>
      <dgm:t>
        <a:bodyPr/>
        <a:lstStyle/>
        <a:p>
          <a:endParaRPr lang="en-US"/>
        </a:p>
      </dgm:t>
    </dgm:pt>
    <dgm:pt modelId="{070CE55F-6A94-EA40-B52E-666457EC84B4}" type="sibTrans" cxnId="{6369281F-9C7B-D542-BCEF-C7EFF9C57288}">
      <dgm:prSet/>
      <dgm:spPr/>
      <dgm:t>
        <a:bodyPr/>
        <a:lstStyle/>
        <a:p>
          <a:endParaRPr lang="en-US"/>
        </a:p>
      </dgm:t>
    </dgm:pt>
    <dgm:pt modelId="{16728DF4-A2B4-D944-9981-9382EBE0AEBF}">
      <dgm:prSet/>
      <dgm:spPr/>
      <dgm:t>
        <a:bodyPr/>
        <a:lstStyle/>
        <a:p>
          <a:pPr rtl="0"/>
          <a:r>
            <a:rPr lang="en-US" dirty="0" smtClean="0"/>
            <a:t>OVS 1.9</a:t>
          </a:r>
          <a:endParaRPr lang="en-US" dirty="0" smtClean="0"/>
        </a:p>
      </dgm:t>
    </dgm:pt>
    <dgm:pt modelId="{D2BB10FB-3139-FD4D-A215-5EE3B819471F}" type="parTrans" cxnId="{17CCEB74-DBD4-054E-B56C-CAD80F740172}">
      <dgm:prSet/>
      <dgm:spPr/>
      <dgm:t>
        <a:bodyPr/>
        <a:lstStyle/>
        <a:p>
          <a:endParaRPr lang="en-US"/>
        </a:p>
      </dgm:t>
    </dgm:pt>
    <dgm:pt modelId="{3149910B-ECA0-954B-BDA5-C58EADA6C8AA}" type="sibTrans" cxnId="{17CCEB74-DBD4-054E-B56C-CAD80F740172}">
      <dgm:prSet/>
      <dgm:spPr/>
      <dgm:t>
        <a:bodyPr/>
        <a:lstStyle/>
        <a:p>
          <a:endParaRPr lang="en-US"/>
        </a:p>
      </dgm:t>
    </dgm:pt>
    <dgm:pt modelId="{E04429A5-6C57-6347-83D5-533A57BD2D89}">
      <dgm:prSet/>
      <dgm:spPr/>
      <dgm:t>
        <a:bodyPr/>
        <a:lstStyle/>
        <a:p>
          <a:r>
            <a:rPr lang="en-US" dirty="0" smtClean="0"/>
            <a:t>OVS 1.10</a:t>
          </a:r>
          <a:endParaRPr lang="en-US" dirty="0" smtClean="0"/>
        </a:p>
      </dgm:t>
    </dgm:pt>
    <dgm:pt modelId="{1E8786D9-1F17-274E-A173-64B62A51C46A}" type="parTrans" cxnId="{3D609B22-663B-0E4A-B1C7-DEAE079233AD}">
      <dgm:prSet/>
      <dgm:spPr/>
      <dgm:t>
        <a:bodyPr/>
        <a:lstStyle/>
        <a:p>
          <a:endParaRPr lang="en-US"/>
        </a:p>
      </dgm:t>
    </dgm:pt>
    <dgm:pt modelId="{A164D0E1-4F28-6F4C-9ACA-B97F319A36F0}" type="sibTrans" cxnId="{3D609B22-663B-0E4A-B1C7-DEAE079233AD}">
      <dgm:prSet/>
      <dgm:spPr/>
      <dgm:t>
        <a:bodyPr/>
        <a:lstStyle/>
        <a:p>
          <a:endParaRPr lang="en-US"/>
        </a:p>
      </dgm:t>
    </dgm:pt>
    <dgm:pt modelId="{3B01CC1F-08F8-D74A-96F2-30A084876FB8}">
      <dgm:prSet/>
      <dgm:spPr/>
      <dgm:t>
        <a:bodyPr/>
        <a:lstStyle/>
        <a:p>
          <a:pPr rtl="0"/>
          <a:r>
            <a:rPr lang="en-US" dirty="0" smtClean="0"/>
            <a:t>OVS 1.11</a:t>
          </a:r>
          <a:endParaRPr lang="en-US" dirty="0" smtClean="0"/>
        </a:p>
      </dgm:t>
    </dgm:pt>
    <dgm:pt modelId="{9D165A95-B26B-B246-AA9C-A1442C360AE5}" type="parTrans" cxnId="{597DCED5-9034-6D4E-9ECD-93FBACAA4145}">
      <dgm:prSet/>
      <dgm:spPr/>
      <dgm:t>
        <a:bodyPr/>
        <a:lstStyle/>
        <a:p>
          <a:endParaRPr lang="en-US"/>
        </a:p>
      </dgm:t>
    </dgm:pt>
    <dgm:pt modelId="{9B7B150F-2F00-D84E-99DF-BD92AF6626D0}" type="sibTrans" cxnId="{597DCED5-9034-6D4E-9ECD-93FBACAA4145}">
      <dgm:prSet/>
      <dgm:spPr/>
      <dgm:t>
        <a:bodyPr/>
        <a:lstStyle/>
        <a:p>
          <a:endParaRPr lang="en-US"/>
        </a:p>
      </dgm:t>
    </dgm:pt>
    <dgm:pt modelId="{016FA5D5-D3EC-8746-9F7B-D29B8F07E0D3}">
      <dgm:prSet/>
      <dgm:spPr/>
      <dgm:t>
        <a:bodyPr/>
        <a:lstStyle/>
        <a:p>
          <a:pPr rtl="0"/>
          <a:r>
            <a:rPr lang="en-US" dirty="0" smtClean="0"/>
            <a:t>OVS 2.0</a:t>
          </a:r>
          <a:endParaRPr lang="en-US" dirty="0" smtClean="0"/>
        </a:p>
      </dgm:t>
    </dgm:pt>
    <dgm:pt modelId="{B7702788-2088-784E-8B42-3E521411AF54}" type="parTrans" cxnId="{C92F5D24-C977-AB44-BB8E-6A298FEEAA6D}">
      <dgm:prSet/>
      <dgm:spPr/>
      <dgm:t>
        <a:bodyPr/>
        <a:lstStyle/>
        <a:p>
          <a:endParaRPr lang="en-US"/>
        </a:p>
      </dgm:t>
    </dgm:pt>
    <dgm:pt modelId="{0CDF7422-B6B3-4F48-B750-F2BC5B435968}" type="sibTrans" cxnId="{C92F5D24-C977-AB44-BB8E-6A298FEEAA6D}">
      <dgm:prSet/>
      <dgm:spPr/>
      <dgm:t>
        <a:bodyPr/>
        <a:lstStyle/>
        <a:p>
          <a:endParaRPr lang="en-US"/>
        </a:p>
      </dgm:t>
    </dgm:pt>
    <dgm:pt modelId="{A5704D6F-099A-7A44-8129-85CAB0CEE70B}">
      <dgm:prSet/>
      <dgm:spPr/>
      <dgm:t>
        <a:bodyPr/>
        <a:lstStyle/>
        <a:p>
          <a:pPr rtl="0"/>
          <a:r>
            <a:rPr lang="en-US" dirty="0" smtClean="0"/>
            <a:t>OVS 2.1</a:t>
          </a:r>
          <a:endParaRPr lang="en-US" dirty="0" smtClean="0"/>
        </a:p>
      </dgm:t>
    </dgm:pt>
    <dgm:pt modelId="{93D5BA64-E355-2545-B56C-F9A6362878D4}" type="parTrans" cxnId="{865A6CA8-085F-9F45-BE5C-DB60BC064A98}">
      <dgm:prSet/>
      <dgm:spPr/>
      <dgm:t>
        <a:bodyPr/>
        <a:lstStyle/>
        <a:p>
          <a:endParaRPr lang="en-US"/>
        </a:p>
      </dgm:t>
    </dgm:pt>
    <dgm:pt modelId="{04CBAB58-B63A-BC4D-B52E-95B7895419D2}" type="sibTrans" cxnId="{865A6CA8-085F-9F45-BE5C-DB60BC064A98}">
      <dgm:prSet/>
      <dgm:spPr/>
      <dgm:t>
        <a:bodyPr/>
        <a:lstStyle/>
        <a:p>
          <a:endParaRPr lang="en-US"/>
        </a:p>
      </dgm:t>
    </dgm:pt>
    <dgm:pt modelId="{A5A12A3F-6AB4-D14D-89B5-96BAB15F90F3}">
      <dgm:prSet phldrT="[Text]" custT="1"/>
      <dgm:spPr/>
      <dgm:t>
        <a:bodyPr/>
        <a:lstStyle/>
        <a:p>
          <a:pPr rtl="0"/>
          <a:r>
            <a:rPr lang="en-US" sz="1800" dirty="0" smtClean="0"/>
            <a:t>Save &amp; restore </a:t>
          </a:r>
          <a:r>
            <a:rPr lang="en-US" sz="1800" dirty="0" err="1" smtClean="0"/>
            <a:t>datapath</a:t>
          </a:r>
          <a:r>
            <a:rPr lang="en-US" sz="1800" dirty="0" smtClean="0"/>
            <a:t> flows during </a:t>
          </a:r>
          <a:r>
            <a:rPr lang="en-US" sz="1800" dirty="0" err="1" smtClean="0"/>
            <a:t>kmod</a:t>
          </a:r>
          <a:r>
            <a:rPr lang="en-US" sz="1800" dirty="0" smtClean="0"/>
            <a:t> reload</a:t>
          </a:r>
          <a:endParaRPr lang="en-US" sz="1800" dirty="0"/>
        </a:p>
      </dgm:t>
    </dgm:pt>
    <dgm:pt modelId="{BB7E2726-8517-CF44-A030-C8CDE96E46A0}" type="parTrans" cxnId="{974E751B-8F0B-B249-87A1-B396E5110633}">
      <dgm:prSet/>
      <dgm:spPr/>
      <dgm:t>
        <a:bodyPr/>
        <a:lstStyle/>
        <a:p>
          <a:endParaRPr lang="en-US"/>
        </a:p>
      </dgm:t>
    </dgm:pt>
    <dgm:pt modelId="{E46824E7-0561-664C-91AC-D9385861BFBC}" type="sibTrans" cxnId="{974E751B-8F0B-B249-87A1-B396E5110633}">
      <dgm:prSet/>
      <dgm:spPr/>
      <dgm:t>
        <a:bodyPr/>
        <a:lstStyle/>
        <a:p>
          <a:endParaRPr lang="en-US"/>
        </a:p>
      </dgm:t>
    </dgm:pt>
    <dgm:pt modelId="{537DEDD6-9DD3-DC4F-A0BA-C95053E10C65}">
      <dgm:prSet custT="1"/>
      <dgm:spPr/>
      <dgm:t>
        <a:bodyPr/>
        <a:lstStyle/>
        <a:p>
          <a:pPr rtl="0"/>
          <a:r>
            <a:rPr lang="en-US" sz="1800" dirty="0" smtClean="0"/>
            <a:t>Logging removed from main loop, faster flow setups</a:t>
          </a:r>
          <a:endParaRPr lang="en-US" sz="1800" dirty="0" smtClean="0"/>
        </a:p>
      </dgm:t>
    </dgm:pt>
    <dgm:pt modelId="{9D794B3F-7C60-B748-92C5-DD615B6155D8}" type="parTrans" cxnId="{F86858ED-F64D-BF4F-8EE7-E88C7619046F}">
      <dgm:prSet/>
      <dgm:spPr/>
      <dgm:t>
        <a:bodyPr/>
        <a:lstStyle/>
        <a:p>
          <a:endParaRPr lang="en-US"/>
        </a:p>
      </dgm:t>
    </dgm:pt>
    <dgm:pt modelId="{E9884FE0-EE50-8344-AFB4-E69BC3A4136C}" type="sibTrans" cxnId="{F86858ED-F64D-BF4F-8EE7-E88C7619046F}">
      <dgm:prSet/>
      <dgm:spPr/>
      <dgm:t>
        <a:bodyPr/>
        <a:lstStyle/>
        <a:p>
          <a:endParaRPr lang="en-US"/>
        </a:p>
      </dgm:t>
    </dgm:pt>
    <dgm:pt modelId="{54500490-415F-FF4F-9E93-87D8C06DE820}">
      <dgm:prSet custT="1"/>
      <dgm:spPr/>
      <dgm:t>
        <a:bodyPr/>
        <a:lstStyle/>
        <a:p>
          <a:r>
            <a:rPr lang="en-US" sz="1800" dirty="0" smtClean="0"/>
            <a:t>Collapsed data path &amp; flow-eviction</a:t>
          </a:r>
          <a:r>
            <a:rPr lang="en-US" sz="1800" baseline="0" dirty="0" smtClean="0"/>
            <a:t>-threshold </a:t>
          </a:r>
          <a:r>
            <a:rPr lang="en-US" sz="1800" dirty="0" smtClean="0"/>
            <a:t>raised to 2500</a:t>
          </a:r>
          <a:endParaRPr lang="en-US" sz="1800" dirty="0" smtClean="0"/>
        </a:p>
      </dgm:t>
    </dgm:pt>
    <dgm:pt modelId="{9E803542-3228-7E48-AAB3-75C071E42886}" type="parTrans" cxnId="{5DF2E267-577B-B44A-AB0B-FC07FF1F9DA8}">
      <dgm:prSet/>
      <dgm:spPr/>
      <dgm:t>
        <a:bodyPr/>
        <a:lstStyle/>
        <a:p>
          <a:endParaRPr lang="en-US"/>
        </a:p>
      </dgm:t>
    </dgm:pt>
    <dgm:pt modelId="{2C3F5C12-D4FE-0941-B219-D4DE34841DB7}" type="sibTrans" cxnId="{5DF2E267-577B-B44A-AB0B-FC07FF1F9DA8}">
      <dgm:prSet/>
      <dgm:spPr/>
      <dgm:t>
        <a:bodyPr/>
        <a:lstStyle/>
        <a:p>
          <a:endParaRPr lang="en-US"/>
        </a:p>
      </dgm:t>
    </dgm:pt>
    <dgm:pt modelId="{51515A64-9343-9942-9AB0-0057A2E61BAF}">
      <dgm:prSet custT="1"/>
      <dgm:spPr/>
      <dgm:t>
        <a:bodyPr/>
        <a:lstStyle/>
        <a:p>
          <a:pPr rtl="0"/>
          <a:r>
            <a:rPr lang="en-US" sz="1800" dirty="0" err="1" smtClean="0"/>
            <a:t>Megaflows</a:t>
          </a:r>
          <a:r>
            <a:rPr lang="en-US" sz="1800" dirty="0" smtClean="0"/>
            <a:t> &amp; wildcarding</a:t>
          </a:r>
          <a:endParaRPr lang="en-US" sz="1800" dirty="0" smtClean="0"/>
        </a:p>
      </dgm:t>
    </dgm:pt>
    <dgm:pt modelId="{B16D7676-51F1-C648-88EA-D94647519097}" type="parTrans" cxnId="{7C42321E-11C5-BC45-8BC8-BE14BCF101BD}">
      <dgm:prSet/>
      <dgm:spPr/>
      <dgm:t>
        <a:bodyPr/>
        <a:lstStyle/>
        <a:p>
          <a:endParaRPr lang="en-US"/>
        </a:p>
      </dgm:t>
    </dgm:pt>
    <dgm:pt modelId="{23AF6A66-ABEB-E64F-8098-2312DF1D11E3}" type="sibTrans" cxnId="{7C42321E-11C5-BC45-8BC8-BE14BCF101BD}">
      <dgm:prSet/>
      <dgm:spPr/>
      <dgm:t>
        <a:bodyPr/>
        <a:lstStyle/>
        <a:p>
          <a:endParaRPr lang="en-US"/>
        </a:p>
      </dgm:t>
    </dgm:pt>
    <dgm:pt modelId="{3A731F3B-F118-C24B-BB5C-3B18423A475C}">
      <dgm:prSet custT="1"/>
      <dgm:spPr/>
      <dgm:t>
        <a:bodyPr/>
        <a:lstStyle/>
        <a:p>
          <a:pPr rtl="0"/>
          <a:r>
            <a:rPr lang="en-US" sz="1800" dirty="0" smtClean="0"/>
            <a:t>Multi-treading!</a:t>
          </a:r>
          <a:endParaRPr lang="en-US" sz="1800" dirty="0" smtClean="0"/>
        </a:p>
      </dgm:t>
    </dgm:pt>
    <dgm:pt modelId="{567FE321-AEDE-EA4F-9CD6-5C9625464D0F}" type="parTrans" cxnId="{72347C18-6709-5F47-9350-FDCAB4D42BB8}">
      <dgm:prSet/>
      <dgm:spPr/>
      <dgm:t>
        <a:bodyPr/>
        <a:lstStyle/>
        <a:p>
          <a:endParaRPr lang="en-US"/>
        </a:p>
      </dgm:t>
    </dgm:pt>
    <dgm:pt modelId="{409CD637-E9E1-7F4C-8B5D-DF886E0CCB47}" type="sibTrans" cxnId="{72347C18-6709-5F47-9350-FDCAB4D42BB8}">
      <dgm:prSet/>
      <dgm:spPr/>
      <dgm:t>
        <a:bodyPr/>
        <a:lstStyle/>
        <a:p>
          <a:endParaRPr lang="en-US"/>
        </a:p>
      </dgm:t>
    </dgm:pt>
    <dgm:pt modelId="{3DA994FC-A2AC-D640-840A-0CC8EB8AA1D7}">
      <dgm:prSet custT="1"/>
      <dgm:spPr/>
      <dgm:t>
        <a:bodyPr/>
        <a:lstStyle/>
        <a:p>
          <a:pPr rtl="0"/>
          <a:r>
            <a:rPr lang="en-US" sz="1800" dirty="0" smtClean="0"/>
            <a:t>flow-limit replaces flow-eviction-threshold &amp; TCP flags</a:t>
          </a:r>
          <a:endParaRPr lang="en-US" sz="1800" dirty="0" smtClean="0"/>
        </a:p>
      </dgm:t>
    </dgm:pt>
    <dgm:pt modelId="{01C0776E-6A6B-2541-A438-20FC0D53ED91}" type="parTrans" cxnId="{920FCB74-1C3B-AB42-8F4F-C69073C39779}">
      <dgm:prSet/>
      <dgm:spPr/>
      <dgm:t>
        <a:bodyPr/>
        <a:lstStyle/>
        <a:p>
          <a:endParaRPr lang="en-US"/>
        </a:p>
      </dgm:t>
    </dgm:pt>
    <dgm:pt modelId="{150F7653-AD0B-A74A-AA32-8D2EB41366FF}" type="sibTrans" cxnId="{920FCB74-1C3B-AB42-8F4F-C69073C39779}">
      <dgm:prSet/>
      <dgm:spPr/>
      <dgm:t>
        <a:bodyPr/>
        <a:lstStyle/>
        <a:p>
          <a:endParaRPr lang="en-US"/>
        </a:p>
      </dgm:t>
    </dgm:pt>
    <dgm:pt modelId="{B06275E5-9BDE-8F4E-9E17-78CA8A139393}" type="pres">
      <dgm:prSet presAssocID="{F671B967-E717-FE42-8EDF-1253C840703A}" presName="Name0" presStyleCnt="0">
        <dgm:presLayoutVars>
          <dgm:dir/>
          <dgm:animLvl val="lvl"/>
          <dgm:resizeHandles val="exact"/>
        </dgm:presLayoutVars>
      </dgm:prSet>
      <dgm:spPr/>
    </dgm:pt>
    <dgm:pt modelId="{2B309684-4AF5-DC41-94CC-9FF6E2EF8B4A}" type="pres">
      <dgm:prSet presAssocID="{860C3861-99DD-1B41-83EB-22FC2EA5A8CB}" presName="linNode" presStyleCnt="0"/>
      <dgm:spPr/>
    </dgm:pt>
    <dgm:pt modelId="{C447A70B-929C-A748-97EC-13FA0AC6C39A}" type="pres">
      <dgm:prSet presAssocID="{860C3861-99DD-1B41-83EB-22FC2EA5A8CB}" presName="parentText" presStyleLbl="node1" presStyleIdx="0" presStyleCnt="6" custScaleX="59649" custLinFactNeighborX="-11349" custLinFactNeighborY="0">
        <dgm:presLayoutVars>
          <dgm:chMax val="1"/>
          <dgm:bulletEnabled val="1"/>
        </dgm:presLayoutVars>
      </dgm:prSet>
      <dgm:spPr/>
    </dgm:pt>
    <dgm:pt modelId="{12F579F8-0371-4C4D-84ED-4DA1D6EFD42B}" type="pres">
      <dgm:prSet presAssocID="{860C3861-99DD-1B41-83EB-22FC2EA5A8CB}" presName="descendantText" presStyleLbl="alignAccFollowNode1" presStyleIdx="0" presStyleCnt="6" custScaleX="167194" custLinFactNeighborX="-13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C24D5-A2E9-4B45-BEA3-DCC7C74BFAF9}" type="pres">
      <dgm:prSet presAssocID="{070CE55F-6A94-EA40-B52E-666457EC84B4}" presName="sp" presStyleCnt="0"/>
      <dgm:spPr/>
    </dgm:pt>
    <dgm:pt modelId="{E32522C1-2634-AB44-ABD3-73955F4C8F42}" type="pres">
      <dgm:prSet presAssocID="{16728DF4-A2B4-D944-9981-9382EBE0AEBF}" presName="linNode" presStyleCnt="0"/>
      <dgm:spPr/>
    </dgm:pt>
    <dgm:pt modelId="{F0599381-0B34-D54F-820B-DC7F2F7493C0}" type="pres">
      <dgm:prSet presAssocID="{16728DF4-A2B4-D944-9981-9382EBE0AEBF}" presName="parentText" presStyleLbl="node1" presStyleIdx="1" presStyleCnt="6" custScaleX="59649" custLinFactNeighborX="-11349" custLinFactNeighborY="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18C67-3645-D246-B648-E284439C305F}" type="pres">
      <dgm:prSet presAssocID="{16728DF4-A2B4-D944-9981-9382EBE0AEBF}" presName="descendantText" presStyleLbl="alignAccFollowNode1" presStyleIdx="1" presStyleCnt="6" custScaleX="167194" custLinFactNeighborX="-13286">
        <dgm:presLayoutVars>
          <dgm:bulletEnabled val="1"/>
        </dgm:presLayoutVars>
      </dgm:prSet>
      <dgm:spPr/>
    </dgm:pt>
    <dgm:pt modelId="{42E38762-360F-2948-A226-E4ED633CC7AA}" type="pres">
      <dgm:prSet presAssocID="{3149910B-ECA0-954B-BDA5-C58EADA6C8AA}" presName="sp" presStyleCnt="0"/>
      <dgm:spPr/>
    </dgm:pt>
    <dgm:pt modelId="{F4F65E68-68DD-6547-A5CB-ED9C4E76EE26}" type="pres">
      <dgm:prSet presAssocID="{E04429A5-6C57-6347-83D5-533A57BD2D89}" presName="linNode" presStyleCnt="0"/>
      <dgm:spPr/>
    </dgm:pt>
    <dgm:pt modelId="{17CB0FB5-F576-8742-8135-6C2414E1141C}" type="pres">
      <dgm:prSet presAssocID="{E04429A5-6C57-6347-83D5-533A57BD2D89}" presName="parentText" presStyleLbl="node1" presStyleIdx="2" presStyleCnt="6" custScaleX="59649" custLinFactNeighborX="-11349" custLinFactNeighborY="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A4432-E2BD-524F-B8DE-3E79A7BAE5B1}" type="pres">
      <dgm:prSet presAssocID="{E04429A5-6C57-6347-83D5-533A57BD2D89}" presName="descendantText" presStyleLbl="alignAccFollowNode1" presStyleIdx="2" presStyleCnt="6" custScaleX="167194" custLinFactNeighborX="-13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0BA0-5D8E-5E46-8114-182B98D6339E}" type="pres">
      <dgm:prSet presAssocID="{A164D0E1-4F28-6F4C-9ACA-B97F319A36F0}" presName="sp" presStyleCnt="0"/>
      <dgm:spPr/>
    </dgm:pt>
    <dgm:pt modelId="{05C23E61-7D92-C44A-8DDC-4AD6333471DA}" type="pres">
      <dgm:prSet presAssocID="{3B01CC1F-08F8-D74A-96F2-30A084876FB8}" presName="linNode" presStyleCnt="0"/>
      <dgm:spPr/>
    </dgm:pt>
    <dgm:pt modelId="{53B9527A-C853-CD41-8CE6-0CCCB5517B81}" type="pres">
      <dgm:prSet presAssocID="{3B01CC1F-08F8-D74A-96F2-30A084876FB8}" presName="parentText" presStyleLbl="node1" presStyleIdx="3" presStyleCnt="6" custScaleX="59649" custLinFactNeighborX="-11349" custLinFactNeighborY="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9969F-D51A-CA41-86F3-4ECA54983D0C}" type="pres">
      <dgm:prSet presAssocID="{3B01CC1F-08F8-D74A-96F2-30A084876FB8}" presName="descendantText" presStyleLbl="alignAccFollowNode1" presStyleIdx="3" presStyleCnt="6" custScaleX="167194" custLinFactNeighborX="-13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58DE9-03DB-E343-8667-D886A1EB95C8}" type="pres">
      <dgm:prSet presAssocID="{9B7B150F-2F00-D84E-99DF-BD92AF6626D0}" presName="sp" presStyleCnt="0"/>
      <dgm:spPr/>
    </dgm:pt>
    <dgm:pt modelId="{44AF6EB3-99B9-3F47-9CEF-5FFA81F1C26D}" type="pres">
      <dgm:prSet presAssocID="{016FA5D5-D3EC-8746-9F7B-D29B8F07E0D3}" presName="linNode" presStyleCnt="0"/>
      <dgm:spPr/>
    </dgm:pt>
    <dgm:pt modelId="{E62FACD9-9FA1-264F-81B7-2F3F164A9674}" type="pres">
      <dgm:prSet presAssocID="{016FA5D5-D3EC-8746-9F7B-D29B8F07E0D3}" presName="parentText" presStyleLbl="node1" presStyleIdx="4" presStyleCnt="6" custScaleX="59649" custLinFactNeighborX="-11349" custLinFactNeighborY="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3F053-2D56-F04D-911D-AD60D30A5397}" type="pres">
      <dgm:prSet presAssocID="{016FA5D5-D3EC-8746-9F7B-D29B8F07E0D3}" presName="descendantText" presStyleLbl="alignAccFollowNode1" presStyleIdx="4" presStyleCnt="6" custScaleX="167194" custLinFactNeighborX="-13286">
        <dgm:presLayoutVars>
          <dgm:bulletEnabled val="1"/>
        </dgm:presLayoutVars>
      </dgm:prSet>
      <dgm:spPr/>
    </dgm:pt>
    <dgm:pt modelId="{3530254B-919A-7146-9624-C2A8278076B6}" type="pres">
      <dgm:prSet presAssocID="{0CDF7422-B6B3-4F48-B750-F2BC5B435968}" presName="sp" presStyleCnt="0"/>
      <dgm:spPr/>
    </dgm:pt>
    <dgm:pt modelId="{5B0AEC52-6046-474B-A056-D65B28BB00BC}" type="pres">
      <dgm:prSet presAssocID="{A5704D6F-099A-7A44-8129-85CAB0CEE70B}" presName="linNode" presStyleCnt="0"/>
      <dgm:spPr/>
    </dgm:pt>
    <dgm:pt modelId="{280F1530-5C22-674F-BFC4-C74F55486EE2}" type="pres">
      <dgm:prSet presAssocID="{A5704D6F-099A-7A44-8129-85CAB0CEE70B}" presName="parentText" presStyleLbl="node1" presStyleIdx="5" presStyleCnt="6" custScaleX="59649" custLinFactNeighborX="-11349" custLinFactNeighborY="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35F89-C36A-6D4C-825A-8A551DB6C6A6}" type="pres">
      <dgm:prSet presAssocID="{A5704D6F-099A-7A44-8129-85CAB0CEE70B}" presName="descendantText" presStyleLbl="alignAccFollowNode1" presStyleIdx="5" presStyleCnt="6" custScaleX="167194" custLinFactNeighborX="-13286">
        <dgm:presLayoutVars>
          <dgm:bulletEnabled val="1"/>
        </dgm:presLayoutVars>
      </dgm:prSet>
      <dgm:spPr/>
    </dgm:pt>
  </dgm:ptLst>
  <dgm:cxnLst>
    <dgm:cxn modelId="{DBD0D773-C09F-8345-8D9C-3CE9D414E44E}" type="presOf" srcId="{537DEDD6-9DD3-DC4F-A0BA-C95053E10C65}" destId="{78118C67-3645-D246-B648-E284439C305F}" srcOrd="0" destOrd="0" presId="urn:microsoft.com/office/officeart/2005/8/layout/vList5"/>
    <dgm:cxn modelId="{F86858ED-F64D-BF4F-8EE7-E88C7619046F}" srcId="{16728DF4-A2B4-D944-9981-9382EBE0AEBF}" destId="{537DEDD6-9DD3-DC4F-A0BA-C95053E10C65}" srcOrd="0" destOrd="0" parTransId="{9D794B3F-7C60-B748-92C5-DD615B6155D8}" sibTransId="{E9884FE0-EE50-8344-AFB4-E69BC3A4136C}"/>
    <dgm:cxn modelId="{AE56FAE8-6428-7541-83D2-A6F74E17014F}" type="presOf" srcId="{016FA5D5-D3EC-8746-9F7B-D29B8F07E0D3}" destId="{E62FACD9-9FA1-264F-81B7-2F3F164A9674}" srcOrd="0" destOrd="0" presId="urn:microsoft.com/office/officeart/2005/8/layout/vList5"/>
    <dgm:cxn modelId="{9E867A3A-680B-314A-B981-9AC965B016EA}" type="presOf" srcId="{A5A12A3F-6AB4-D14D-89B5-96BAB15F90F3}" destId="{12F579F8-0371-4C4D-84ED-4DA1D6EFD42B}" srcOrd="0" destOrd="0" presId="urn:microsoft.com/office/officeart/2005/8/layout/vList5"/>
    <dgm:cxn modelId="{974E751B-8F0B-B249-87A1-B396E5110633}" srcId="{860C3861-99DD-1B41-83EB-22FC2EA5A8CB}" destId="{A5A12A3F-6AB4-D14D-89B5-96BAB15F90F3}" srcOrd="0" destOrd="0" parTransId="{BB7E2726-8517-CF44-A030-C8CDE96E46A0}" sibTransId="{E46824E7-0561-664C-91AC-D9385861BFBC}"/>
    <dgm:cxn modelId="{920FCB74-1C3B-AB42-8F4F-C69073C39779}" srcId="{A5704D6F-099A-7A44-8129-85CAB0CEE70B}" destId="{3DA994FC-A2AC-D640-840A-0CC8EB8AA1D7}" srcOrd="0" destOrd="0" parTransId="{01C0776E-6A6B-2541-A438-20FC0D53ED91}" sibTransId="{150F7653-AD0B-A74A-AA32-8D2EB41366FF}"/>
    <dgm:cxn modelId="{26538ADE-96B8-854E-895E-FFCC9BF11990}" type="presOf" srcId="{3DA994FC-A2AC-D640-840A-0CC8EB8AA1D7}" destId="{9F835F89-C36A-6D4C-825A-8A551DB6C6A6}" srcOrd="0" destOrd="0" presId="urn:microsoft.com/office/officeart/2005/8/layout/vList5"/>
    <dgm:cxn modelId="{403F97E8-F705-A947-831A-BD3BD2233A45}" type="presOf" srcId="{3B01CC1F-08F8-D74A-96F2-30A084876FB8}" destId="{53B9527A-C853-CD41-8CE6-0CCCB5517B81}" srcOrd="0" destOrd="0" presId="urn:microsoft.com/office/officeart/2005/8/layout/vList5"/>
    <dgm:cxn modelId="{85A778E8-2537-504A-A5AD-3D38CFE5C4FB}" type="presOf" srcId="{16728DF4-A2B4-D944-9981-9382EBE0AEBF}" destId="{F0599381-0B34-D54F-820B-DC7F2F7493C0}" srcOrd="0" destOrd="0" presId="urn:microsoft.com/office/officeart/2005/8/layout/vList5"/>
    <dgm:cxn modelId="{17CCEB74-DBD4-054E-B56C-CAD80F740172}" srcId="{F671B967-E717-FE42-8EDF-1253C840703A}" destId="{16728DF4-A2B4-D944-9981-9382EBE0AEBF}" srcOrd="1" destOrd="0" parTransId="{D2BB10FB-3139-FD4D-A215-5EE3B819471F}" sibTransId="{3149910B-ECA0-954B-BDA5-C58EADA6C8AA}"/>
    <dgm:cxn modelId="{597DCED5-9034-6D4E-9ECD-93FBACAA4145}" srcId="{F671B967-E717-FE42-8EDF-1253C840703A}" destId="{3B01CC1F-08F8-D74A-96F2-30A084876FB8}" srcOrd="3" destOrd="0" parTransId="{9D165A95-B26B-B246-AA9C-A1442C360AE5}" sibTransId="{9B7B150F-2F00-D84E-99DF-BD92AF6626D0}"/>
    <dgm:cxn modelId="{E4C7B1B4-B4A0-D74C-98B7-02F00B8611C9}" type="presOf" srcId="{860C3861-99DD-1B41-83EB-22FC2EA5A8CB}" destId="{C447A70B-929C-A748-97EC-13FA0AC6C39A}" srcOrd="0" destOrd="0" presId="urn:microsoft.com/office/officeart/2005/8/layout/vList5"/>
    <dgm:cxn modelId="{4AA6A28F-4A1C-CA40-9BF6-F33F11EB314E}" type="presOf" srcId="{54500490-415F-FF4F-9E93-87D8C06DE820}" destId="{A4EA4432-E2BD-524F-B8DE-3E79A7BAE5B1}" srcOrd="0" destOrd="0" presId="urn:microsoft.com/office/officeart/2005/8/layout/vList5"/>
    <dgm:cxn modelId="{412AB551-B063-ED4B-9C78-64CE3A418A7C}" type="presOf" srcId="{F671B967-E717-FE42-8EDF-1253C840703A}" destId="{B06275E5-9BDE-8F4E-9E17-78CA8A139393}" srcOrd="0" destOrd="0" presId="urn:microsoft.com/office/officeart/2005/8/layout/vList5"/>
    <dgm:cxn modelId="{865A6CA8-085F-9F45-BE5C-DB60BC064A98}" srcId="{F671B967-E717-FE42-8EDF-1253C840703A}" destId="{A5704D6F-099A-7A44-8129-85CAB0CEE70B}" srcOrd="5" destOrd="0" parTransId="{93D5BA64-E355-2545-B56C-F9A6362878D4}" sibTransId="{04CBAB58-B63A-BC4D-B52E-95B7895419D2}"/>
    <dgm:cxn modelId="{3DA9F011-5C92-E841-B5A9-DEF2A923B630}" type="presOf" srcId="{3A731F3B-F118-C24B-BB5C-3B18423A475C}" destId="{F403F053-2D56-F04D-911D-AD60D30A5397}" srcOrd="0" destOrd="0" presId="urn:microsoft.com/office/officeart/2005/8/layout/vList5"/>
    <dgm:cxn modelId="{179970E3-FA5A-4140-810A-D11A53F52420}" type="presOf" srcId="{51515A64-9343-9942-9AB0-0057A2E61BAF}" destId="{7C69969F-D51A-CA41-86F3-4ECA54983D0C}" srcOrd="0" destOrd="0" presId="urn:microsoft.com/office/officeart/2005/8/layout/vList5"/>
    <dgm:cxn modelId="{3D609B22-663B-0E4A-B1C7-DEAE079233AD}" srcId="{F671B967-E717-FE42-8EDF-1253C840703A}" destId="{E04429A5-6C57-6347-83D5-533A57BD2D89}" srcOrd="2" destOrd="0" parTransId="{1E8786D9-1F17-274E-A173-64B62A51C46A}" sibTransId="{A164D0E1-4F28-6F4C-9ACA-B97F319A36F0}"/>
    <dgm:cxn modelId="{6369281F-9C7B-D542-BCEF-C7EFF9C57288}" srcId="{F671B967-E717-FE42-8EDF-1253C840703A}" destId="{860C3861-99DD-1B41-83EB-22FC2EA5A8CB}" srcOrd="0" destOrd="0" parTransId="{1032EFF9-76B9-004C-A601-4753F7997C52}" sibTransId="{070CE55F-6A94-EA40-B52E-666457EC84B4}"/>
    <dgm:cxn modelId="{074B8E94-8615-0B42-B4E8-FB972E532491}" type="presOf" srcId="{A5704D6F-099A-7A44-8129-85CAB0CEE70B}" destId="{280F1530-5C22-674F-BFC4-C74F55486EE2}" srcOrd="0" destOrd="0" presId="urn:microsoft.com/office/officeart/2005/8/layout/vList5"/>
    <dgm:cxn modelId="{C92F5D24-C977-AB44-BB8E-6A298FEEAA6D}" srcId="{F671B967-E717-FE42-8EDF-1253C840703A}" destId="{016FA5D5-D3EC-8746-9F7B-D29B8F07E0D3}" srcOrd="4" destOrd="0" parTransId="{B7702788-2088-784E-8B42-3E521411AF54}" sibTransId="{0CDF7422-B6B3-4F48-B750-F2BC5B435968}"/>
    <dgm:cxn modelId="{7C42321E-11C5-BC45-8BC8-BE14BCF101BD}" srcId="{3B01CC1F-08F8-D74A-96F2-30A084876FB8}" destId="{51515A64-9343-9942-9AB0-0057A2E61BAF}" srcOrd="0" destOrd="0" parTransId="{B16D7676-51F1-C648-88EA-D94647519097}" sibTransId="{23AF6A66-ABEB-E64F-8098-2312DF1D11E3}"/>
    <dgm:cxn modelId="{5DF2E267-577B-B44A-AB0B-FC07FF1F9DA8}" srcId="{E04429A5-6C57-6347-83D5-533A57BD2D89}" destId="{54500490-415F-FF4F-9E93-87D8C06DE820}" srcOrd="0" destOrd="0" parTransId="{9E803542-3228-7E48-AAB3-75C071E42886}" sibTransId="{2C3F5C12-D4FE-0941-B219-D4DE34841DB7}"/>
    <dgm:cxn modelId="{72347C18-6709-5F47-9350-FDCAB4D42BB8}" srcId="{016FA5D5-D3EC-8746-9F7B-D29B8F07E0D3}" destId="{3A731F3B-F118-C24B-BB5C-3B18423A475C}" srcOrd="0" destOrd="0" parTransId="{567FE321-AEDE-EA4F-9CD6-5C9625464D0F}" sibTransId="{409CD637-E9E1-7F4C-8B5D-DF886E0CCB47}"/>
    <dgm:cxn modelId="{8A871535-F071-E342-A389-7DC5122BD6A0}" type="presOf" srcId="{E04429A5-6C57-6347-83D5-533A57BD2D89}" destId="{17CB0FB5-F576-8742-8135-6C2414E1141C}" srcOrd="0" destOrd="0" presId="urn:microsoft.com/office/officeart/2005/8/layout/vList5"/>
    <dgm:cxn modelId="{B69D259F-C5FD-2243-9168-E1C6332D5A9C}" type="presParOf" srcId="{B06275E5-9BDE-8F4E-9E17-78CA8A139393}" destId="{2B309684-4AF5-DC41-94CC-9FF6E2EF8B4A}" srcOrd="0" destOrd="0" presId="urn:microsoft.com/office/officeart/2005/8/layout/vList5"/>
    <dgm:cxn modelId="{CE2A878E-353C-E946-9572-2504DB5E11D7}" type="presParOf" srcId="{2B309684-4AF5-DC41-94CC-9FF6E2EF8B4A}" destId="{C447A70B-929C-A748-97EC-13FA0AC6C39A}" srcOrd="0" destOrd="0" presId="urn:microsoft.com/office/officeart/2005/8/layout/vList5"/>
    <dgm:cxn modelId="{1E44EA8D-E5F3-AF43-B0CB-2AAD9DE88CCE}" type="presParOf" srcId="{2B309684-4AF5-DC41-94CC-9FF6E2EF8B4A}" destId="{12F579F8-0371-4C4D-84ED-4DA1D6EFD42B}" srcOrd="1" destOrd="0" presId="urn:microsoft.com/office/officeart/2005/8/layout/vList5"/>
    <dgm:cxn modelId="{CB35C8A3-02E8-DC4E-A4BE-8745AFDF826F}" type="presParOf" srcId="{B06275E5-9BDE-8F4E-9E17-78CA8A139393}" destId="{4B0C24D5-A2E9-4B45-BEA3-DCC7C74BFAF9}" srcOrd="1" destOrd="0" presId="urn:microsoft.com/office/officeart/2005/8/layout/vList5"/>
    <dgm:cxn modelId="{DBF940CF-2988-CD4C-BDF4-61230A4E5CF6}" type="presParOf" srcId="{B06275E5-9BDE-8F4E-9E17-78CA8A139393}" destId="{E32522C1-2634-AB44-ABD3-73955F4C8F42}" srcOrd="2" destOrd="0" presId="urn:microsoft.com/office/officeart/2005/8/layout/vList5"/>
    <dgm:cxn modelId="{4E3668D5-5246-B645-8728-EBCFD00552A9}" type="presParOf" srcId="{E32522C1-2634-AB44-ABD3-73955F4C8F42}" destId="{F0599381-0B34-D54F-820B-DC7F2F7493C0}" srcOrd="0" destOrd="0" presId="urn:microsoft.com/office/officeart/2005/8/layout/vList5"/>
    <dgm:cxn modelId="{C09CD8A0-8859-F147-86D8-06D917192051}" type="presParOf" srcId="{E32522C1-2634-AB44-ABD3-73955F4C8F42}" destId="{78118C67-3645-D246-B648-E284439C305F}" srcOrd="1" destOrd="0" presId="urn:microsoft.com/office/officeart/2005/8/layout/vList5"/>
    <dgm:cxn modelId="{5F5CDB15-3C09-D043-ADF1-669BA95AD37F}" type="presParOf" srcId="{B06275E5-9BDE-8F4E-9E17-78CA8A139393}" destId="{42E38762-360F-2948-A226-E4ED633CC7AA}" srcOrd="3" destOrd="0" presId="urn:microsoft.com/office/officeart/2005/8/layout/vList5"/>
    <dgm:cxn modelId="{791DCBCA-AC09-D84D-A886-26EEB3F2A113}" type="presParOf" srcId="{B06275E5-9BDE-8F4E-9E17-78CA8A139393}" destId="{F4F65E68-68DD-6547-A5CB-ED9C4E76EE26}" srcOrd="4" destOrd="0" presId="urn:microsoft.com/office/officeart/2005/8/layout/vList5"/>
    <dgm:cxn modelId="{9F2B3CED-5C3D-F945-BB82-418577F650FB}" type="presParOf" srcId="{F4F65E68-68DD-6547-A5CB-ED9C4E76EE26}" destId="{17CB0FB5-F576-8742-8135-6C2414E1141C}" srcOrd="0" destOrd="0" presId="urn:microsoft.com/office/officeart/2005/8/layout/vList5"/>
    <dgm:cxn modelId="{394F9D97-3E5C-8D42-B9BD-CF0889C4255C}" type="presParOf" srcId="{F4F65E68-68DD-6547-A5CB-ED9C4E76EE26}" destId="{A4EA4432-E2BD-524F-B8DE-3E79A7BAE5B1}" srcOrd="1" destOrd="0" presId="urn:microsoft.com/office/officeart/2005/8/layout/vList5"/>
    <dgm:cxn modelId="{E7D7C788-C311-7C48-AAC7-0A8BA6D8E1D7}" type="presParOf" srcId="{B06275E5-9BDE-8F4E-9E17-78CA8A139393}" destId="{59E90BA0-5D8E-5E46-8114-182B98D6339E}" srcOrd="5" destOrd="0" presId="urn:microsoft.com/office/officeart/2005/8/layout/vList5"/>
    <dgm:cxn modelId="{98E4C009-1B1F-634C-A9D8-54EB05DC52BD}" type="presParOf" srcId="{B06275E5-9BDE-8F4E-9E17-78CA8A139393}" destId="{05C23E61-7D92-C44A-8DDC-4AD6333471DA}" srcOrd="6" destOrd="0" presId="urn:microsoft.com/office/officeart/2005/8/layout/vList5"/>
    <dgm:cxn modelId="{0755DF7B-C02B-C141-A843-77F1489AA4A9}" type="presParOf" srcId="{05C23E61-7D92-C44A-8DDC-4AD6333471DA}" destId="{53B9527A-C853-CD41-8CE6-0CCCB5517B81}" srcOrd="0" destOrd="0" presId="urn:microsoft.com/office/officeart/2005/8/layout/vList5"/>
    <dgm:cxn modelId="{7EAC4137-66D5-6244-8203-E2D1419CBC50}" type="presParOf" srcId="{05C23E61-7D92-C44A-8DDC-4AD6333471DA}" destId="{7C69969F-D51A-CA41-86F3-4ECA54983D0C}" srcOrd="1" destOrd="0" presId="urn:microsoft.com/office/officeart/2005/8/layout/vList5"/>
    <dgm:cxn modelId="{3E01F639-049B-5A43-BD71-02EC61A9F446}" type="presParOf" srcId="{B06275E5-9BDE-8F4E-9E17-78CA8A139393}" destId="{88958DE9-03DB-E343-8667-D886A1EB95C8}" srcOrd="7" destOrd="0" presId="urn:microsoft.com/office/officeart/2005/8/layout/vList5"/>
    <dgm:cxn modelId="{E1F4A12A-E102-C940-BB07-D8B53F478658}" type="presParOf" srcId="{B06275E5-9BDE-8F4E-9E17-78CA8A139393}" destId="{44AF6EB3-99B9-3F47-9CEF-5FFA81F1C26D}" srcOrd="8" destOrd="0" presId="urn:microsoft.com/office/officeart/2005/8/layout/vList5"/>
    <dgm:cxn modelId="{2AB31277-B3E5-F140-975A-18354CE31A0F}" type="presParOf" srcId="{44AF6EB3-99B9-3F47-9CEF-5FFA81F1C26D}" destId="{E62FACD9-9FA1-264F-81B7-2F3F164A9674}" srcOrd="0" destOrd="0" presId="urn:microsoft.com/office/officeart/2005/8/layout/vList5"/>
    <dgm:cxn modelId="{1B32D54F-FD5B-F444-BEF9-795AF1377B0A}" type="presParOf" srcId="{44AF6EB3-99B9-3F47-9CEF-5FFA81F1C26D}" destId="{F403F053-2D56-F04D-911D-AD60D30A5397}" srcOrd="1" destOrd="0" presId="urn:microsoft.com/office/officeart/2005/8/layout/vList5"/>
    <dgm:cxn modelId="{9ED5DA14-5449-AE4A-88CB-13EAA335D8BB}" type="presParOf" srcId="{B06275E5-9BDE-8F4E-9E17-78CA8A139393}" destId="{3530254B-919A-7146-9624-C2A8278076B6}" srcOrd="9" destOrd="0" presId="urn:microsoft.com/office/officeart/2005/8/layout/vList5"/>
    <dgm:cxn modelId="{7B47D8ED-9F8F-C64B-81DA-83E2D797F455}" type="presParOf" srcId="{B06275E5-9BDE-8F4E-9E17-78CA8A139393}" destId="{5B0AEC52-6046-474B-A056-D65B28BB00BC}" srcOrd="10" destOrd="0" presId="urn:microsoft.com/office/officeart/2005/8/layout/vList5"/>
    <dgm:cxn modelId="{3258EC1C-469B-2D42-BD5C-CCDF05952301}" type="presParOf" srcId="{5B0AEC52-6046-474B-A056-D65B28BB00BC}" destId="{280F1530-5C22-674F-BFC4-C74F55486EE2}" srcOrd="0" destOrd="0" presId="urn:microsoft.com/office/officeart/2005/8/layout/vList5"/>
    <dgm:cxn modelId="{E43BC456-6542-6B41-BC4D-D8B5DEFDFDBD}" type="presParOf" srcId="{5B0AEC52-6046-474B-A056-D65B28BB00BC}" destId="{9F835F89-C36A-6D4C-825A-8A551DB6C6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6BC5F-C180-4D4F-9C03-665B324B207D}">
      <dsp:nvSpPr>
        <dsp:cNvPr id="0" name=""/>
        <dsp:cNvSpPr/>
      </dsp:nvSpPr>
      <dsp:spPr>
        <a:xfrm rot="5400000">
          <a:off x="5297149" y="-2432075"/>
          <a:ext cx="881745" cy="5968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63043" lon="2127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IPv4 &amp; IPv6 Publicly Accessible Network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Bandwidth Metered</a:t>
          </a:r>
        </a:p>
      </dsp:txBody>
      <dsp:txXfrm rot="-5400000">
        <a:off x="2753642" y="154475"/>
        <a:ext cx="5925717" cy="795659"/>
      </dsp:txXfrm>
    </dsp:sp>
    <dsp:sp modelId="{A1BAF552-7119-FA47-BB0F-AF28774AB572}">
      <dsp:nvSpPr>
        <dsp:cNvPr id="0" name=""/>
        <dsp:cNvSpPr/>
      </dsp:nvSpPr>
      <dsp:spPr>
        <a:xfrm>
          <a:off x="239571" y="1213"/>
          <a:ext cx="2514070" cy="110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63043" lon="2127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Public Net</a:t>
          </a:r>
          <a:endParaRPr lang="en-US" sz="3200" kern="1200" dirty="0"/>
        </a:p>
      </dsp:txBody>
      <dsp:txXfrm>
        <a:off x="293375" y="55017"/>
        <a:ext cx="2406462" cy="994574"/>
      </dsp:txXfrm>
    </dsp:sp>
    <dsp:sp modelId="{6C1144F0-F493-874F-AF24-EC98CBC27620}">
      <dsp:nvSpPr>
        <dsp:cNvPr id="0" name=""/>
        <dsp:cNvSpPr/>
      </dsp:nvSpPr>
      <dsp:spPr>
        <a:xfrm rot="5400000">
          <a:off x="5202917" y="-1145215"/>
          <a:ext cx="1070209" cy="5968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63043" lon="2127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DC-Routable IPv4 IP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Access Other Rackspace Products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Unmetered Bandwidth</a:t>
          </a:r>
        </a:p>
      </dsp:txBody>
      <dsp:txXfrm rot="-5400000">
        <a:off x="2753642" y="1356303"/>
        <a:ext cx="5916517" cy="965723"/>
      </dsp:txXfrm>
    </dsp:sp>
    <dsp:sp modelId="{CF8D3406-0A6E-BF40-9476-F04C976E59A1}">
      <dsp:nvSpPr>
        <dsp:cNvPr id="0" name=""/>
        <dsp:cNvSpPr/>
      </dsp:nvSpPr>
      <dsp:spPr>
        <a:xfrm>
          <a:off x="239571" y="1170283"/>
          <a:ext cx="2514070" cy="1337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63043" lon="2127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Service Net</a:t>
          </a:r>
          <a:endParaRPr lang="en-US" sz="3200" kern="1200" dirty="0"/>
        </a:p>
      </dsp:txBody>
      <dsp:txXfrm>
        <a:off x="304875" y="1235587"/>
        <a:ext cx="2383462" cy="1207153"/>
      </dsp:txXfrm>
    </dsp:sp>
    <dsp:sp modelId="{4DDB19D9-4451-C447-9404-A462A9BE0734}">
      <dsp:nvSpPr>
        <dsp:cNvPr id="0" name=""/>
        <dsp:cNvSpPr/>
      </dsp:nvSpPr>
      <dsp:spPr>
        <a:xfrm rot="5400000">
          <a:off x="5202917" y="259434"/>
          <a:ext cx="1070209" cy="5968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63043" lon="2127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NSX L2 Overlay Network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Extendable to dedicated hardware via NSX Gateways</a:t>
          </a:r>
          <a:endParaRPr lang="en-US" sz="2000" kern="1200" dirty="0"/>
        </a:p>
      </dsp:txBody>
      <dsp:txXfrm rot="-5400000">
        <a:off x="2753642" y="2760953"/>
        <a:ext cx="5916517" cy="965723"/>
      </dsp:txXfrm>
    </dsp:sp>
    <dsp:sp modelId="{9D98F736-78D4-8D45-A6EA-DED8F46B3354}">
      <dsp:nvSpPr>
        <dsp:cNvPr id="0" name=""/>
        <dsp:cNvSpPr/>
      </dsp:nvSpPr>
      <dsp:spPr>
        <a:xfrm>
          <a:off x="239571" y="2574933"/>
          <a:ext cx="2514070" cy="1337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63043" lon="2127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Cloud Networks</a:t>
          </a:r>
          <a:endParaRPr lang="en-US" sz="3200" kern="1200" dirty="0"/>
        </a:p>
      </dsp:txBody>
      <dsp:txXfrm>
        <a:off x="304875" y="2640237"/>
        <a:ext cx="2383462" cy="1207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579F8-0371-4C4D-84ED-4DA1D6EFD42B}">
      <dsp:nvSpPr>
        <dsp:cNvPr id="0" name=""/>
        <dsp:cNvSpPr/>
      </dsp:nvSpPr>
      <dsp:spPr>
        <a:xfrm rot="5400000">
          <a:off x="4278016" y="-3153332"/>
          <a:ext cx="436288" cy="6853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Save &amp; restore </a:t>
          </a:r>
          <a:r>
            <a:rPr lang="en-US" sz="1800" kern="1200" dirty="0" err="1" smtClean="0"/>
            <a:t>datapath</a:t>
          </a:r>
          <a:r>
            <a:rPr lang="en-US" sz="1800" kern="1200" dirty="0" smtClean="0"/>
            <a:t> flows during </a:t>
          </a:r>
          <a:r>
            <a:rPr lang="en-US" sz="1800" kern="1200" dirty="0" err="1" smtClean="0"/>
            <a:t>kmod</a:t>
          </a:r>
          <a:r>
            <a:rPr lang="en-US" sz="1800" kern="1200" dirty="0" smtClean="0"/>
            <a:t> reload</a:t>
          </a:r>
          <a:endParaRPr lang="en-US" sz="1800" kern="1200" dirty="0"/>
        </a:p>
      </dsp:txBody>
      <dsp:txXfrm rot="-5400000">
        <a:off x="1069211" y="76771"/>
        <a:ext cx="6832601" cy="393692"/>
      </dsp:txXfrm>
    </dsp:sp>
    <dsp:sp modelId="{C447A70B-929C-A748-97EC-13FA0AC6C39A}">
      <dsp:nvSpPr>
        <dsp:cNvPr id="0" name=""/>
        <dsp:cNvSpPr/>
      </dsp:nvSpPr>
      <dsp:spPr>
        <a:xfrm>
          <a:off x="0" y="936"/>
          <a:ext cx="1375443" cy="545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OVS 1.7</a:t>
          </a:r>
          <a:endParaRPr lang="en-US" sz="2100" kern="1200" dirty="0"/>
        </a:p>
      </dsp:txBody>
      <dsp:txXfrm>
        <a:off x="26622" y="27558"/>
        <a:ext cx="1322199" cy="492117"/>
      </dsp:txXfrm>
    </dsp:sp>
    <dsp:sp modelId="{78118C67-3645-D246-B648-E284439C305F}">
      <dsp:nvSpPr>
        <dsp:cNvPr id="0" name=""/>
        <dsp:cNvSpPr/>
      </dsp:nvSpPr>
      <dsp:spPr>
        <a:xfrm rot="5400000">
          <a:off x="4278016" y="-2580703"/>
          <a:ext cx="436288" cy="6853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Logging removed from main loop, faster flow setups</a:t>
          </a:r>
          <a:endParaRPr lang="en-US" sz="1800" kern="1200" dirty="0" smtClean="0"/>
        </a:p>
      </dsp:txBody>
      <dsp:txXfrm rot="-5400000">
        <a:off x="1069211" y="649400"/>
        <a:ext cx="6832601" cy="393692"/>
      </dsp:txXfrm>
    </dsp:sp>
    <dsp:sp modelId="{F0599381-0B34-D54F-820B-DC7F2F7493C0}">
      <dsp:nvSpPr>
        <dsp:cNvPr id="0" name=""/>
        <dsp:cNvSpPr/>
      </dsp:nvSpPr>
      <dsp:spPr>
        <a:xfrm>
          <a:off x="0" y="574503"/>
          <a:ext cx="1375443" cy="545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OVS 1.9</a:t>
          </a:r>
          <a:endParaRPr lang="en-US" sz="2100" kern="1200" dirty="0" smtClean="0"/>
        </a:p>
      </dsp:txBody>
      <dsp:txXfrm>
        <a:off x="26622" y="601125"/>
        <a:ext cx="1322199" cy="492117"/>
      </dsp:txXfrm>
    </dsp:sp>
    <dsp:sp modelId="{A4EA4432-E2BD-524F-B8DE-3E79A7BAE5B1}">
      <dsp:nvSpPr>
        <dsp:cNvPr id="0" name=""/>
        <dsp:cNvSpPr/>
      </dsp:nvSpPr>
      <dsp:spPr>
        <a:xfrm rot="5400000">
          <a:off x="4278016" y="-2008074"/>
          <a:ext cx="436288" cy="6853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Collapsed data path &amp; flow-eviction</a:t>
          </a:r>
          <a:r>
            <a:rPr lang="en-US" sz="1800" kern="1200" baseline="0" dirty="0" smtClean="0"/>
            <a:t>-threshold </a:t>
          </a:r>
          <a:r>
            <a:rPr lang="en-US" sz="1800" kern="1200" dirty="0" smtClean="0"/>
            <a:t>raised to 2500</a:t>
          </a:r>
          <a:endParaRPr lang="en-US" sz="1800" kern="1200" dirty="0" smtClean="0"/>
        </a:p>
      </dsp:txBody>
      <dsp:txXfrm rot="-5400000">
        <a:off x="1069211" y="1222029"/>
        <a:ext cx="6832601" cy="393692"/>
      </dsp:txXfrm>
    </dsp:sp>
    <dsp:sp modelId="{17CB0FB5-F576-8742-8135-6C2414E1141C}">
      <dsp:nvSpPr>
        <dsp:cNvPr id="0" name=""/>
        <dsp:cNvSpPr/>
      </dsp:nvSpPr>
      <dsp:spPr>
        <a:xfrm>
          <a:off x="0" y="1147132"/>
          <a:ext cx="1375443" cy="545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OVS 1.10</a:t>
          </a:r>
          <a:endParaRPr lang="en-US" sz="2100" kern="1200" dirty="0" smtClean="0"/>
        </a:p>
      </dsp:txBody>
      <dsp:txXfrm>
        <a:off x="26622" y="1173754"/>
        <a:ext cx="1322199" cy="492117"/>
      </dsp:txXfrm>
    </dsp:sp>
    <dsp:sp modelId="{7C69969F-D51A-CA41-86F3-4ECA54983D0C}">
      <dsp:nvSpPr>
        <dsp:cNvPr id="0" name=""/>
        <dsp:cNvSpPr/>
      </dsp:nvSpPr>
      <dsp:spPr>
        <a:xfrm rot="5400000">
          <a:off x="4278016" y="-1435445"/>
          <a:ext cx="436288" cy="6853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Megaflows</a:t>
          </a:r>
          <a:r>
            <a:rPr lang="en-US" sz="1800" kern="1200" dirty="0" smtClean="0"/>
            <a:t> &amp; wildcarding</a:t>
          </a:r>
          <a:endParaRPr lang="en-US" sz="1800" kern="1200" dirty="0" smtClean="0"/>
        </a:p>
      </dsp:txBody>
      <dsp:txXfrm rot="-5400000">
        <a:off x="1069211" y="1794658"/>
        <a:ext cx="6832601" cy="393692"/>
      </dsp:txXfrm>
    </dsp:sp>
    <dsp:sp modelId="{53B9527A-C853-CD41-8CE6-0CCCB5517B81}">
      <dsp:nvSpPr>
        <dsp:cNvPr id="0" name=""/>
        <dsp:cNvSpPr/>
      </dsp:nvSpPr>
      <dsp:spPr>
        <a:xfrm>
          <a:off x="0" y="1719762"/>
          <a:ext cx="1375443" cy="545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OVS 1.11</a:t>
          </a:r>
          <a:endParaRPr lang="en-US" sz="2100" kern="1200" dirty="0" smtClean="0"/>
        </a:p>
      </dsp:txBody>
      <dsp:txXfrm>
        <a:off x="26622" y="1746384"/>
        <a:ext cx="1322199" cy="492117"/>
      </dsp:txXfrm>
    </dsp:sp>
    <dsp:sp modelId="{F403F053-2D56-F04D-911D-AD60D30A5397}">
      <dsp:nvSpPr>
        <dsp:cNvPr id="0" name=""/>
        <dsp:cNvSpPr/>
      </dsp:nvSpPr>
      <dsp:spPr>
        <a:xfrm rot="5400000">
          <a:off x="4278016" y="-862816"/>
          <a:ext cx="436288" cy="6853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Multi-treading!</a:t>
          </a:r>
          <a:endParaRPr lang="en-US" sz="1800" kern="1200" dirty="0" smtClean="0"/>
        </a:p>
      </dsp:txBody>
      <dsp:txXfrm rot="-5400000">
        <a:off x="1069211" y="2367287"/>
        <a:ext cx="6832601" cy="393692"/>
      </dsp:txXfrm>
    </dsp:sp>
    <dsp:sp modelId="{E62FACD9-9FA1-264F-81B7-2F3F164A9674}">
      <dsp:nvSpPr>
        <dsp:cNvPr id="0" name=""/>
        <dsp:cNvSpPr/>
      </dsp:nvSpPr>
      <dsp:spPr>
        <a:xfrm>
          <a:off x="0" y="2292391"/>
          <a:ext cx="1375443" cy="545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OVS 2.0</a:t>
          </a:r>
          <a:endParaRPr lang="en-US" sz="2100" kern="1200" dirty="0" smtClean="0"/>
        </a:p>
      </dsp:txBody>
      <dsp:txXfrm>
        <a:off x="26622" y="2319013"/>
        <a:ext cx="1322199" cy="492117"/>
      </dsp:txXfrm>
    </dsp:sp>
    <dsp:sp modelId="{9F835F89-C36A-6D4C-825A-8A551DB6C6A6}">
      <dsp:nvSpPr>
        <dsp:cNvPr id="0" name=""/>
        <dsp:cNvSpPr/>
      </dsp:nvSpPr>
      <dsp:spPr>
        <a:xfrm rot="5400000">
          <a:off x="4278016" y="-290187"/>
          <a:ext cx="436288" cy="6853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flow-limit replaces flow-eviction-threshold &amp; TCP flags</a:t>
          </a:r>
          <a:endParaRPr lang="en-US" sz="1800" kern="1200" dirty="0" smtClean="0"/>
        </a:p>
      </dsp:txBody>
      <dsp:txXfrm rot="-5400000">
        <a:off x="1069211" y="2939916"/>
        <a:ext cx="6832601" cy="393692"/>
      </dsp:txXfrm>
    </dsp:sp>
    <dsp:sp modelId="{280F1530-5C22-674F-BFC4-C74F55486EE2}">
      <dsp:nvSpPr>
        <dsp:cNvPr id="0" name=""/>
        <dsp:cNvSpPr/>
      </dsp:nvSpPr>
      <dsp:spPr>
        <a:xfrm>
          <a:off x="0" y="2865018"/>
          <a:ext cx="1375443" cy="545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OVS 2.1</a:t>
          </a:r>
          <a:endParaRPr lang="en-US" sz="2100" kern="1200" dirty="0" smtClean="0"/>
        </a:p>
      </dsp:txBody>
      <dsp:txXfrm>
        <a:off x="26622" y="2891640"/>
        <a:ext cx="1322199" cy="492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0397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9605AF7-2181-5644-8D44-07249867CC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0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49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Worth mentioning the # of kernel versions?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4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We would not be able to achieve the velocity of improvements at our scale without it. It allows us to make very complex changes with confidence.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Rackspace Title Slide - With Fanatigu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 r="21240"/>
          <a:stretch/>
        </p:blipFill>
        <p:spPr>
          <a:xfrm>
            <a:off x="0" y="0"/>
            <a:ext cx="9227100" cy="51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-5400000">
            <a:off x="687300" y="-687220"/>
            <a:ext cx="5190300" cy="6564899"/>
          </a:xfrm>
          <a:prstGeom prst="rect">
            <a:avLst/>
          </a:prstGeom>
          <a:solidFill>
            <a:srgbClr val="000000">
              <a:alpha val="60784"/>
            </a:srgbClr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76072" y="2311473"/>
            <a:ext cx="4816499" cy="2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1pPr>
            <a:lvl2pPr marL="342900" marR="0" indent="0" algn="ctr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/>
            </a:lvl2pPr>
            <a:lvl3pPr marL="685800" marR="0" indent="0" algn="ctr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/>
            </a:lvl3pPr>
            <a:lvl4pPr marL="1028700" marR="0" indent="0" algn="ctr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/>
            </a:lvl4pPr>
            <a:lvl5pPr marL="1371600" marR="0" indent="0" algn="ctr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/>
            </a:lvl5pPr>
            <a:lvl6pPr marL="1714500" marR="0" indent="0" algn="ctr" rtl="0">
              <a:spcBef>
                <a:spcPts val="300"/>
              </a:spcBef>
              <a:buClr>
                <a:srgbClr val="A0A0A0"/>
              </a:buClr>
              <a:buFont typeface="Arial"/>
              <a:buNone/>
              <a:defRPr/>
            </a:lvl6pPr>
            <a:lvl7pPr marL="2057400" marR="0" indent="0" algn="ctr" rtl="0">
              <a:spcBef>
                <a:spcPts val="300"/>
              </a:spcBef>
              <a:buClr>
                <a:srgbClr val="A0A0A0"/>
              </a:buClr>
              <a:buFont typeface="Arial"/>
              <a:buNone/>
              <a:defRPr/>
            </a:lvl7pPr>
            <a:lvl8pPr marL="2400300" marR="0" indent="0" algn="ctr" rtl="0">
              <a:spcBef>
                <a:spcPts val="300"/>
              </a:spcBef>
              <a:buClr>
                <a:srgbClr val="A0A0A0"/>
              </a:buClr>
              <a:buFont typeface="Arial"/>
              <a:buNone/>
              <a:defRPr/>
            </a:lvl8pPr>
            <a:lvl9pPr marL="2743200" marR="0" indent="0" algn="ctr" rtl="0">
              <a:spcBef>
                <a:spcPts val="300"/>
              </a:spcBef>
              <a:buClr>
                <a:srgbClr val="A0A0A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576072" y="1194867"/>
            <a:ext cx="5988899" cy="974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lnSpc>
                <a:spcPct val="88000"/>
              </a:lnSpc>
              <a:spcBef>
                <a:spcPts val="0"/>
              </a:spcBef>
              <a:spcAft>
                <a:spcPts val="50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72" y="4169159"/>
            <a:ext cx="2386799" cy="6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and Image option 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8107" y="1234440"/>
            <a:ext cx="5513700" cy="31928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531666" y="1234440"/>
            <a:ext cx="3612300" cy="319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0" y="1234678"/>
            <a:ext cx="5531699" cy="186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5" name="Shape 75"/>
          <p:cNvCxnSpPr/>
          <p:nvPr/>
        </p:nvCxnSpPr>
        <p:spPr>
          <a:xfrm>
            <a:off x="341657" y="945479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and Content two-sided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0" y="1244120"/>
            <a:ext cx="4572000" cy="318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754879" y="1244121"/>
            <a:ext cx="3931800" cy="1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341657" y="943668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rt and Content two-sided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28725"/>
            <a:ext cx="3931800" cy="97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754879" y="1228725"/>
            <a:ext cx="3931800" cy="1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x="341657" y="944166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52981"/>
            <a:ext cx="39318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Font typeface="Arial"/>
              <a:buNone/>
              <a:defRPr/>
            </a:lvl6pPr>
            <a:lvl7pPr marL="2057400" indent="0" rtl="0">
              <a:spcBef>
                <a:spcPts val="0"/>
              </a:spcBef>
              <a:buFont typeface="Arial"/>
              <a:buNone/>
              <a:defRPr/>
            </a:lvl7pPr>
            <a:lvl8pPr marL="2400300" indent="0" rtl="0">
              <a:spcBef>
                <a:spcPts val="0"/>
              </a:spcBef>
              <a:buFont typeface="Arial"/>
              <a:buNone/>
              <a:defRPr/>
            </a:lvl8pPr>
            <a:lvl9pPr marL="27432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57200" y="1822746"/>
            <a:ext cx="3931800" cy="97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4754879" y="1252981"/>
            <a:ext cx="39318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Font typeface="Arial"/>
              <a:buNone/>
              <a:defRPr/>
            </a:lvl6pPr>
            <a:lvl7pPr marL="2057400" indent="0" rtl="0">
              <a:spcBef>
                <a:spcPts val="0"/>
              </a:spcBef>
              <a:buFont typeface="Arial"/>
              <a:buNone/>
              <a:defRPr/>
            </a:lvl7pPr>
            <a:lvl8pPr marL="2400300" indent="0" rtl="0">
              <a:spcBef>
                <a:spcPts val="0"/>
              </a:spcBef>
              <a:buFont typeface="Arial"/>
              <a:buNone/>
              <a:defRPr/>
            </a:lvl8pPr>
            <a:lvl9pPr marL="27432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4"/>
          </p:nvPr>
        </p:nvSpPr>
        <p:spPr>
          <a:xfrm>
            <a:off x="4754879" y="1822746"/>
            <a:ext cx="3931800" cy="97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341657" y="945480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icture with title and foot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0" y="925830"/>
            <a:ext cx="9144000" cy="36506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0" y="925830"/>
            <a:ext cx="9144000" cy="186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rge picture with title and foot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4314305" y="0"/>
            <a:ext cx="4829699" cy="18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321593"/>
            <a:ext cx="3657600" cy="97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7000" indent="-381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292100" indent="-762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2pPr>
            <a:lvl3pPr marL="3937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4953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4pPr>
            <a:lvl5pPr marL="5715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»"/>
              <a:defRPr/>
            </a:lvl5pPr>
            <a:lvl6pPr marL="18923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329184"/>
            <a:ext cx="3857099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0" y="-7958"/>
            <a:ext cx="9144000" cy="18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999" y="4672245"/>
            <a:ext cx="1128300" cy="3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ull image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0" y="-7958"/>
            <a:ext cx="9144000" cy="18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0" y="314325"/>
            <a:ext cx="3611699" cy="4121400"/>
          </a:xfrm>
          <a:prstGeom prst="rect">
            <a:avLst/>
          </a:prstGeom>
          <a:solidFill>
            <a:srgbClr val="1C1C1C">
              <a:alpha val="69803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999" y="4672245"/>
            <a:ext cx="1128300" cy="3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Full image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pic" idx="2"/>
          </p:nvPr>
        </p:nvSpPr>
        <p:spPr>
          <a:xfrm>
            <a:off x="0" y="-7958"/>
            <a:ext cx="9144000" cy="186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0" y="314325"/>
            <a:ext cx="3611699" cy="4121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999" y="4672245"/>
            <a:ext cx="1128300" cy="3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- Red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048755" y="1614856"/>
            <a:ext cx="5166900" cy="92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400"/>
              </a:spcAft>
              <a:buSzPct val="25000"/>
              <a:buNone/>
            </a:pPr>
            <a:r>
              <a:rPr lang="en" sz="60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THANK YOU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092200" y="4292375"/>
            <a:ext cx="6959700" cy="22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" sz="6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RACKSPACE®</a:t>
            </a:r>
            <a:r>
              <a:rPr lang="en" sz="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|     1 FANATICAL PLACE, CITY OF WINDCREST     |     SAN ANTONIO, TX  78218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" sz="6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US SALES:</a:t>
            </a:r>
            <a:r>
              <a:rPr lang="en" sz="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1-800-961-2888     |     </a:t>
            </a:r>
            <a:r>
              <a:rPr lang="en" sz="6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US SUPPORT:</a:t>
            </a:r>
            <a:r>
              <a:rPr lang="en" sz="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1-800-961-4454     |     WWW.</a:t>
            </a:r>
            <a:r>
              <a:rPr lang="en" sz="6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RACKSPACE</a:t>
            </a:r>
            <a:r>
              <a:rPr lang="en" sz="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71500" y="4819549"/>
            <a:ext cx="8001000" cy="5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" sz="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RACKSPACE LTD.    |    RACKSPACE® AND FANATICAL SUPPORT® ARE SERVICE MARKS OF RACKSPACE US, INC. REGISTERED IN THE UNITED STATES AND OTHER COUNTRIES.    |    </a:t>
            </a:r>
            <a:r>
              <a:rPr lang="en" sz="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WWW.RACKSPACE.COM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7227" y="3045573"/>
            <a:ext cx="3029399" cy="8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Rackspace Title Slide - With Fanatigu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t="8952" r="15820" b="27954"/>
          <a:stretch/>
        </p:blipFill>
        <p:spPr>
          <a:xfrm>
            <a:off x="-1" y="-4952"/>
            <a:ext cx="9144000" cy="514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76072" y="2311473"/>
            <a:ext cx="4816499" cy="2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1pPr>
            <a:lvl2pPr marL="342900" marR="0" indent="0" algn="ctr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/>
            </a:lvl2pPr>
            <a:lvl3pPr marL="685800" marR="0" indent="0" algn="ctr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/>
            </a:lvl3pPr>
            <a:lvl4pPr marL="1028700" marR="0" indent="0" algn="ctr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/>
            </a:lvl4pPr>
            <a:lvl5pPr marL="1371600" marR="0" indent="0" algn="ctr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/>
            </a:lvl5pPr>
            <a:lvl6pPr marL="1714500" marR="0" indent="0" algn="ctr" rtl="0">
              <a:spcBef>
                <a:spcPts val="300"/>
              </a:spcBef>
              <a:buClr>
                <a:srgbClr val="A0A0A0"/>
              </a:buClr>
              <a:buFont typeface="Arial"/>
              <a:buNone/>
              <a:defRPr/>
            </a:lvl6pPr>
            <a:lvl7pPr marL="2057400" marR="0" indent="0" algn="ctr" rtl="0">
              <a:spcBef>
                <a:spcPts val="300"/>
              </a:spcBef>
              <a:buClr>
                <a:srgbClr val="A0A0A0"/>
              </a:buClr>
              <a:buFont typeface="Arial"/>
              <a:buNone/>
              <a:defRPr/>
            </a:lvl7pPr>
            <a:lvl8pPr marL="2400300" marR="0" indent="0" algn="ctr" rtl="0">
              <a:spcBef>
                <a:spcPts val="300"/>
              </a:spcBef>
              <a:buClr>
                <a:srgbClr val="A0A0A0"/>
              </a:buClr>
              <a:buFont typeface="Arial"/>
              <a:buNone/>
              <a:defRPr/>
            </a:lvl8pPr>
            <a:lvl9pPr marL="2743200" marR="0" indent="0" algn="ctr" rtl="0">
              <a:spcBef>
                <a:spcPts val="300"/>
              </a:spcBef>
              <a:buClr>
                <a:srgbClr val="A0A0A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76072" y="1194867"/>
            <a:ext cx="5988899" cy="974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lnSpc>
                <a:spcPct val="88000"/>
              </a:lnSpc>
              <a:spcBef>
                <a:spcPts val="0"/>
              </a:spcBef>
              <a:spcAft>
                <a:spcPts val="50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576071" y="3068423"/>
            <a:ext cx="3073800" cy="186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SzPct val="100000"/>
              <a:defRPr sz="1100"/>
            </a:lvl1pPr>
            <a:lvl2pPr marL="342900" marR="0" indent="0" algn="l" rtl="0">
              <a:spcBef>
                <a:spcPts val="0"/>
              </a:spcBef>
              <a:buSzPct val="100000"/>
              <a:defRPr sz="1100"/>
            </a:lvl2pPr>
            <a:lvl3pPr marL="685800" marR="0" indent="0" algn="l" rtl="0">
              <a:spcBef>
                <a:spcPts val="0"/>
              </a:spcBef>
              <a:buSzPct val="100000"/>
              <a:defRPr sz="1100"/>
            </a:lvl3pPr>
            <a:lvl4pPr marL="1028700" marR="0" indent="0" algn="l" rtl="0">
              <a:spcBef>
                <a:spcPts val="0"/>
              </a:spcBef>
              <a:buSzPct val="100000"/>
              <a:defRPr sz="1100"/>
            </a:lvl4pPr>
            <a:lvl5pPr marL="1371600" marR="0" indent="0" algn="l" rtl="0">
              <a:spcBef>
                <a:spcPts val="0"/>
              </a:spcBef>
              <a:buSzPct val="100000"/>
              <a:defRPr sz="1100"/>
            </a:lvl5pPr>
            <a:lvl6pPr marL="1714500" marR="0" indent="0" algn="l" rtl="0">
              <a:spcBef>
                <a:spcPts val="0"/>
              </a:spcBef>
              <a:buSzPct val="100000"/>
              <a:defRPr sz="1100"/>
            </a:lvl6pPr>
            <a:lvl7pPr marL="2057400" marR="0" indent="0" algn="l" rtl="0">
              <a:spcBef>
                <a:spcPts val="0"/>
              </a:spcBef>
              <a:buSzPct val="100000"/>
              <a:defRPr sz="1100"/>
            </a:lvl7pPr>
            <a:lvl8pPr marL="2400300" marR="0" indent="0" algn="l" rtl="0">
              <a:spcBef>
                <a:spcPts val="0"/>
              </a:spcBef>
              <a:buSzPct val="100000"/>
              <a:defRPr sz="1100"/>
            </a:lvl8pPr>
            <a:lvl9pPr marL="274320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72" y="4169159"/>
            <a:ext cx="2386799" cy="6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Just Footer Elemen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1"/>
          <p:cNvCxnSpPr/>
          <p:nvPr/>
        </p:nvCxnSpPr>
        <p:spPr>
          <a:xfrm>
            <a:off x="341657" y="944166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Just Footer Elem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Just Footer Element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2582852" y="1382792"/>
            <a:ext cx="2041499" cy="2426399"/>
          </a:xfrm>
          <a:prstGeom prst="roundRect">
            <a:avLst>
              <a:gd name="adj" fmla="val 5060"/>
            </a:avLst>
          </a:prstGeom>
          <a:noFill/>
          <a:ln w="19050" cap="rnd">
            <a:solidFill>
              <a:srgbClr val="A9A9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4751811" y="1382792"/>
            <a:ext cx="2041499" cy="2426399"/>
          </a:xfrm>
          <a:prstGeom prst="roundRect">
            <a:avLst>
              <a:gd name="adj" fmla="val 5060"/>
            </a:avLst>
          </a:prstGeom>
          <a:noFill/>
          <a:ln w="19050" cap="rnd">
            <a:solidFill>
              <a:srgbClr val="A9A9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902543" y="1382792"/>
            <a:ext cx="2041499" cy="2426399"/>
          </a:xfrm>
          <a:prstGeom prst="roundRect">
            <a:avLst>
              <a:gd name="adj" fmla="val 5060"/>
            </a:avLst>
          </a:prstGeom>
          <a:noFill/>
          <a:ln w="19050" cap="rnd">
            <a:solidFill>
              <a:srgbClr val="A9A9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strike="noStrike" cap="none" baseline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689224" y="1554956"/>
            <a:ext cx="1828499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862055" y="1554956"/>
            <a:ext cx="1828499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6998675" y="1554956"/>
            <a:ext cx="1828499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55" name="Shape 155"/>
          <p:cNvCxnSpPr/>
          <p:nvPr/>
        </p:nvCxnSpPr>
        <p:spPr>
          <a:xfrm>
            <a:off x="341657" y="943668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Shape 156"/>
          <p:cNvSpPr txBox="1">
            <a:spLocks noGrp="1"/>
          </p:cNvSpPr>
          <p:nvPr>
            <p:ph type="body" idx="4"/>
          </p:nvPr>
        </p:nvSpPr>
        <p:spPr>
          <a:xfrm>
            <a:off x="0" y="1382792"/>
            <a:ext cx="2406600" cy="24263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 Comparis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0" y="1228725"/>
            <a:ext cx="4437900" cy="3142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91425" rIns="91425" bIns="91425" anchor="t" anchorCtr="0"/>
          <a:lstStyle>
            <a:lvl1pPr marL="127000" indent="-381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292100" indent="-762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2pPr>
            <a:lvl3pPr marL="3937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4953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4pPr>
            <a:lvl5pPr marL="5715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»"/>
              <a:defRPr/>
            </a:lvl5pPr>
            <a:lvl6pPr marL="18923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cxnSp>
        <p:nvCxnSpPr>
          <p:cNvPr id="162" name="Shape 162"/>
          <p:cNvCxnSpPr/>
          <p:nvPr/>
        </p:nvCxnSpPr>
        <p:spPr>
          <a:xfrm>
            <a:off x="341657" y="945479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705952" y="1228725"/>
            <a:ext cx="4437900" cy="3142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91425" rIns="91425" bIns="91425" anchor="t" anchorCtr="0"/>
          <a:lstStyle>
            <a:lvl1pPr marL="127000" indent="-381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292100" indent="-762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2pPr>
            <a:lvl3pPr marL="3937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4953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4pPr>
            <a:lvl5pPr marL="5715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»"/>
              <a:defRPr/>
            </a:lvl5pPr>
            <a:lvl6pPr marL="18923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 out or Quote Layou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0" y="0"/>
            <a:ext cx="9144000" cy="4480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563879" y="1691640"/>
            <a:ext cx="8229600" cy="1097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 Black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ll out or Quote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0" y="4470539"/>
            <a:ext cx="9144000" cy="672899"/>
          </a:xfrm>
          <a:prstGeom prst="rect">
            <a:avLst/>
          </a:prstGeom>
          <a:solidFill>
            <a:schemeClr val="accent1"/>
          </a:solidFill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2">
            <a:alphaModFix/>
          </a:blip>
          <a:srcRect l="13898" r="13898"/>
          <a:stretch/>
        </p:blipFill>
        <p:spPr>
          <a:xfrm>
            <a:off x="0" y="0"/>
            <a:ext cx="9144000" cy="44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563879" y="1981200"/>
            <a:ext cx="8229600" cy="1097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 Black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99" y="4672245"/>
            <a:ext cx="1128300" cy="3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ll out or Quote Layou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2">
            <a:alphaModFix/>
          </a:blip>
          <a:srcRect l="13898" r="13898"/>
          <a:stretch/>
        </p:blipFill>
        <p:spPr>
          <a:xfrm>
            <a:off x="0" y="0"/>
            <a:ext cx="9144000" cy="44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563879" y="1981200"/>
            <a:ext cx="8229600" cy="10973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ackspace Title Slide - With Fanatigu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l="7016" t="9141" r="33282"/>
          <a:stretch/>
        </p:blipFill>
        <p:spPr>
          <a:xfrm>
            <a:off x="0" y="0"/>
            <a:ext cx="9144000" cy="51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0052" y="4228569"/>
            <a:ext cx="2386799" cy="6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551891" y="1583364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algn="l" rtl="0">
              <a:lnSpc>
                <a:spcPct val="88000"/>
              </a:lnSpc>
              <a:spcBef>
                <a:spcPts val="0"/>
              </a:spcBef>
              <a:spcAft>
                <a:spcPts val="50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64077" y="2301213"/>
            <a:ext cx="8001000" cy="2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Rackspace Title Slide - With Fanatigu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8930" y="0"/>
            <a:ext cx="9153000" cy="5143499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dk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51891" y="1583364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algn="l" rtl="0">
              <a:lnSpc>
                <a:spcPct val="88000"/>
              </a:lnSpc>
              <a:spcBef>
                <a:spcPts val="0"/>
              </a:spcBef>
              <a:spcAft>
                <a:spcPts val="50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0011" y="0"/>
            <a:ext cx="6610500" cy="51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564077" y="2301213"/>
            <a:ext cx="8001000" cy="2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5" y="4169159"/>
            <a:ext cx="2386799" cy="6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34439"/>
            <a:ext cx="8229600" cy="97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7000" indent="-381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 sz="2400"/>
            </a:lvl1pPr>
            <a:lvl2pPr marL="292100" indent="-762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2pPr>
            <a:lvl3pPr marL="3937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4953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4pPr>
            <a:lvl5pPr marL="5715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»"/>
              <a:defRPr/>
            </a:lvl5pPr>
            <a:lvl6pPr marL="18923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38" name="Shape 38"/>
          <p:cNvCxnSpPr/>
          <p:nvPr/>
        </p:nvCxnSpPr>
        <p:spPr>
          <a:xfrm>
            <a:off x="341657" y="944166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age Chart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390611"/>
            <a:ext cx="8229600" cy="97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7000" indent="-381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292100" indent="-762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2pPr>
            <a:lvl3pPr marL="3937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4953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4pPr>
            <a:lvl5pPr marL="5715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»"/>
              <a:defRPr/>
            </a:lvl5pPr>
            <a:lvl6pPr marL="18923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033530"/>
            <a:ext cx="9976799" cy="1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341657" y="944166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66713"/>
            <a:ext cx="8229600" cy="97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7000" indent="-381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292100" indent="-762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2pPr>
            <a:lvl3pPr marL="3937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4953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4pPr>
            <a:lvl5pPr marL="5715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»"/>
              <a:defRPr/>
            </a:lvl5pPr>
            <a:lvl6pPr marL="18923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066281"/>
            <a:ext cx="8229600" cy="1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79000"/>
              </a:lnSpc>
              <a:spcBef>
                <a:spcPts val="0"/>
              </a:spcBef>
              <a:spcAft>
                <a:spcPts val="600"/>
              </a:spcAft>
              <a:buClr>
                <a:srgbClr val="C40022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Font typeface="Arial"/>
              <a:buNone/>
              <a:defRPr/>
            </a:lvl6pPr>
            <a:lvl7pPr marL="2057400" indent="0" rtl="0">
              <a:spcBef>
                <a:spcPts val="0"/>
              </a:spcBef>
              <a:buFont typeface="Arial"/>
              <a:buNone/>
              <a:defRPr/>
            </a:lvl7pPr>
            <a:lvl8pPr marL="2400300" indent="0" rtl="0">
              <a:spcBef>
                <a:spcPts val="0"/>
              </a:spcBef>
              <a:buFont typeface="Arial"/>
              <a:buNone/>
              <a:defRPr/>
            </a:lvl8pPr>
            <a:lvl9pPr marL="27432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341657" y="942905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s, highlight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28725"/>
            <a:ext cx="3931800" cy="97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341657" y="945480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53712" y="1097280"/>
            <a:ext cx="4581599" cy="31133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91425" rIns="91425" bIns="91425" anchor="t" anchorCtr="0"/>
          <a:lstStyle>
            <a:lvl1pPr marL="127000" indent="-381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292100" indent="-762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2pPr>
            <a:lvl3pPr marL="3937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4953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–"/>
              <a:defRPr/>
            </a:lvl4pPr>
            <a:lvl5pPr marL="571500" indent="-50800" algn="l" rtl="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Char char="»"/>
              <a:defRPr/>
            </a:lvl5pPr>
            <a:lvl6pPr marL="18923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76200" algn="l" rtl="0">
              <a:spcBef>
                <a:spcPts val="3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and Image option 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8107" y="1234440"/>
            <a:ext cx="5513700" cy="31928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549774" y="1234440"/>
            <a:ext cx="3594299" cy="31928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0" y="1234678"/>
            <a:ext cx="5531699" cy="186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7" name="Shape 67"/>
          <p:cNvCxnSpPr/>
          <p:nvPr/>
        </p:nvCxnSpPr>
        <p:spPr>
          <a:xfrm>
            <a:off x="341657" y="944166"/>
            <a:ext cx="8460599" cy="0"/>
          </a:xfrm>
          <a:prstGeom prst="straightConnector1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rgbClr val="C40022"/>
              </a:buClr>
              <a:buSzPct val="100000"/>
              <a:buFont typeface="Arial"/>
              <a:buNone/>
              <a:defRPr sz="3000" b="1">
                <a:solidFill>
                  <a:srgbClr val="C40022"/>
                </a:solidFill>
              </a:defRPr>
            </a:lvl1pPr>
            <a:lvl2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2011680" y="4800599"/>
            <a:ext cx="6400799" cy="54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buSzPct val="100000"/>
              <a:defRPr sz="1100"/>
            </a:lvl1pPr>
            <a:lvl2pPr marL="342900" marR="0" indent="0" algn="l" rtl="0">
              <a:spcBef>
                <a:spcPts val="0"/>
              </a:spcBef>
              <a:buSzPct val="100000"/>
              <a:defRPr sz="1100"/>
            </a:lvl2pPr>
            <a:lvl3pPr marL="685800" marR="0" indent="0" algn="l" rtl="0">
              <a:spcBef>
                <a:spcPts val="0"/>
              </a:spcBef>
              <a:buSzPct val="100000"/>
              <a:defRPr sz="1100"/>
            </a:lvl3pPr>
            <a:lvl4pPr marL="1028700" marR="0" indent="0" algn="l" rtl="0">
              <a:spcBef>
                <a:spcPts val="0"/>
              </a:spcBef>
              <a:buSzPct val="100000"/>
              <a:defRPr sz="1100"/>
            </a:lvl4pPr>
            <a:lvl5pPr marL="1371600" marR="0" indent="0" algn="l" rtl="0">
              <a:spcBef>
                <a:spcPts val="0"/>
              </a:spcBef>
              <a:buSzPct val="100000"/>
              <a:defRPr sz="1100"/>
            </a:lvl5pPr>
            <a:lvl6pPr marL="1714500" marR="0" indent="0" algn="l" rtl="0">
              <a:spcBef>
                <a:spcPts val="0"/>
              </a:spcBef>
              <a:buSzPct val="100000"/>
              <a:defRPr sz="1100"/>
            </a:lvl6pPr>
            <a:lvl7pPr marL="2057400" marR="0" indent="0" algn="l" rtl="0">
              <a:spcBef>
                <a:spcPts val="0"/>
              </a:spcBef>
              <a:buSzPct val="100000"/>
              <a:defRPr sz="1100"/>
            </a:lvl7pPr>
            <a:lvl8pPr marL="2400300" marR="0" indent="0" algn="l" rtl="0">
              <a:spcBef>
                <a:spcPts val="0"/>
              </a:spcBef>
              <a:buSzPct val="100000"/>
              <a:defRPr sz="1100"/>
            </a:lvl8pPr>
            <a:lvl9pPr marL="274320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03920" y="4738878"/>
            <a:ext cx="183000" cy="13709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lIns="68575" tIns="68575" rIns="68575" bIns="68575" anchor="ctr" anchorCtr="1">
            <a:noAutofit/>
          </a:bodyPr>
          <a:lstStyle/>
          <a:p>
            <a:pPr marL="0" lvl="0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100"/>
          </a:p>
          <a:p>
            <a:pPr marL="342900" lvl="1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100"/>
          </a:p>
          <a:p>
            <a:pPr marL="685800" lvl="2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100"/>
          </a:p>
          <a:p>
            <a:pPr marL="1028700" lvl="3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100"/>
          </a:p>
          <a:p>
            <a:pPr marL="1371600" lvl="4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100"/>
          </a:p>
          <a:p>
            <a:pPr marL="1714500" lvl="5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100"/>
          </a:p>
          <a:p>
            <a:pPr marL="2057400" lvl="6" indent="-6985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100"/>
          </a:p>
          <a:p>
            <a:pPr marL="2400300" lvl="7" indent="-6985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sz="1100"/>
          </a:p>
          <a:p>
            <a:pPr marL="2743200" lvl="8" indent="-6985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sz="1100"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59586" y="4640156"/>
            <a:ext cx="1094099" cy="32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endParaRPr lang="en-US" sz="1800" b="0" i="0" baseline="0" dirty="0" smtClean="0">
              <a:solidFill>
                <a:schemeClr val="bg1"/>
              </a:solidFill>
              <a:effectLst/>
            </a:endParaRPr>
          </a:p>
          <a:p>
            <a:pPr rtl="0"/>
            <a:r>
              <a:rPr lang="en-US" sz="1600" dirty="0" smtClean="0">
                <a:solidFill>
                  <a:schemeClr val="bg1"/>
                </a:solidFill>
              </a:rPr>
              <a:t>Chad </a:t>
            </a:r>
            <a:r>
              <a:rPr lang="en-US" sz="1600" dirty="0" smtClean="0">
                <a:solidFill>
                  <a:schemeClr val="bg1"/>
                </a:solidFill>
              </a:rPr>
              <a:t>Norgan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sym typeface="Arial"/>
              </a:rPr>
              <a:t>Systems Engineer</a:t>
            </a:r>
            <a:endParaRPr lang="en-US" sz="1600" dirty="0" smtClean="0">
              <a:solidFill>
                <a:schemeClr val="bg1"/>
              </a:solidFill>
            </a:endParaRPr>
          </a:p>
          <a:p>
            <a:pPr rtl="0"/>
            <a:r>
              <a:rPr lang="en-US" sz="1600" dirty="0" err="1" smtClean="0">
                <a:solidFill>
                  <a:schemeClr val="bg1"/>
                </a:solidFill>
              </a:rPr>
              <a:t>BeardyMcBeards</a:t>
            </a:r>
            <a:r>
              <a:rPr lang="en-US" sz="1600" dirty="0" smtClean="0">
                <a:solidFill>
                  <a:schemeClr val="bg1"/>
                </a:solidFill>
              </a:rPr>
              <a:t> in #</a:t>
            </a:r>
            <a:r>
              <a:rPr lang="en-US" sz="1600" dirty="0" err="1" smtClean="0">
                <a:solidFill>
                  <a:schemeClr val="bg1"/>
                </a:solidFill>
              </a:rPr>
              <a:t>openvswitch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Managing Open vSwitch Across a Large Heterogeneous </a:t>
            </a:r>
            <a:r>
              <a:rPr lang="en-US" dirty="0" smtClean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Fleet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16839"/>
            <a:ext cx="8229600" cy="979499"/>
          </a:xfrm>
        </p:spPr>
        <p:txBody>
          <a:bodyPr/>
          <a:lstStyle/>
          <a:p>
            <a:r>
              <a:rPr lang="en-US" dirty="0" smtClean="0"/>
              <a:t>Matching the OVS kernel module to both the running and staged kernel</a:t>
            </a:r>
            <a:endParaRPr lang="en-US" sz="1800" dirty="0" smtClean="0"/>
          </a:p>
          <a:p>
            <a:pPr lvl="2"/>
            <a:r>
              <a:rPr lang="en-US" sz="2400" dirty="0" smtClean="0"/>
              <a:t>Hypervisor updates often come with a newer kernel</a:t>
            </a:r>
          </a:p>
          <a:p>
            <a:pPr lvl="2"/>
            <a:r>
              <a:rPr lang="en-US" sz="2400" dirty="0" smtClean="0"/>
              <a:t>We </a:t>
            </a:r>
            <a:r>
              <a:rPr lang="en-US" sz="2400" dirty="0"/>
              <a:t>o</a:t>
            </a:r>
            <a:r>
              <a:rPr lang="en-US" sz="2400" dirty="0" smtClean="0"/>
              <a:t>ften don’t immediately reboot</a:t>
            </a:r>
          </a:p>
          <a:p>
            <a:pPr lvl="2"/>
            <a:r>
              <a:rPr lang="en-US" sz="2400" dirty="0" smtClean="0"/>
              <a:t>Running kernel != Kernel at next reboot</a:t>
            </a:r>
          </a:p>
          <a:p>
            <a:pPr lvl="2"/>
            <a:r>
              <a:rPr lang="en-US" sz="2400" dirty="0" smtClean="0"/>
              <a:t>Detect both kernels and install both sets of OVS kernel modules</a:t>
            </a:r>
          </a:p>
          <a:p>
            <a:pPr lvl="0"/>
            <a:r>
              <a:rPr lang="en-US" dirty="0" smtClean="0"/>
              <a:t>Heterogeneous</a:t>
            </a:r>
            <a:r>
              <a:rPr lang="en-US" baseline="0" dirty="0" smtClean="0"/>
              <a:t> </a:t>
            </a:r>
            <a:r>
              <a:rPr lang="en-US" dirty="0" smtClean="0"/>
              <a:t>Scale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Upgrading OVS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1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318000" y="1234440"/>
            <a:ext cx="4826074" cy="319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Playbook-style upgrades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Asynchronous plays with parallel limits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Extensible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Easy to build validations and pre-checks to prevent unwanted impact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OVS </a:t>
            </a:r>
            <a:r>
              <a:rPr lang="en" dirty="0" smtClean="0"/>
              <a:t>Upgrade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2" y="1115771"/>
            <a:ext cx="3311568" cy="33115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Basics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365" y="3727898"/>
            <a:ext cx="2635695" cy="1415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1493378" y="1628749"/>
            <a:ext cx="587944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26524" y="3950854"/>
            <a:ext cx="73542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93378" y="2927982"/>
            <a:ext cx="587944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>
            <a:off x="3715806" y="3356979"/>
            <a:ext cx="1358647" cy="1008413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cxnSp>
        <p:nvCxnSpPr>
          <p:cNvPr id="29" name="Straight Connector 28"/>
          <p:cNvCxnSpPr>
            <a:stCxn id="28" idx="3"/>
          </p:cNvCxnSpPr>
          <p:nvPr/>
        </p:nvCxnSpPr>
        <p:spPr>
          <a:xfrm>
            <a:off x="1493378" y="4227215"/>
            <a:ext cx="50024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-Right Arrow 24"/>
          <p:cNvSpPr/>
          <p:nvPr/>
        </p:nvSpPr>
        <p:spPr>
          <a:xfrm>
            <a:off x="3727565" y="1569231"/>
            <a:ext cx="3775584" cy="829076"/>
          </a:xfrm>
          <a:prstGeom prst="leftRightArrow">
            <a:avLst>
              <a:gd name="adj1" fmla="val 58331"/>
              <a:gd name="adj2" fmla="val 50000"/>
            </a:avLst>
          </a:prstGeom>
          <a:solidFill>
            <a:schemeClr val="dk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Tunnel Encapsulation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181872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503149" y="3503977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57200" y="2481105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" y="378033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7503149" y="1569231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993618" y="1181872"/>
            <a:ext cx="1733947" cy="3492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Integration Bridge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212" y="3057100"/>
            <a:ext cx="1733947" cy="1616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Interface Bridge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00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+ OVS = Flexible Network Rewiring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365" y="3727898"/>
            <a:ext cx="2635695" cy="1415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1493378" y="1628749"/>
            <a:ext cx="975987" cy="98759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79826" y="2075626"/>
            <a:ext cx="73542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3"/>
            <a:endCxn id="4" idx="1"/>
          </p:cNvCxnSpPr>
          <p:nvPr/>
        </p:nvCxnSpPr>
        <p:spPr>
          <a:xfrm>
            <a:off x="1493378" y="2927982"/>
            <a:ext cx="97598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8" idx="3"/>
          </p:cNvCxnSpPr>
          <p:nvPr/>
        </p:nvCxnSpPr>
        <p:spPr>
          <a:xfrm flipV="1">
            <a:off x="1493378" y="3233981"/>
            <a:ext cx="975987" cy="99323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-Right Arrow 24"/>
          <p:cNvSpPr/>
          <p:nvPr/>
        </p:nvSpPr>
        <p:spPr>
          <a:xfrm rot="998614">
            <a:off x="4202543" y="3291148"/>
            <a:ext cx="1909097" cy="601229"/>
          </a:xfrm>
          <a:prstGeom prst="leftRightArrow">
            <a:avLst>
              <a:gd name="adj1" fmla="val 73466"/>
              <a:gd name="adj2" fmla="val 50000"/>
            </a:avLst>
          </a:prstGeom>
          <a:solidFill>
            <a:schemeClr val="dk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Tunnel </a:t>
            </a:r>
            <a:r>
              <a:rPr lang="en-US" sz="1600" dirty="0" err="1" smtClean="0"/>
              <a:t>Encap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181872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815246" y="1587351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57200" y="2481105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" y="378033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469365" y="2369625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Integration Bridge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30491" y="1458229"/>
            <a:ext cx="1466100" cy="1158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Interface Bridge</a:t>
            </a:r>
          </a:p>
        </p:txBody>
      </p:sp>
      <p:sp>
        <p:nvSpPr>
          <p:cNvPr id="27" name="Left-Right Arrow 26"/>
          <p:cNvSpPr/>
          <p:nvPr/>
        </p:nvSpPr>
        <p:spPr>
          <a:xfrm rot="20705379">
            <a:off x="4223140" y="2074654"/>
            <a:ext cx="1803966" cy="636326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078602" y="358017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700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+ OVS = Flexible Network Rewiring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365" y="3727898"/>
            <a:ext cx="2635695" cy="1415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1493378" y="1628749"/>
            <a:ext cx="975987" cy="149939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79826" y="2628346"/>
            <a:ext cx="73542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3"/>
            <a:endCxn id="4" idx="1"/>
          </p:cNvCxnSpPr>
          <p:nvPr/>
        </p:nvCxnSpPr>
        <p:spPr>
          <a:xfrm>
            <a:off x="1493378" y="2927982"/>
            <a:ext cx="975987" cy="517196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8" idx="3"/>
          </p:cNvCxnSpPr>
          <p:nvPr/>
        </p:nvCxnSpPr>
        <p:spPr>
          <a:xfrm flipV="1">
            <a:off x="1493378" y="3727898"/>
            <a:ext cx="975987" cy="49931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-Right Arrow 24"/>
          <p:cNvSpPr/>
          <p:nvPr/>
        </p:nvSpPr>
        <p:spPr>
          <a:xfrm rot="998614">
            <a:off x="4202543" y="3855628"/>
            <a:ext cx="1909097" cy="601229"/>
          </a:xfrm>
          <a:prstGeom prst="leftRightArrow">
            <a:avLst>
              <a:gd name="adj1" fmla="val 73466"/>
              <a:gd name="adj2" fmla="val 50000"/>
            </a:avLst>
          </a:prstGeom>
          <a:solidFill>
            <a:schemeClr val="dk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Tunnel </a:t>
            </a:r>
            <a:r>
              <a:rPr lang="en-US" sz="1600" dirty="0" err="1" smtClean="0"/>
              <a:t>Encap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181872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815246" y="2140071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57200" y="2481105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" y="378033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469365" y="2886821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Integration Bridge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30491" y="2010949"/>
            <a:ext cx="1466100" cy="1158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Interface Bridge</a:t>
            </a:r>
          </a:p>
        </p:txBody>
      </p:sp>
      <p:sp>
        <p:nvSpPr>
          <p:cNvPr id="27" name="Left-Right Arrow 26"/>
          <p:cNvSpPr/>
          <p:nvPr/>
        </p:nvSpPr>
        <p:spPr>
          <a:xfrm rot="20705379">
            <a:off x="4223140" y="2733214"/>
            <a:ext cx="1803966" cy="636326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078602" y="400353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2469365" y="1364391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Public Net</a:t>
            </a:r>
          </a:p>
          <a:p>
            <a:pPr algn="ctr"/>
            <a:r>
              <a:rPr lang="en-US" sz="2000" b="1" dirty="0" smtClean="0"/>
              <a:t>Bridge</a:t>
            </a:r>
            <a:endParaRPr lang="en-US" sz="2000" b="1" dirty="0"/>
          </a:p>
        </p:txBody>
      </p:sp>
      <p:sp>
        <p:nvSpPr>
          <p:cNvPr id="22" name="Left-Right Arrow 21"/>
          <p:cNvSpPr/>
          <p:nvPr/>
        </p:nvSpPr>
        <p:spPr>
          <a:xfrm rot="769906">
            <a:off x="4204566" y="1799645"/>
            <a:ext cx="1803966" cy="636326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645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stCxn id="3" idx="3"/>
          </p:cNvCxnSpPr>
          <p:nvPr/>
        </p:nvCxnSpPr>
        <p:spPr>
          <a:xfrm>
            <a:off x="1493378" y="1628749"/>
            <a:ext cx="975987" cy="154031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+ OVS = Flexible Network Rewiring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365" y="3727898"/>
            <a:ext cx="2635695" cy="1415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3"/>
            <a:endCxn id="19" idx="1"/>
          </p:cNvCxnSpPr>
          <p:nvPr/>
        </p:nvCxnSpPr>
        <p:spPr>
          <a:xfrm>
            <a:off x="1493378" y="1628749"/>
            <a:ext cx="975987" cy="293999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79826" y="2628346"/>
            <a:ext cx="73542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3"/>
            <a:endCxn id="4" idx="1"/>
          </p:cNvCxnSpPr>
          <p:nvPr/>
        </p:nvCxnSpPr>
        <p:spPr>
          <a:xfrm>
            <a:off x="1493378" y="2927982"/>
            <a:ext cx="975987" cy="517196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8" idx="3"/>
          </p:cNvCxnSpPr>
          <p:nvPr/>
        </p:nvCxnSpPr>
        <p:spPr>
          <a:xfrm flipV="1">
            <a:off x="1493378" y="3727898"/>
            <a:ext cx="975987" cy="49931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-Right Arrow 24"/>
          <p:cNvSpPr/>
          <p:nvPr/>
        </p:nvSpPr>
        <p:spPr>
          <a:xfrm rot="998614">
            <a:off x="4202543" y="3855628"/>
            <a:ext cx="1909097" cy="601229"/>
          </a:xfrm>
          <a:prstGeom prst="leftRightArrow">
            <a:avLst>
              <a:gd name="adj1" fmla="val 73466"/>
              <a:gd name="adj2" fmla="val 50000"/>
            </a:avLst>
          </a:prstGeom>
          <a:solidFill>
            <a:schemeClr val="dk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Tunnel </a:t>
            </a:r>
            <a:r>
              <a:rPr lang="en-US" sz="1600" dirty="0" err="1" smtClean="0"/>
              <a:t>Encap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181872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815246" y="2140071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57200" y="2481105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" y="378033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469365" y="2886821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Integration Bridge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30491" y="2010949"/>
            <a:ext cx="1466100" cy="1158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Interface Bridge</a:t>
            </a:r>
          </a:p>
        </p:txBody>
      </p:sp>
      <p:sp>
        <p:nvSpPr>
          <p:cNvPr id="27" name="Left-Right Arrow 26"/>
          <p:cNvSpPr/>
          <p:nvPr/>
        </p:nvSpPr>
        <p:spPr>
          <a:xfrm rot="20705379">
            <a:off x="4223140" y="2733214"/>
            <a:ext cx="1803966" cy="636326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078602" y="400353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2469365" y="1364391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Public Net</a:t>
            </a:r>
          </a:p>
          <a:p>
            <a:pPr algn="ctr"/>
            <a:r>
              <a:rPr lang="en-US" sz="2000" b="1" dirty="0" smtClean="0"/>
              <a:t>Bridge</a:t>
            </a:r>
            <a:endParaRPr lang="en-US" sz="2000" b="1" dirty="0"/>
          </a:p>
        </p:txBody>
      </p:sp>
      <p:sp>
        <p:nvSpPr>
          <p:cNvPr id="22" name="Left-Right Arrow 21"/>
          <p:cNvSpPr/>
          <p:nvPr/>
        </p:nvSpPr>
        <p:spPr>
          <a:xfrm rot="769906">
            <a:off x="4204566" y="1799645"/>
            <a:ext cx="1803966" cy="636326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04642" y="1522912"/>
            <a:ext cx="1687066" cy="0"/>
          </a:xfrm>
          <a:prstGeom prst="straightConnector1">
            <a:avLst/>
          </a:prstGeom>
          <a:ln w="28575" cmpd="sng">
            <a:solidFill>
              <a:srgbClr val="FFFFFF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68097" y="2122192"/>
            <a:ext cx="1351757" cy="0"/>
          </a:xfrm>
          <a:prstGeom prst="straightConnector1">
            <a:avLst/>
          </a:prstGeom>
          <a:ln w="28575" cmpd="sng">
            <a:solidFill>
              <a:srgbClr val="FFFFFF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2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+ OVS = Flexible Network Rewiring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365" y="3727898"/>
            <a:ext cx="2635695" cy="1415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1493378" y="1628749"/>
            <a:ext cx="587944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44648" y="2075626"/>
            <a:ext cx="73542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93378" y="2927982"/>
            <a:ext cx="587944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 rot="767567">
            <a:off x="3710021" y="1432841"/>
            <a:ext cx="1443941" cy="669837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cxnSp>
        <p:nvCxnSpPr>
          <p:cNvPr id="29" name="Straight Connector 28"/>
          <p:cNvCxnSpPr>
            <a:stCxn id="28" idx="3"/>
            <a:endCxn id="4" idx="1"/>
          </p:cNvCxnSpPr>
          <p:nvPr/>
        </p:nvCxnSpPr>
        <p:spPr>
          <a:xfrm flipV="1">
            <a:off x="1493378" y="4210295"/>
            <a:ext cx="3718462" cy="1692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-Right Arrow 24"/>
          <p:cNvSpPr/>
          <p:nvPr/>
        </p:nvSpPr>
        <p:spPr>
          <a:xfrm>
            <a:off x="6971719" y="3844778"/>
            <a:ext cx="1715081" cy="764874"/>
          </a:xfrm>
          <a:prstGeom prst="leftRightArrow">
            <a:avLst>
              <a:gd name="adj1" fmla="val 73466"/>
              <a:gd name="adj2" fmla="val 50000"/>
            </a:avLst>
          </a:prstGeom>
          <a:solidFill>
            <a:schemeClr val="dk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Tunnel </a:t>
            </a:r>
            <a:r>
              <a:rPr lang="en-US" sz="1600" dirty="0" err="1" smtClean="0"/>
              <a:t>Encap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181872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521273" y="1628749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57200" y="2481105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" y="378033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211840" y="3651938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Integration Bridge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64710" y="1181872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Public Net</a:t>
            </a:r>
          </a:p>
          <a:p>
            <a:pPr algn="ctr"/>
            <a:r>
              <a:rPr lang="en-US" sz="2000" b="1" dirty="0" smtClean="0"/>
              <a:t>Bridge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964710" y="2416905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Service Net Bridge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5188322" y="1364389"/>
            <a:ext cx="1733947" cy="1422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Interface Bridge</a:t>
            </a:r>
          </a:p>
        </p:txBody>
      </p:sp>
      <p:sp>
        <p:nvSpPr>
          <p:cNvPr id="30" name="Left-Right Arrow 29"/>
          <p:cNvSpPr/>
          <p:nvPr/>
        </p:nvSpPr>
        <p:spPr>
          <a:xfrm rot="20930263">
            <a:off x="3716720" y="2352378"/>
            <a:ext cx="1443941" cy="669837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13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+ OVS = Flexible Network Rewiring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365" y="3727898"/>
            <a:ext cx="2635695" cy="1415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1493378" y="1628749"/>
            <a:ext cx="587944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44648" y="2075626"/>
            <a:ext cx="73542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93378" y="2927982"/>
            <a:ext cx="587944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 rot="767567">
            <a:off x="3710021" y="1432841"/>
            <a:ext cx="1443941" cy="669837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cxnSp>
        <p:nvCxnSpPr>
          <p:cNvPr id="29" name="Straight Connector 28"/>
          <p:cNvCxnSpPr>
            <a:stCxn id="28" idx="3"/>
          </p:cNvCxnSpPr>
          <p:nvPr/>
        </p:nvCxnSpPr>
        <p:spPr>
          <a:xfrm>
            <a:off x="1493378" y="4227215"/>
            <a:ext cx="50024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-Right Arrow 24"/>
          <p:cNvSpPr/>
          <p:nvPr/>
        </p:nvSpPr>
        <p:spPr>
          <a:xfrm>
            <a:off x="6971719" y="3844778"/>
            <a:ext cx="1715081" cy="764874"/>
          </a:xfrm>
          <a:prstGeom prst="leftRightArrow">
            <a:avLst>
              <a:gd name="adj1" fmla="val 73466"/>
              <a:gd name="adj2" fmla="val 50000"/>
            </a:avLst>
          </a:prstGeom>
          <a:solidFill>
            <a:schemeClr val="dk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Tunnel </a:t>
            </a:r>
            <a:r>
              <a:rPr lang="en-US" sz="1600" dirty="0" err="1" smtClean="0"/>
              <a:t>Encap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181872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521273" y="1628749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57200" y="2481105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" y="3780338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211840" y="3651938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Integration Bridge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64710" y="1181872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Public Net</a:t>
            </a:r>
          </a:p>
          <a:p>
            <a:pPr algn="ctr"/>
            <a:r>
              <a:rPr lang="en-US" sz="2000" b="1" dirty="0" smtClean="0"/>
              <a:t>Bridge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964710" y="2416905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Service Net Bridge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964710" y="3651938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Cloud Net Bridge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5188322" y="1364389"/>
            <a:ext cx="1733947" cy="1422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Interface Bridge</a:t>
            </a:r>
          </a:p>
        </p:txBody>
      </p:sp>
      <p:sp>
        <p:nvSpPr>
          <p:cNvPr id="30" name="Left-Right Arrow 29"/>
          <p:cNvSpPr/>
          <p:nvPr/>
        </p:nvSpPr>
        <p:spPr>
          <a:xfrm rot="20930263">
            <a:off x="3716720" y="2352378"/>
            <a:ext cx="1443941" cy="669837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sp>
        <p:nvSpPr>
          <p:cNvPr id="31" name="Left-Right Arrow 30"/>
          <p:cNvSpPr/>
          <p:nvPr/>
        </p:nvSpPr>
        <p:spPr>
          <a:xfrm>
            <a:off x="3693201" y="3890489"/>
            <a:ext cx="1495121" cy="669837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233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400" dirty="0" smtClean="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08725"/>
            <a:ext cx="9144000" cy="54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 rot="20329694">
            <a:off x="7231712" y="2563665"/>
            <a:ext cx="1175888" cy="258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>
            <a:stCxn id="20" idx="3"/>
            <a:endCxn id="19" idx="1"/>
          </p:cNvCxnSpPr>
          <p:nvPr/>
        </p:nvCxnSpPr>
        <p:spPr>
          <a:xfrm flipV="1">
            <a:off x="1471499" y="1980768"/>
            <a:ext cx="610801" cy="139409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+ OVS = Flexible Network Rewiring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365" y="3727898"/>
            <a:ext cx="2635695" cy="1415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51618" y="3398618"/>
            <a:ext cx="73542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71499" y="3374859"/>
            <a:ext cx="587944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 rot="1056767">
            <a:off x="3853269" y="2090670"/>
            <a:ext cx="1443941" cy="669837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7628743" y="2927982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PIF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35321" y="2927982"/>
            <a:ext cx="1036178" cy="893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VIF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2082300" y="1422411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Public Net</a:t>
            </a:r>
          </a:p>
          <a:p>
            <a:pPr algn="ctr"/>
            <a:r>
              <a:rPr lang="en-US" sz="2000" b="1" dirty="0" smtClean="0"/>
              <a:t>Bridge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2060421" y="2863782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Public Net Bridge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5317671" y="2539125"/>
            <a:ext cx="1733947" cy="14413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Interface Bridge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3840092" y="3057975"/>
            <a:ext cx="1443941" cy="669837"/>
          </a:xfrm>
          <a:prstGeom prst="leftRightArrow">
            <a:avLst>
              <a:gd name="adj1" fmla="val 66842"/>
              <a:gd name="adj2" fmla="val 3250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Patch Port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2059954" y="2875062"/>
            <a:ext cx="1733947" cy="1116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Public Net </a:t>
            </a:r>
            <a:r>
              <a:rPr lang="en-US" sz="2000" b="1" dirty="0" err="1" smtClean="0"/>
              <a:t>Bridge_old</a:t>
            </a:r>
            <a:endParaRPr lang="en-US" sz="20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65630" y="1581711"/>
            <a:ext cx="1585454" cy="0"/>
          </a:xfrm>
          <a:prstGeom prst="straightConnector1">
            <a:avLst/>
          </a:prstGeom>
          <a:ln w="28575" cmpd="sng">
            <a:solidFill>
              <a:srgbClr val="FFFFFF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388225" y="2728062"/>
            <a:ext cx="1596551" cy="0"/>
          </a:xfrm>
          <a:prstGeom prst="straightConnector1">
            <a:avLst/>
          </a:prstGeom>
          <a:ln w="28575" cmpd="sng">
            <a:solidFill>
              <a:srgbClr val="FFFFFF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3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2" grpId="1" animBg="1"/>
      <p:bldP spid="30" grpId="0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8" name="Rectangle 42"/>
          <p:cNvSpPr>
            <a:spLocks/>
          </p:cNvSpPr>
          <p:nvPr/>
        </p:nvSpPr>
        <p:spPr bwMode="auto">
          <a:xfrm>
            <a:off x="1484561" y="562570"/>
            <a:ext cx="6174879" cy="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2200" dirty="0">
              <a:solidFill>
                <a:srgbClr val="C40022"/>
              </a:solidFill>
              <a:latin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sp>
        <p:nvSpPr>
          <p:cNvPr id="1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11680" y="4800599"/>
            <a:ext cx="6400800" cy="54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90000"/>
              </a:lnSpc>
              <a:defRPr sz="500" b="1" i="0" kern="600" cap="all" spc="23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kern="100" cap="none" spc="15" dirty="0" err="1">
                <a:solidFill>
                  <a:srgbClr val="777777"/>
                </a:solidFill>
                <a:cs typeface="Helvetica"/>
              </a:rPr>
              <a:t>www.rackspace.com</a:t>
            </a:r>
            <a:endParaRPr lang="en-US" kern="100" cap="none" spc="15" dirty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sym typeface="Arial Bold" panose="020B0704020202020204" pitchFamily="34" charset="0"/>
              </a:rPr>
              <a:t>About Rackspace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Text Box 1109"/>
          <p:cNvSpPr txBox="1">
            <a:spLocks noChangeArrowheads="1"/>
          </p:cNvSpPr>
          <p:nvPr/>
        </p:nvSpPr>
        <p:spPr bwMode="auto">
          <a:xfrm>
            <a:off x="452886" y="3533565"/>
            <a:ext cx="2276177" cy="81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accent1"/>
                </a:solidFill>
                <a:latin typeface="Arial Black" panose="020B0A04020102020204" pitchFamily="34" charset="0"/>
                <a:cs typeface="Helvetica"/>
              </a:rPr>
              <a:t>9</a:t>
            </a:r>
            <a:r>
              <a:rPr lang="en-US" sz="3300" b="1" dirty="0">
                <a:solidFill>
                  <a:schemeClr val="accent1"/>
                </a:solidFill>
                <a:latin typeface="+mj-lt"/>
                <a:cs typeface="Helvetica"/>
              </a:rPr>
              <a:t> </a:t>
            </a:r>
            <a:r>
              <a:rPr lang="en-US" sz="2700" b="1" dirty="0">
                <a:solidFill>
                  <a:schemeClr val="accent1"/>
                </a:solidFill>
                <a:latin typeface="+mj-lt"/>
                <a:cs typeface="Helvetica"/>
              </a:rPr>
              <a:t>Worldwide </a:t>
            </a:r>
            <a:endParaRPr lang="en-US" sz="2700" b="1" dirty="0">
              <a:solidFill>
                <a:schemeClr val="accent1"/>
              </a:solidFill>
              <a:latin typeface="+mj-lt"/>
              <a:cs typeface="Helvetica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Data Centers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38792" y="3047977"/>
            <a:ext cx="2478986" cy="415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350"/>
              </a:spcAft>
            </a:pPr>
            <a:r>
              <a:rPr lang="en-US" sz="2700" b="1" dirty="0">
                <a:solidFill>
                  <a:schemeClr val="accent1"/>
                </a:solidFill>
                <a:latin typeface="Arial Black" panose="020B0A04020102020204" pitchFamily="34" charset="0"/>
                <a:cs typeface="Helvetica"/>
              </a:rPr>
              <a:t>5,000+ </a:t>
            </a:r>
            <a:r>
              <a:rPr lang="en-US" sz="2100" b="1" dirty="0" err="1">
                <a:solidFill>
                  <a:schemeClr val="accent1"/>
                </a:solidFill>
                <a:latin typeface="+mj-lt"/>
                <a:cs typeface="Helvetica"/>
              </a:rPr>
              <a:t>Rackers</a:t>
            </a:r>
            <a:endParaRPr lang="en-US" sz="2100" b="1" dirty="0">
              <a:solidFill>
                <a:schemeClr val="accent1"/>
              </a:solidFill>
              <a:latin typeface="+mj-lt"/>
              <a:cs typeface="Helvetic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2886" y="2150753"/>
            <a:ext cx="3613108" cy="87716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700" dirty="0">
                <a:solidFill>
                  <a:schemeClr val="accent1"/>
                </a:solidFill>
                <a:latin typeface="Arial Black" panose="020B0A04020102020204" pitchFamily="34" charset="0"/>
                <a:cs typeface="Helvetica"/>
              </a:rPr>
              <a:t>3</a:t>
            </a:r>
            <a:r>
              <a:rPr lang="en-US" sz="2700" dirty="0" smtClean="0">
                <a:solidFill>
                  <a:schemeClr val="accent1"/>
                </a:solidFill>
                <a:latin typeface="Arial Black" panose="020B0A04020102020204" pitchFamily="34" charset="0"/>
                <a:cs typeface="Helvetica"/>
              </a:rPr>
              <a:t>00,000</a:t>
            </a:r>
            <a:r>
              <a:rPr lang="en-US" sz="2700" dirty="0">
                <a:solidFill>
                  <a:schemeClr val="accent1"/>
                </a:solidFill>
                <a:latin typeface="Arial Black" panose="020B0A04020102020204" pitchFamily="34" charset="0"/>
                <a:cs typeface="Helvetica"/>
              </a:rPr>
              <a:t>+ </a:t>
            </a:r>
            <a:r>
              <a:rPr lang="en-US" sz="2100" dirty="0" smtClean="0">
                <a:solidFill>
                  <a:schemeClr val="accent1"/>
                </a:solidFill>
                <a:latin typeface="+mj-lt"/>
                <a:cs typeface="Helvetica"/>
              </a:rPr>
              <a:t>Customers</a:t>
            </a:r>
            <a:r>
              <a:rPr lang="en-US" dirty="0">
                <a:latin typeface="+mj-lt"/>
                <a:cs typeface="Helvetica"/>
              </a:rPr>
              <a:t/>
            </a:r>
            <a:br>
              <a:rPr lang="en-US" dirty="0">
                <a:latin typeface="+mj-lt"/>
                <a:cs typeface="Helvetica"/>
              </a:rPr>
            </a:br>
            <a:r>
              <a:rPr lang="en-US" b="1" dirty="0" smtClean="0">
                <a:latin typeface="+mj-lt"/>
                <a:cs typeface="Helvetica"/>
              </a:rPr>
              <a:t>≅</a:t>
            </a:r>
            <a:r>
              <a:rPr lang="en-US" b="1" dirty="0">
                <a:latin typeface="+mj-lt"/>
                <a:cs typeface="Helvetica"/>
              </a:rPr>
              <a:t>70 </a:t>
            </a:r>
            <a:r>
              <a:rPr lang="en-US" dirty="0">
                <a:latin typeface="+mj-lt"/>
                <a:cs typeface="Helvetica"/>
              </a:rPr>
              <a:t>PB Stored</a:t>
            </a:r>
            <a:r>
              <a:rPr lang="en-US" sz="1500" dirty="0">
                <a:solidFill>
                  <a:schemeClr val="accent1"/>
                </a:solidFill>
                <a:latin typeface="+mj-lt"/>
                <a:cs typeface="Helvetica"/>
              </a:rPr>
              <a:t/>
            </a:r>
            <a:br>
              <a:rPr lang="en-US" sz="1500" dirty="0">
                <a:solidFill>
                  <a:schemeClr val="accent1"/>
                </a:solidFill>
                <a:latin typeface="+mj-lt"/>
                <a:cs typeface="Helvetica"/>
              </a:rPr>
            </a:br>
            <a:endParaRPr lang="en-US" sz="1500" dirty="0">
              <a:solidFill>
                <a:schemeClr val="accent1"/>
              </a:solidFill>
              <a:latin typeface="+mj-lt"/>
              <a:cs typeface="Helvetic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2886" y="1216256"/>
            <a:ext cx="2038855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  <a:cs typeface="Helvetica"/>
              </a:rPr>
              <a:t>Global Footprint</a:t>
            </a:r>
            <a:r>
              <a:rPr lang="en-US" sz="1800" dirty="0">
                <a:solidFill>
                  <a:schemeClr val="accent1"/>
                </a:solidFill>
                <a:latin typeface="+mj-lt"/>
                <a:cs typeface="Helvetica"/>
              </a:rPr>
              <a:t/>
            </a:r>
            <a:br>
              <a:rPr lang="en-US" sz="1800" dirty="0">
                <a:solidFill>
                  <a:schemeClr val="accent1"/>
                </a:solidFill>
                <a:latin typeface="+mj-lt"/>
                <a:cs typeface="Helvetica"/>
              </a:rPr>
            </a:br>
            <a:r>
              <a:rPr lang="en-US" sz="1800" dirty="0">
                <a:latin typeface="+mj-lt"/>
                <a:cs typeface="Helvetica"/>
              </a:rPr>
              <a:t>Customers in </a:t>
            </a:r>
            <a:r>
              <a:rPr lang="en-US" sz="1800" b="1" dirty="0">
                <a:latin typeface="+mj-lt"/>
                <a:cs typeface="Helvetica"/>
              </a:rPr>
              <a:t/>
            </a:r>
            <a:br>
              <a:rPr lang="en-US" sz="1800" b="1" dirty="0">
                <a:latin typeface="+mj-lt"/>
                <a:cs typeface="Helvetica"/>
              </a:rPr>
            </a:br>
            <a:r>
              <a:rPr lang="en-US" sz="1800" b="1" dirty="0">
                <a:latin typeface="Arial Black" panose="020B0A04020102020204" pitchFamily="34" charset="0"/>
                <a:cs typeface="Helvetica"/>
              </a:rPr>
              <a:t>120+ </a:t>
            </a:r>
            <a:r>
              <a:rPr lang="en-US" sz="1800" b="1" dirty="0">
                <a:cs typeface="Helvetica"/>
              </a:rPr>
              <a:t>Countries</a:t>
            </a:r>
            <a:endParaRPr lang="en-US" sz="2100" dirty="0">
              <a:solidFill>
                <a:schemeClr val="accent1"/>
              </a:solidFill>
              <a:cs typeface="Helvetica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759408" y="4104573"/>
            <a:ext cx="1403585" cy="544870"/>
            <a:chOff x="4450549" y="2588025"/>
            <a:chExt cx="1896206" cy="736105"/>
          </a:xfrm>
        </p:grpSpPr>
        <p:pic>
          <p:nvPicPr>
            <p:cNvPr id="81" name="Picture 2" descr="C:\Users\barbara.covarrubias\Documents\RACKSPACE LOGOS &amp; BRAND GUIDELINES 2011\hosting icons cloud hybrid ded 2011\hosting-icons\hybrid-icon-gray.png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665" y="2597854"/>
              <a:ext cx="728090" cy="726276"/>
            </a:xfrm>
            <a:prstGeom prst="rect">
              <a:avLst/>
            </a:prstGeom>
            <a:noFill/>
          </p:spPr>
        </p:pic>
        <p:pic>
          <p:nvPicPr>
            <p:cNvPr id="82" name="Picture 3" descr="C:\Users\barbara.covarrubias\Documents\RACKSPACE LOGOS &amp; BRAND GUIDELINES 2011\hosting icons cloud hybrid ded 2011\hosting-icons\cloud-icon-black.png"/>
            <p:cNvPicPr>
              <a:picLocks noChangeAspect="1" noChangeArrowheads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359" y="2588025"/>
              <a:ext cx="728090" cy="726276"/>
            </a:xfrm>
            <a:prstGeom prst="rect">
              <a:avLst/>
            </a:prstGeom>
            <a:noFill/>
          </p:spPr>
        </p:pic>
        <p:pic>
          <p:nvPicPr>
            <p:cNvPr id="83" name="Picture 4" descr="C:\Users\barbara.covarrubias\Documents\RACKSPACE LOGOS &amp; BRAND GUIDELINES 2011\hosting icons cloud hybrid ded 2011\hosting-icons\dedicated-icon-red.png"/>
            <p:cNvPicPr>
              <a:picLocks noChangeAspect="1" noChangeArrowheads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549" y="2650950"/>
              <a:ext cx="625593" cy="624035"/>
            </a:xfrm>
            <a:prstGeom prst="rect">
              <a:avLst/>
            </a:prstGeom>
            <a:noFill/>
          </p:spPr>
        </p:pic>
      </p:grpSp>
      <p:sp>
        <p:nvSpPr>
          <p:cNvPr id="80" name="TextBox 79"/>
          <p:cNvSpPr txBox="1"/>
          <p:nvPr/>
        </p:nvSpPr>
        <p:spPr>
          <a:xfrm>
            <a:off x="6174555" y="4104572"/>
            <a:ext cx="1550220" cy="5693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dirty="0">
                <a:solidFill>
                  <a:schemeClr val="accent1"/>
                </a:solidFill>
                <a:latin typeface="+mj-lt"/>
                <a:cs typeface="Helvetica"/>
              </a:rPr>
              <a:t>Portfolio of </a:t>
            </a:r>
            <a:br>
              <a:rPr lang="en-US" dirty="0">
                <a:solidFill>
                  <a:schemeClr val="accent1"/>
                </a:solidFill>
                <a:latin typeface="+mj-lt"/>
                <a:cs typeface="Helvetica"/>
              </a:rPr>
            </a:br>
            <a:r>
              <a:rPr lang="en-US" b="1" dirty="0">
                <a:solidFill>
                  <a:schemeClr val="accent1"/>
                </a:solidFill>
                <a:latin typeface="+mj-lt"/>
                <a:cs typeface="Helvetica"/>
              </a:rPr>
              <a:t>Hosted Solutions</a:t>
            </a:r>
            <a:r>
              <a:rPr lang="en-US" dirty="0">
                <a:solidFill>
                  <a:schemeClr val="accent1"/>
                </a:solidFill>
                <a:latin typeface="+mj-lt"/>
                <a:cs typeface="Helvetica"/>
              </a:rPr>
              <a:t/>
            </a:r>
            <a:br>
              <a:rPr lang="en-US" dirty="0">
                <a:solidFill>
                  <a:schemeClr val="accent1"/>
                </a:solidFill>
                <a:latin typeface="+mj-lt"/>
                <a:cs typeface="Helvetica"/>
              </a:rPr>
            </a:br>
            <a:r>
              <a:rPr lang="en-US" sz="900" dirty="0">
                <a:latin typeface="+mj-lt"/>
                <a:cs typeface="Helvetica"/>
              </a:rPr>
              <a:t>Dedicated - Cloud - Hybrid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666125" y="1236036"/>
            <a:ext cx="3481860" cy="461665"/>
            <a:chOff x="5180439" y="1646486"/>
            <a:chExt cx="3603376" cy="477777"/>
          </a:xfrm>
        </p:grpSpPr>
        <p:sp>
          <p:nvSpPr>
            <p:cNvPr id="85" name="TextBox 84"/>
            <p:cNvSpPr txBox="1"/>
            <p:nvPr/>
          </p:nvSpPr>
          <p:spPr>
            <a:xfrm>
              <a:off x="6702589" y="1756160"/>
              <a:ext cx="2081226" cy="318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Annualized Revenue</a:t>
              </a:r>
              <a:endParaRPr lang="en-US" dirty="0">
                <a:solidFill>
                  <a:schemeClr val="tx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180439" y="1646486"/>
              <a:ext cx="1678253" cy="47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Over </a:t>
              </a:r>
              <a:r>
                <a:rPr lang="en-US" sz="2400" b="1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$1B</a:t>
              </a:r>
              <a:endParaRPr lang="en-US" sz="2400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4435217" y="1261968"/>
            <a:ext cx="0" cy="335109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24441" y="2122814"/>
            <a:ext cx="37937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24441" y="3372611"/>
            <a:ext cx="37937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649221" y="1752236"/>
            <a:ext cx="37937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649221" y="2931015"/>
            <a:ext cx="37937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649221" y="3989971"/>
            <a:ext cx="37937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752515" y="1729389"/>
            <a:ext cx="3766990" cy="1511822"/>
            <a:chOff x="6336687" y="2361268"/>
            <a:chExt cx="5022654" cy="2015762"/>
          </a:xfrm>
        </p:grpSpPr>
        <p:sp>
          <p:nvSpPr>
            <p:cNvPr id="111" name="Rectangle 30"/>
            <p:cNvSpPr>
              <a:spLocks/>
            </p:cNvSpPr>
            <p:nvPr/>
          </p:nvSpPr>
          <p:spPr bwMode="auto">
            <a:xfrm>
              <a:off x="6617531" y="2955055"/>
              <a:ext cx="2107406" cy="110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6789" tIns="26789" rIns="26789" bIns="26789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spcBef>
                  <a:spcPts val="1371"/>
                </a:spcBef>
              </a:pPr>
              <a:r>
                <a:rPr lang="en-US" sz="5000" dirty="0">
                  <a:solidFill>
                    <a:schemeClr val="accent1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rPr>
                <a:t>60%</a:t>
              </a:r>
            </a:p>
          </p:txBody>
        </p:sp>
        <p:sp>
          <p:nvSpPr>
            <p:cNvPr id="112" name="Rectangle 31"/>
            <p:cNvSpPr>
              <a:spLocks/>
            </p:cNvSpPr>
            <p:nvPr/>
          </p:nvSpPr>
          <p:spPr bwMode="auto">
            <a:xfrm>
              <a:off x="9006440" y="3037577"/>
              <a:ext cx="2352901" cy="1339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6789" tIns="26789" rIns="26789" bIns="26789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1371"/>
                </a:spcBef>
              </a:pPr>
              <a:r>
                <a:rPr lang="en-US" sz="6000" dirty="0">
                  <a:solidFill>
                    <a:srgbClr val="262626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rPr>
                <a:t>100</a:t>
              </a:r>
            </a:p>
          </p:txBody>
        </p:sp>
        <p:sp>
          <p:nvSpPr>
            <p:cNvPr id="113" name="Rectangle 32"/>
            <p:cNvSpPr>
              <a:spLocks/>
            </p:cNvSpPr>
            <p:nvPr/>
          </p:nvSpPr>
          <p:spPr bwMode="auto">
            <a:xfrm>
              <a:off x="8680878" y="3210589"/>
              <a:ext cx="85725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6789" tIns="26789" rIns="26789" bIns="26789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spcBef>
                  <a:spcPts val="1371"/>
                </a:spcBef>
              </a:pPr>
              <a:r>
                <a:rPr lang="en-US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OF</a:t>
              </a:r>
              <a:br>
                <a:rPr lang="en-US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en-US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</a:t>
              </a:r>
            </a:p>
          </p:txBody>
        </p:sp>
        <p:sp>
          <p:nvSpPr>
            <p:cNvPr id="114" name="Rectangle 33"/>
            <p:cNvSpPr>
              <a:spLocks/>
            </p:cNvSpPr>
            <p:nvPr/>
          </p:nvSpPr>
          <p:spPr bwMode="auto">
            <a:xfrm>
              <a:off x="6336687" y="2361268"/>
              <a:ext cx="2324104" cy="86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135000"/>
                </a:lnSpc>
                <a:spcBef>
                  <a:spcPts val="633"/>
                </a:spcBef>
              </a:pPr>
              <a:r>
                <a:rPr lang="en-US" sz="3000" dirty="0">
                  <a:solidFill>
                    <a:srgbClr val="262626"/>
                  </a:solidFill>
                  <a:latin typeface="Arial Bold" panose="020B0704020202020204" pitchFamily="34" charset="0"/>
                  <a:cs typeface="Arial Bold" panose="020B0704020202020204" pitchFamily="34" charset="0"/>
                  <a:sym typeface="Arial Bold" panose="020B0704020202020204" pitchFamily="34" charset="0"/>
                </a:rPr>
                <a:t>We </a:t>
              </a:r>
              <a:r>
                <a:rPr lang="en-US" sz="3000" dirty="0">
                  <a:solidFill>
                    <a:srgbClr val="262626"/>
                  </a:solidFill>
                  <a:latin typeface="Arial Bold" panose="020B0704020202020204" pitchFamily="34" charset="0"/>
                  <a:cs typeface="Arial Bold" panose="020B0704020202020204" pitchFamily="34" charset="0"/>
                  <a:sym typeface="Arial Bold" panose="020B0704020202020204" pitchFamily="34" charset="0"/>
                </a:rPr>
                <a:t>Serve</a:t>
              </a:r>
              <a:endParaRPr lang="en-US" sz="3000" dirty="0">
                <a:solidFill>
                  <a:srgbClr val="262626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endParaRPr>
            </a:p>
          </p:txBody>
        </p:sp>
        <p:sp>
          <p:nvSpPr>
            <p:cNvPr id="115" name="Rectangle 34"/>
            <p:cNvSpPr>
              <a:spLocks/>
            </p:cNvSpPr>
            <p:nvPr/>
          </p:nvSpPr>
          <p:spPr bwMode="auto">
            <a:xfrm>
              <a:off x="9126462" y="2653072"/>
              <a:ext cx="1983916" cy="43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ts val="1371"/>
                </a:spcBef>
              </a:pPr>
              <a:r>
                <a:rPr lang="en-US" sz="21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FORTUNE</a:t>
              </a:r>
              <a:r>
                <a:rPr lang="en-US" sz="2100" baseline="310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®</a:t>
              </a:r>
              <a:endParaRPr lang="en-US" sz="2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Rectangle 30"/>
            <p:cNvSpPr>
              <a:spLocks/>
            </p:cNvSpPr>
            <p:nvPr/>
          </p:nvSpPr>
          <p:spPr bwMode="auto">
            <a:xfrm rot="16200000">
              <a:off x="6055962" y="3178213"/>
              <a:ext cx="1133164" cy="55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6789" tIns="26789" rIns="26789" bIns="26789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>
                <a:spcBef>
                  <a:spcPts val="1371"/>
                </a:spcBef>
              </a:pPr>
              <a:r>
                <a:rPr lang="en-US" sz="1400" dirty="0">
                  <a:solidFill>
                    <a:schemeClr val="accent1"/>
                  </a:solidFill>
                  <a:latin typeface="+mj-lt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rPr>
                <a:t>OVER</a:t>
              </a:r>
              <a:endParaRPr lang="en-US" sz="1400" dirty="0">
                <a:solidFill>
                  <a:schemeClr val="accent1"/>
                </a:solidFill>
                <a:latin typeface="+mj-lt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09376" y="3492148"/>
            <a:ext cx="2344220" cy="323928"/>
            <a:chOff x="4700190" y="4598987"/>
            <a:chExt cx="3078930" cy="425451"/>
          </a:xfrm>
        </p:grpSpPr>
        <p:grpSp>
          <p:nvGrpSpPr>
            <p:cNvPr id="118" name="Group 117"/>
            <p:cNvGrpSpPr/>
            <p:nvPr/>
          </p:nvGrpSpPr>
          <p:grpSpPr>
            <a:xfrm>
              <a:off x="6825514" y="4598987"/>
              <a:ext cx="422276" cy="425451"/>
              <a:chOff x="6527800" y="4598987"/>
              <a:chExt cx="422276" cy="42545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9" name="Freeform 10"/>
              <p:cNvSpPr>
                <a:spLocks noEditPoints="1"/>
              </p:cNvSpPr>
              <p:nvPr/>
            </p:nvSpPr>
            <p:spPr bwMode="auto">
              <a:xfrm>
                <a:off x="6527800" y="4640263"/>
                <a:ext cx="317500" cy="384175"/>
              </a:xfrm>
              <a:custGeom>
                <a:avLst/>
                <a:gdLst>
                  <a:gd name="T0" fmla="*/ 1468 w 2125"/>
                  <a:gd name="T1" fmla="*/ 523 h 2589"/>
                  <a:gd name="T2" fmla="*/ 1516 w 2125"/>
                  <a:gd name="T3" fmla="*/ 732 h 2589"/>
                  <a:gd name="T4" fmla="*/ 1759 w 2125"/>
                  <a:gd name="T5" fmla="*/ 529 h 2589"/>
                  <a:gd name="T6" fmla="*/ 1711 w 2125"/>
                  <a:gd name="T7" fmla="*/ 320 h 2589"/>
                  <a:gd name="T8" fmla="*/ 1468 w 2125"/>
                  <a:gd name="T9" fmla="*/ 523 h 2589"/>
                  <a:gd name="T10" fmla="*/ 2124 w 2125"/>
                  <a:gd name="T11" fmla="*/ 113 h 2589"/>
                  <a:gd name="T12" fmla="*/ 2125 w 2125"/>
                  <a:gd name="T13" fmla="*/ 115 h 2589"/>
                  <a:gd name="T14" fmla="*/ 2125 w 2125"/>
                  <a:gd name="T15" fmla="*/ 115 h 2589"/>
                  <a:gd name="T16" fmla="*/ 1918 w 2125"/>
                  <a:gd name="T17" fmla="*/ 524 h 2589"/>
                  <a:gd name="T18" fmla="*/ 1384 w 2125"/>
                  <a:gd name="T19" fmla="*/ 872 h 2589"/>
                  <a:gd name="T20" fmla="*/ 1453 w 2125"/>
                  <a:gd name="T21" fmla="*/ 325 h 2589"/>
                  <a:gd name="T22" fmla="*/ 1575 w 2125"/>
                  <a:gd name="T23" fmla="*/ 174 h 2589"/>
                  <a:gd name="T24" fmla="*/ 1575 w 2125"/>
                  <a:gd name="T25" fmla="*/ 172 h 2589"/>
                  <a:gd name="T26" fmla="*/ 1573 w 2125"/>
                  <a:gd name="T27" fmla="*/ 170 h 2589"/>
                  <a:gd name="T28" fmla="*/ 1573 w 2125"/>
                  <a:gd name="T29" fmla="*/ 170 h 2589"/>
                  <a:gd name="T30" fmla="*/ 1414 w 2125"/>
                  <a:gd name="T31" fmla="*/ 202 h 2589"/>
                  <a:gd name="T32" fmla="*/ 1413 w 2125"/>
                  <a:gd name="T33" fmla="*/ 202 h 2589"/>
                  <a:gd name="T34" fmla="*/ 644 w 2125"/>
                  <a:gd name="T35" fmla="*/ 2587 h 2589"/>
                  <a:gd name="T36" fmla="*/ 644 w 2125"/>
                  <a:gd name="T37" fmla="*/ 2587 h 2589"/>
                  <a:gd name="T38" fmla="*/ 642 w 2125"/>
                  <a:gd name="T39" fmla="*/ 2589 h 2589"/>
                  <a:gd name="T40" fmla="*/ 642 w 2125"/>
                  <a:gd name="T41" fmla="*/ 2589 h 2589"/>
                  <a:gd name="T42" fmla="*/ 42 w 2125"/>
                  <a:gd name="T43" fmla="*/ 1729 h 2589"/>
                  <a:gd name="T44" fmla="*/ 42 w 2125"/>
                  <a:gd name="T45" fmla="*/ 1725 h 2589"/>
                  <a:gd name="T46" fmla="*/ 1327 w 2125"/>
                  <a:gd name="T47" fmla="*/ 74 h 2589"/>
                  <a:gd name="T48" fmla="*/ 2124 w 2125"/>
                  <a:gd name="T49" fmla="*/ 113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5" h="2589">
                    <a:moveTo>
                      <a:pt x="1468" y="523"/>
                    </a:moveTo>
                    <a:cubicBezTo>
                      <a:pt x="1414" y="637"/>
                      <a:pt x="1436" y="730"/>
                      <a:pt x="1516" y="732"/>
                    </a:cubicBezTo>
                    <a:cubicBezTo>
                      <a:pt x="1597" y="733"/>
                      <a:pt x="1706" y="642"/>
                      <a:pt x="1759" y="529"/>
                    </a:cubicBezTo>
                    <a:cubicBezTo>
                      <a:pt x="1813" y="415"/>
                      <a:pt x="1792" y="322"/>
                      <a:pt x="1711" y="320"/>
                    </a:cubicBezTo>
                    <a:cubicBezTo>
                      <a:pt x="1631" y="319"/>
                      <a:pt x="1522" y="410"/>
                      <a:pt x="1468" y="523"/>
                    </a:cubicBezTo>
                    <a:close/>
                    <a:moveTo>
                      <a:pt x="2124" y="113"/>
                    </a:moveTo>
                    <a:cubicBezTo>
                      <a:pt x="2124" y="113"/>
                      <a:pt x="2125" y="114"/>
                      <a:pt x="2125" y="115"/>
                    </a:cubicBezTo>
                    <a:cubicBezTo>
                      <a:pt x="2125" y="115"/>
                      <a:pt x="2125" y="115"/>
                      <a:pt x="2125" y="115"/>
                    </a:cubicBezTo>
                    <a:cubicBezTo>
                      <a:pt x="2076" y="252"/>
                      <a:pt x="1997" y="406"/>
                      <a:pt x="1918" y="524"/>
                    </a:cubicBezTo>
                    <a:cubicBezTo>
                      <a:pt x="1751" y="771"/>
                      <a:pt x="1512" y="927"/>
                      <a:pt x="1384" y="872"/>
                    </a:cubicBezTo>
                    <a:cubicBezTo>
                      <a:pt x="1256" y="817"/>
                      <a:pt x="1287" y="572"/>
                      <a:pt x="1453" y="325"/>
                    </a:cubicBezTo>
                    <a:cubicBezTo>
                      <a:pt x="1491" y="269"/>
                      <a:pt x="1532" y="219"/>
                      <a:pt x="1575" y="174"/>
                    </a:cubicBezTo>
                    <a:cubicBezTo>
                      <a:pt x="1575" y="173"/>
                      <a:pt x="1575" y="173"/>
                      <a:pt x="1575" y="172"/>
                    </a:cubicBezTo>
                    <a:cubicBezTo>
                      <a:pt x="1575" y="171"/>
                      <a:pt x="1574" y="170"/>
                      <a:pt x="1573" y="170"/>
                    </a:cubicBezTo>
                    <a:cubicBezTo>
                      <a:pt x="1573" y="170"/>
                      <a:pt x="1573" y="170"/>
                      <a:pt x="1573" y="170"/>
                    </a:cubicBezTo>
                    <a:cubicBezTo>
                      <a:pt x="1521" y="178"/>
                      <a:pt x="1468" y="188"/>
                      <a:pt x="1414" y="202"/>
                    </a:cubicBezTo>
                    <a:cubicBezTo>
                      <a:pt x="1414" y="202"/>
                      <a:pt x="1413" y="202"/>
                      <a:pt x="1413" y="202"/>
                    </a:cubicBezTo>
                    <a:cubicBezTo>
                      <a:pt x="851" y="892"/>
                      <a:pt x="611" y="1788"/>
                      <a:pt x="644" y="2587"/>
                    </a:cubicBezTo>
                    <a:cubicBezTo>
                      <a:pt x="644" y="2587"/>
                      <a:pt x="644" y="2587"/>
                      <a:pt x="644" y="2587"/>
                    </a:cubicBezTo>
                    <a:cubicBezTo>
                      <a:pt x="644" y="2588"/>
                      <a:pt x="643" y="2589"/>
                      <a:pt x="642" y="2589"/>
                    </a:cubicBezTo>
                    <a:cubicBezTo>
                      <a:pt x="642" y="2589"/>
                      <a:pt x="642" y="2589"/>
                      <a:pt x="642" y="2589"/>
                    </a:cubicBezTo>
                    <a:cubicBezTo>
                      <a:pt x="310" y="2455"/>
                      <a:pt x="68" y="2135"/>
                      <a:pt x="42" y="1729"/>
                    </a:cubicBezTo>
                    <a:cubicBezTo>
                      <a:pt x="42" y="1725"/>
                      <a:pt x="42" y="1725"/>
                      <a:pt x="42" y="1725"/>
                    </a:cubicBezTo>
                    <a:cubicBezTo>
                      <a:pt x="0" y="1003"/>
                      <a:pt x="575" y="264"/>
                      <a:pt x="1327" y="74"/>
                    </a:cubicBezTo>
                    <a:cubicBezTo>
                      <a:pt x="1618" y="0"/>
                      <a:pt x="1893" y="19"/>
                      <a:pt x="2124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1"/>
              <p:cNvSpPr>
                <a:spLocks/>
              </p:cNvSpPr>
              <p:nvPr/>
            </p:nvSpPr>
            <p:spPr bwMode="auto">
              <a:xfrm>
                <a:off x="6643688" y="4598987"/>
                <a:ext cx="306388" cy="409575"/>
              </a:xfrm>
              <a:custGeom>
                <a:avLst/>
                <a:gdLst>
                  <a:gd name="T0" fmla="*/ 1135 w 2054"/>
                  <a:gd name="T1" fmla="*/ 2338 h 2758"/>
                  <a:gd name="T2" fmla="*/ 964 w 2054"/>
                  <a:gd name="T3" fmla="*/ 2443 h 2758"/>
                  <a:gd name="T4" fmla="*/ 964 w 2054"/>
                  <a:gd name="T5" fmla="*/ 2443 h 2758"/>
                  <a:gd name="T6" fmla="*/ 962 w 2054"/>
                  <a:gd name="T7" fmla="*/ 2441 h 2758"/>
                  <a:gd name="T8" fmla="*/ 849 w 2054"/>
                  <a:gd name="T9" fmla="*/ 1960 h 2758"/>
                  <a:gd name="T10" fmla="*/ 177 w 2054"/>
                  <a:gd name="T11" fmla="*/ 1896 h 2758"/>
                  <a:gd name="T12" fmla="*/ 15 w 2054"/>
                  <a:gd name="T13" fmla="*/ 2683 h 2758"/>
                  <a:gd name="T14" fmla="*/ 17 w 2054"/>
                  <a:gd name="T15" fmla="*/ 2685 h 2758"/>
                  <a:gd name="T16" fmla="*/ 729 w 2054"/>
                  <a:gd name="T17" fmla="*/ 2693 h 2758"/>
                  <a:gd name="T18" fmla="*/ 2012 w 2054"/>
                  <a:gd name="T19" fmla="*/ 1042 h 2758"/>
                  <a:gd name="T20" fmla="*/ 846 w 2054"/>
                  <a:gd name="T21" fmla="*/ 38 h 2758"/>
                  <a:gd name="T22" fmla="*/ 845 w 2054"/>
                  <a:gd name="T23" fmla="*/ 38 h 2758"/>
                  <a:gd name="T24" fmla="*/ 673 w 2054"/>
                  <a:gd name="T25" fmla="*/ 226 h 2758"/>
                  <a:gd name="T26" fmla="*/ 672 w 2054"/>
                  <a:gd name="T27" fmla="*/ 227 h 2758"/>
                  <a:gd name="T28" fmla="*/ 674 w 2054"/>
                  <a:gd name="T29" fmla="*/ 229 h 2758"/>
                  <a:gd name="T30" fmla="*/ 675 w 2054"/>
                  <a:gd name="T31" fmla="*/ 229 h 2758"/>
                  <a:gd name="T32" fmla="*/ 1532 w 2054"/>
                  <a:gd name="T33" fmla="*/ 411 h 2758"/>
                  <a:gd name="T34" fmla="*/ 1533 w 2054"/>
                  <a:gd name="T35" fmla="*/ 412 h 2758"/>
                  <a:gd name="T36" fmla="*/ 1533 w 2054"/>
                  <a:gd name="T37" fmla="*/ 413 h 2758"/>
                  <a:gd name="T38" fmla="*/ 1136 w 2054"/>
                  <a:gd name="T39" fmla="*/ 2336 h 2758"/>
                  <a:gd name="T40" fmla="*/ 1136 w 2054"/>
                  <a:gd name="T41" fmla="*/ 2337 h 2758"/>
                  <a:gd name="T42" fmla="*/ 1135 w 2054"/>
                  <a:gd name="T43" fmla="*/ 2338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4" h="2758">
                    <a:moveTo>
                      <a:pt x="1135" y="2338"/>
                    </a:moveTo>
                    <a:cubicBezTo>
                      <a:pt x="1080" y="2376"/>
                      <a:pt x="1023" y="2411"/>
                      <a:pt x="964" y="2443"/>
                    </a:cubicBezTo>
                    <a:cubicBezTo>
                      <a:pt x="964" y="2443"/>
                      <a:pt x="964" y="2443"/>
                      <a:pt x="964" y="2443"/>
                    </a:cubicBezTo>
                    <a:cubicBezTo>
                      <a:pt x="963" y="2443"/>
                      <a:pt x="962" y="2442"/>
                      <a:pt x="962" y="2441"/>
                    </a:cubicBezTo>
                    <a:cubicBezTo>
                      <a:pt x="951" y="2268"/>
                      <a:pt x="913" y="2100"/>
                      <a:pt x="849" y="1960"/>
                    </a:cubicBezTo>
                    <a:cubicBezTo>
                      <a:pt x="677" y="1588"/>
                      <a:pt x="376" y="1559"/>
                      <a:pt x="177" y="1896"/>
                    </a:cubicBezTo>
                    <a:cubicBezTo>
                      <a:pt x="56" y="2103"/>
                      <a:pt x="0" y="2399"/>
                      <a:pt x="15" y="2683"/>
                    </a:cubicBezTo>
                    <a:cubicBezTo>
                      <a:pt x="15" y="2684"/>
                      <a:pt x="16" y="2685"/>
                      <a:pt x="17" y="2685"/>
                    </a:cubicBezTo>
                    <a:cubicBezTo>
                      <a:pt x="227" y="2751"/>
                      <a:pt x="470" y="2758"/>
                      <a:pt x="729" y="2693"/>
                    </a:cubicBezTo>
                    <a:cubicBezTo>
                      <a:pt x="1480" y="2501"/>
                      <a:pt x="2054" y="1763"/>
                      <a:pt x="2012" y="1042"/>
                    </a:cubicBezTo>
                    <a:cubicBezTo>
                      <a:pt x="1976" y="409"/>
                      <a:pt x="1476" y="0"/>
                      <a:pt x="846" y="38"/>
                    </a:cubicBezTo>
                    <a:cubicBezTo>
                      <a:pt x="846" y="38"/>
                      <a:pt x="845" y="38"/>
                      <a:pt x="845" y="38"/>
                    </a:cubicBezTo>
                    <a:cubicBezTo>
                      <a:pt x="784" y="100"/>
                      <a:pt x="727" y="163"/>
                      <a:pt x="673" y="226"/>
                    </a:cubicBezTo>
                    <a:cubicBezTo>
                      <a:pt x="673" y="226"/>
                      <a:pt x="672" y="227"/>
                      <a:pt x="672" y="227"/>
                    </a:cubicBezTo>
                    <a:cubicBezTo>
                      <a:pt x="672" y="228"/>
                      <a:pt x="673" y="229"/>
                      <a:pt x="674" y="229"/>
                    </a:cubicBezTo>
                    <a:cubicBezTo>
                      <a:pt x="674" y="229"/>
                      <a:pt x="674" y="229"/>
                      <a:pt x="675" y="229"/>
                    </a:cubicBezTo>
                    <a:cubicBezTo>
                      <a:pt x="1043" y="182"/>
                      <a:pt x="1339" y="257"/>
                      <a:pt x="1532" y="411"/>
                    </a:cubicBezTo>
                    <a:cubicBezTo>
                      <a:pt x="1533" y="411"/>
                      <a:pt x="1533" y="412"/>
                      <a:pt x="1533" y="412"/>
                    </a:cubicBezTo>
                    <a:cubicBezTo>
                      <a:pt x="1533" y="413"/>
                      <a:pt x="1533" y="413"/>
                      <a:pt x="1533" y="413"/>
                    </a:cubicBezTo>
                    <a:cubicBezTo>
                      <a:pt x="868" y="1351"/>
                      <a:pt x="950" y="1885"/>
                      <a:pt x="1136" y="2336"/>
                    </a:cubicBezTo>
                    <a:cubicBezTo>
                      <a:pt x="1136" y="2336"/>
                      <a:pt x="1136" y="2336"/>
                      <a:pt x="1136" y="2337"/>
                    </a:cubicBezTo>
                    <a:cubicBezTo>
                      <a:pt x="1136" y="2337"/>
                      <a:pt x="1135" y="2338"/>
                      <a:pt x="1135" y="2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2"/>
              <p:cNvSpPr>
                <a:spLocks noEditPoints="1"/>
              </p:cNvSpPr>
              <p:nvPr/>
            </p:nvSpPr>
            <p:spPr bwMode="auto">
              <a:xfrm>
                <a:off x="6826250" y="4975225"/>
                <a:ext cx="15875" cy="14288"/>
              </a:xfrm>
              <a:custGeom>
                <a:avLst/>
                <a:gdLst>
                  <a:gd name="T0" fmla="*/ 9 w 100"/>
                  <a:gd name="T1" fmla="*/ 48 h 95"/>
                  <a:gd name="T2" fmla="*/ 45 w 100"/>
                  <a:gd name="T3" fmla="*/ 88 h 95"/>
                  <a:gd name="T4" fmla="*/ 91 w 100"/>
                  <a:gd name="T5" fmla="*/ 47 h 95"/>
                  <a:gd name="T6" fmla="*/ 54 w 100"/>
                  <a:gd name="T7" fmla="*/ 6 h 95"/>
                  <a:gd name="T8" fmla="*/ 9 w 100"/>
                  <a:gd name="T9" fmla="*/ 48 h 95"/>
                  <a:gd name="T10" fmla="*/ 2 w 100"/>
                  <a:gd name="T11" fmla="*/ 47 h 95"/>
                  <a:gd name="T12" fmla="*/ 54 w 100"/>
                  <a:gd name="T13" fmla="*/ 0 h 95"/>
                  <a:gd name="T14" fmla="*/ 97 w 100"/>
                  <a:gd name="T15" fmla="*/ 47 h 95"/>
                  <a:gd name="T16" fmla="*/ 45 w 100"/>
                  <a:gd name="T17" fmla="*/ 95 h 95"/>
                  <a:gd name="T18" fmla="*/ 2 w 100"/>
                  <a:gd name="T19" fmla="*/ 47 h 95"/>
                  <a:gd name="T20" fmla="*/ 39 w 100"/>
                  <a:gd name="T21" fmla="*/ 19 h 95"/>
                  <a:gd name="T22" fmla="*/ 40 w 100"/>
                  <a:gd name="T23" fmla="*/ 19 h 95"/>
                  <a:gd name="T24" fmla="*/ 51 w 100"/>
                  <a:gd name="T25" fmla="*/ 19 h 95"/>
                  <a:gd name="T26" fmla="*/ 52 w 100"/>
                  <a:gd name="T27" fmla="*/ 19 h 95"/>
                  <a:gd name="T28" fmla="*/ 58 w 100"/>
                  <a:gd name="T29" fmla="*/ 19 h 95"/>
                  <a:gd name="T30" fmla="*/ 63 w 100"/>
                  <a:gd name="T31" fmla="*/ 20 h 95"/>
                  <a:gd name="T32" fmla="*/ 73 w 100"/>
                  <a:gd name="T33" fmla="*/ 33 h 95"/>
                  <a:gd name="T34" fmla="*/ 73 w 100"/>
                  <a:gd name="T35" fmla="*/ 37 h 95"/>
                  <a:gd name="T36" fmla="*/ 58 w 100"/>
                  <a:gd name="T37" fmla="*/ 53 h 95"/>
                  <a:gd name="T38" fmla="*/ 65 w 100"/>
                  <a:gd name="T39" fmla="*/ 75 h 95"/>
                  <a:gd name="T40" fmla="*/ 65 w 100"/>
                  <a:gd name="T41" fmla="*/ 75 h 95"/>
                  <a:gd name="T42" fmla="*/ 65 w 100"/>
                  <a:gd name="T43" fmla="*/ 75 h 95"/>
                  <a:gd name="T44" fmla="*/ 65 w 100"/>
                  <a:gd name="T45" fmla="*/ 75 h 95"/>
                  <a:gd name="T46" fmla="*/ 57 w 100"/>
                  <a:gd name="T47" fmla="*/ 75 h 95"/>
                  <a:gd name="T48" fmla="*/ 57 w 100"/>
                  <a:gd name="T49" fmla="*/ 75 h 95"/>
                  <a:gd name="T50" fmla="*/ 50 w 100"/>
                  <a:gd name="T51" fmla="*/ 54 h 95"/>
                  <a:gd name="T52" fmla="*/ 45 w 100"/>
                  <a:gd name="T53" fmla="*/ 54 h 95"/>
                  <a:gd name="T54" fmla="*/ 45 w 100"/>
                  <a:gd name="T55" fmla="*/ 54 h 95"/>
                  <a:gd name="T56" fmla="*/ 40 w 100"/>
                  <a:gd name="T57" fmla="*/ 54 h 95"/>
                  <a:gd name="T58" fmla="*/ 36 w 100"/>
                  <a:gd name="T59" fmla="*/ 75 h 95"/>
                  <a:gd name="T60" fmla="*/ 35 w 100"/>
                  <a:gd name="T61" fmla="*/ 75 h 95"/>
                  <a:gd name="T62" fmla="*/ 29 w 100"/>
                  <a:gd name="T63" fmla="*/ 75 h 95"/>
                  <a:gd name="T64" fmla="*/ 29 w 100"/>
                  <a:gd name="T65" fmla="*/ 75 h 95"/>
                  <a:gd name="T66" fmla="*/ 29 w 100"/>
                  <a:gd name="T67" fmla="*/ 75 h 95"/>
                  <a:gd name="T68" fmla="*/ 33 w 100"/>
                  <a:gd name="T69" fmla="*/ 54 h 95"/>
                  <a:gd name="T70" fmla="*/ 33 w 100"/>
                  <a:gd name="T71" fmla="*/ 53 h 95"/>
                  <a:gd name="T72" fmla="*/ 36 w 100"/>
                  <a:gd name="T73" fmla="*/ 36 h 95"/>
                  <a:gd name="T74" fmla="*/ 39 w 100"/>
                  <a:gd name="T75" fmla="*/ 19 h 95"/>
                  <a:gd name="T76" fmla="*/ 50 w 100"/>
                  <a:gd name="T77" fmla="*/ 26 h 95"/>
                  <a:gd name="T78" fmla="*/ 45 w 100"/>
                  <a:gd name="T79" fmla="*/ 26 h 95"/>
                  <a:gd name="T80" fmla="*/ 43 w 100"/>
                  <a:gd name="T81" fmla="*/ 37 h 95"/>
                  <a:gd name="T82" fmla="*/ 41 w 100"/>
                  <a:gd name="T83" fmla="*/ 47 h 95"/>
                  <a:gd name="T84" fmla="*/ 46 w 100"/>
                  <a:gd name="T85" fmla="*/ 47 h 95"/>
                  <a:gd name="T86" fmla="*/ 47 w 100"/>
                  <a:gd name="T87" fmla="*/ 47 h 95"/>
                  <a:gd name="T88" fmla="*/ 52 w 100"/>
                  <a:gd name="T89" fmla="*/ 47 h 95"/>
                  <a:gd name="T90" fmla="*/ 56 w 100"/>
                  <a:gd name="T91" fmla="*/ 46 h 95"/>
                  <a:gd name="T92" fmla="*/ 66 w 100"/>
                  <a:gd name="T93" fmla="*/ 37 h 95"/>
                  <a:gd name="T94" fmla="*/ 60 w 100"/>
                  <a:gd name="T95" fmla="*/ 27 h 95"/>
                  <a:gd name="T96" fmla="*/ 56 w 100"/>
                  <a:gd name="T97" fmla="*/ 26 h 95"/>
                  <a:gd name="T98" fmla="*/ 51 w 100"/>
                  <a:gd name="T99" fmla="*/ 26 h 95"/>
                  <a:gd name="T100" fmla="*/ 50 w 100"/>
                  <a:gd name="T101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0" h="95">
                    <a:moveTo>
                      <a:pt x="9" y="48"/>
                    </a:moveTo>
                    <a:cubicBezTo>
                      <a:pt x="7" y="70"/>
                      <a:pt x="23" y="88"/>
                      <a:pt x="45" y="88"/>
                    </a:cubicBezTo>
                    <a:cubicBezTo>
                      <a:pt x="68" y="88"/>
                      <a:pt x="89" y="70"/>
                      <a:pt x="91" y="47"/>
                    </a:cubicBezTo>
                    <a:cubicBezTo>
                      <a:pt x="93" y="24"/>
                      <a:pt x="76" y="6"/>
                      <a:pt x="54" y="6"/>
                    </a:cubicBezTo>
                    <a:cubicBezTo>
                      <a:pt x="31" y="6"/>
                      <a:pt x="11" y="25"/>
                      <a:pt x="9" y="48"/>
                    </a:cubicBezTo>
                    <a:close/>
                    <a:moveTo>
                      <a:pt x="2" y="47"/>
                    </a:moveTo>
                    <a:cubicBezTo>
                      <a:pt x="5" y="21"/>
                      <a:pt x="28" y="0"/>
                      <a:pt x="54" y="0"/>
                    </a:cubicBezTo>
                    <a:cubicBezTo>
                      <a:pt x="80" y="0"/>
                      <a:pt x="100" y="21"/>
                      <a:pt x="97" y="47"/>
                    </a:cubicBezTo>
                    <a:cubicBezTo>
                      <a:pt x="95" y="74"/>
                      <a:pt x="72" y="95"/>
                      <a:pt x="45" y="95"/>
                    </a:cubicBezTo>
                    <a:cubicBezTo>
                      <a:pt x="19" y="95"/>
                      <a:pt x="0" y="74"/>
                      <a:pt x="2" y="47"/>
                    </a:cubicBezTo>
                    <a:close/>
                    <a:moveTo>
                      <a:pt x="39" y="19"/>
                    </a:moveTo>
                    <a:cubicBezTo>
                      <a:pt x="39" y="19"/>
                      <a:pt x="39" y="19"/>
                      <a:pt x="4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5" y="19"/>
                      <a:pt x="57" y="19"/>
                      <a:pt x="58" y="19"/>
                    </a:cubicBezTo>
                    <a:cubicBezTo>
                      <a:pt x="60" y="20"/>
                      <a:pt x="62" y="20"/>
                      <a:pt x="63" y="20"/>
                    </a:cubicBezTo>
                    <a:cubicBezTo>
                      <a:pt x="69" y="22"/>
                      <a:pt x="73" y="27"/>
                      <a:pt x="73" y="33"/>
                    </a:cubicBezTo>
                    <a:cubicBezTo>
                      <a:pt x="73" y="34"/>
                      <a:pt x="73" y="35"/>
                      <a:pt x="73" y="37"/>
                    </a:cubicBezTo>
                    <a:cubicBezTo>
                      <a:pt x="71" y="44"/>
                      <a:pt x="66" y="50"/>
                      <a:pt x="58" y="53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5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6" y="36"/>
                      <a:pt x="36" y="36"/>
                      <a:pt x="36" y="36"/>
                    </a:cubicBezTo>
                    <a:lnTo>
                      <a:pt x="39" y="19"/>
                    </a:lnTo>
                    <a:close/>
                    <a:moveTo>
                      <a:pt x="50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9" y="47"/>
                      <a:pt x="51" y="47"/>
                      <a:pt x="52" y="47"/>
                    </a:cubicBezTo>
                    <a:cubicBezTo>
                      <a:pt x="54" y="47"/>
                      <a:pt x="55" y="47"/>
                      <a:pt x="56" y="46"/>
                    </a:cubicBezTo>
                    <a:cubicBezTo>
                      <a:pt x="61" y="45"/>
                      <a:pt x="65" y="41"/>
                      <a:pt x="66" y="37"/>
                    </a:cubicBezTo>
                    <a:cubicBezTo>
                      <a:pt x="67" y="32"/>
                      <a:pt x="64" y="28"/>
                      <a:pt x="60" y="27"/>
                    </a:cubicBezTo>
                    <a:cubicBezTo>
                      <a:pt x="59" y="27"/>
                      <a:pt x="58" y="26"/>
                      <a:pt x="56" y="26"/>
                    </a:cubicBezTo>
                    <a:cubicBezTo>
                      <a:pt x="55" y="26"/>
                      <a:pt x="53" y="26"/>
                      <a:pt x="51" y="26"/>
                    </a:cubicBez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7356844" y="4598987"/>
              <a:ext cx="422276" cy="425451"/>
              <a:chOff x="6527800" y="4598987"/>
              <a:chExt cx="422276" cy="42545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6" name="Freeform 10"/>
              <p:cNvSpPr>
                <a:spLocks noEditPoints="1"/>
              </p:cNvSpPr>
              <p:nvPr/>
            </p:nvSpPr>
            <p:spPr bwMode="auto">
              <a:xfrm>
                <a:off x="6527800" y="4640263"/>
                <a:ext cx="317500" cy="384175"/>
              </a:xfrm>
              <a:custGeom>
                <a:avLst/>
                <a:gdLst>
                  <a:gd name="T0" fmla="*/ 1468 w 2125"/>
                  <a:gd name="T1" fmla="*/ 523 h 2589"/>
                  <a:gd name="T2" fmla="*/ 1516 w 2125"/>
                  <a:gd name="T3" fmla="*/ 732 h 2589"/>
                  <a:gd name="T4" fmla="*/ 1759 w 2125"/>
                  <a:gd name="T5" fmla="*/ 529 h 2589"/>
                  <a:gd name="T6" fmla="*/ 1711 w 2125"/>
                  <a:gd name="T7" fmla="*/ 320 h 2589"/>
                  <a:gd name="T8" fmla="*/ 1468 w 2125"/>
                  <a:gd name="T9" fmla="*/ 523 h 2589"/>
                  <a:gd name="T10" fmla="*/ 2124 w 2125"/>
                  <a:gd name="T11" fmla="*/ 113 h 2589"/>
                  <a:gd name="T12" fmla="*/ 2125 w 2125"/>
                  <a:gd name="T13" fmla="*/ 115 h 2589"/>
                  <a:gd name="T14" fmla="*/ 2125 w 2125"/>
                  <a:gd name="T15" fmla="*/ 115 h 2589"/>
                  <a:gd name="T16" fmla="*/ 1918 w 2125"/>
                  <a:gd name="T17" fmla="*/ 524 h 2589"/>
                  <a:gd name="T18" fmla="*/ 1384 w 2125"/>
                  <a:gd name="T19" fmla="*/ 872 h 2589"/>
                  <a:gd name="T20" fmla="*/ 1453 w 2125"/>
                  <a:gd name="T21" fmla="*/ 325 h 2589"/>
                  <a:gd name="T22" fmla="*/ 1575 w 2125"/>
                  <a:gd name="T23" fmla="*/ 174 h 2589"/>
                  <a:gd name="T24" fmla="*/ 1575 w 2125"/>
                  <a:gd name="T25" fmla="*/ 172 h 2589"/>
                  <a:gd name="T26" fmla="*/ 1573 w 2125"/>
                  <a:gd name="T27" fmla="*/ 170 h 2589"/>
                  <a:gd name="T28" fmla="*/ 1573 w 2125"/>
                  <a:gd name="T29" fmla="*/ 170 h 2589"/>
                  <a:gd name="T30" fmla="*/ 1414 w 2125"/>
                  <a:gd name="T31" fmla="*/ 202 h 2589"/>
                  <a:gd name="T32" fmla="*/ 1413 w 2125"/>
                  <a:gd name="T33" fmla="*/ 202 h 2589"/>
                  <a:gd name="T34" fmla="*/ 644 w 2125"/>
                  <a:gd name="T35" fmla="*/ 2587 h 2589"/>
                  <a:gd name="T36" fmla="*/ 644 w 2125"/>
                  <a:gd name="T37" fmla="*/ 2587 h 2589"/>
                  <a:gd name="T38" fmla="*/ 642 w 2125"/>
                  <a:gd name="T39" fmla="*/ 2589 h 2589"/>
                  <a:gd name="T40" fmla="*/ 642 w 2125"/>
                  <a:gd name="T41" fmla="*/ 2589 h 2589"/>
                  <a:gd name="T42" fmla="*/ 42 w 2125"/>
                  <a:gd name="T43" fmla="*/ 1729 h 2589"/>
                  <a:gd name="T44" fmla="*/ 42 w 2125"/>
                  <a:gd name="T45" fmla="*/ 1725 h 2589"/>
                  <a:gd name="T46" fmla="*/ 1327 w 2125"/>
                  <a:gd name="T47" fmla="*/ 74 h 2589"/>
                  <a:gd name="T48" fmla="*/ 2124 w 2125"/>
                  <a:gd name="T49" fmla="*/ 113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5" h="2589">
                    <a:moveTo>
                      <a:pt x="1468" y="523"/>
                    </a:moveTo>
                    <a:cubicBezTo>
                      <a:pt x="1414" y="637"/>
                      <a:pt x="1436" y="730"/>
                      <a:pt x="1516" y="732"/>
                    </a:cubicBezTo>
                    <a:cubicBezTo>
                      <a:pt x="1597" y="733"/>
                      <a:pt x="1706" y="642"/>
                      <a:pt x="1759" y="529"/>
                    </a:cubicBezTo>
                    <a:cubicBezTo>
                      <a:pt x="1813" y="415"/>
                      <a:pt x="1792" y="322"/>
                      <a:pt x="1711" y="320"/>
                    </a:cubicBezTo>
                    <a:cubicBezTo>
                      <a:pt x="1631" y="319"/>
                      <a:pt x="1522" y="410"/>
                      <a:pt x="1468" y="523"/>
                    </a:cubicBezTo>
                    <a:close/>
                    <a:moveTo>
                      <a:pt x="2124" y="113"/>
                    </a:moveTo>
                    <a:cubicBezTo>
                      <a:pt x="2124" y="113"/>
                      <a:pt x="2125" y="114"/>
                      <a:pt x="2125" y="115"/>
                    </a:cubicBezTo>
                    <a:cubicBezTo>
                      <a:pt x="2125" y="115"/>
                      <a:pt x="2125" y="115"/>
                      <a:pt x="2125" y="115"/>
                    </a:cubicBezTo>
                    <a:cubicBezTo>
                      <a:pt x="2076" y="252"/>
                      <a:pt x="1997" y="406"/>
                      <a:pt x="1918" y="524"/>
                    </a:cubicBezTo>
                    <a:cubicBezTo>
                      <a:pt x="1751" y="771"/>
                      <a:pt x="1512" y="927"/>
                      <a:pt x="1384" y="872"/>
                    </a:cubicBezTo>
                    <a:cubicBezTo>
                      <a:pt x="1256" y="817"/>
                      <a:pt x="1287" y="572"/>
                      <a:pt x="1453" y="325"/>
                    </a:cubicBezTo>
                    <a:cubicBezTo>
                      <a:pt x="1491" y="269"/>
                      <a:pt x="1532" y="219"/>
                      <a:pt x="1575" y="174"/>
                    </a:cubicBezTo>
                    <a:cubicBezTo>
                      <a:pt x="1575" y="173"/>
                      <a:pt x="1575" y="173"/>
                      <a:pt x="1575" y="172"/>
                    </a:cubicBezTo>
                    <a:cubicBezTo>
                      <a:pt x="1575" y="171"/>
                      <a:pt x="1574" y="170"/>
                      <a:pt x="1573" y="170"/>
                    </a:cubicBezTo>
                    <a:cubicBezTo>
                      <a:pt x="1573" y="170"/>
                      <a:pt x="1573" y="170"/>
                      <a:pt x="1573" y="170"/>
                    </a:cubicBezTo>
                    <a:cubicBezTo>
                      <a:pt x="1521" y="178"/>
                      <a:pt x="1468" y="188"/>
                      <a:pt x="1414" y="202"/>
                    </a:cubicBezTo>
                    <a:cubicBezTo>
                      <a:pt x="1414" y="202"/>
                      <a:pt x="1413" y="202"/>
                      <a:pt x="1413" y="202"/>
                    </a:cubicBezTo>
                    <a:cubicBezTo>
                      <a:pt x="851" y="892"/>
                      <a:pt x="611" y="1788"/>
                      <a:pt x="644" y="2587"/>
                    </a:cubicBezTo>
                    <a:cubicBezTo>
                      <a:pt x="644" y="2587"/>
                      <a:pt x="644" y="2587"/>
                      <a:pt x="644" y="2587"/>
                    </a:cubicBezTo>
                    <a:cubicBezTo>
                      <a:pt x="644" y="2588"/>
                      <a:pt x="643" y="2589"/>
                      <a:pt x="642" y="2589"/>
                    </a:cubicBezTo>
                    <a:cubicBezTo>
                      <a:pt x="642" y="2589"/>
                      <a:pt x="642" y="2589"/>
                      <a:pt x="642" y="2589"/>
                    </a:cubicBezTo>
                    <a:cubicBezTo>
                      <a:pt x="310" y="2455"/>
                      <a:pt x="68" y="2135"/>
                      <a:pt x="42" y="1729"/>
                    </a:cubicBezTo>
                    <a:cubicBezTo>
                      <a:pt x="42" y="1725"/>
                      <a:pt x="42" y="1725"/>
                      <a:pt x="42" y="1725"/>
                    </a:cubicBezTo>
                    <a:cubicBezTo>
                      <a:pt x="0" y="1003"/>
                      <a:pt x="575" y="264"/>
                      <a:pt x="1327" y="74"/>
                    </a:cubicBezTo>
                    <a:cubicBezTo>
                      <a:pt x="1618" y="0"/>
                      <a:pt x="1893" y="19"/>
                      <a:pt x="2124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1"/>
              <p:cNvSpPr>
                <a:spLocks/>
              </p:cNvSpPr>
              <p:nvPr/>
            </p:nvSpPr>
            <p:spPr bwMode="auto">
              <a:xfrm>
                <a:off x="6643688" y="4598987"/>
                <a:ext cx="306388" cy="409575"/>
              </a:xfrm>
              <a:custGeom>
                <a:avLst/>
                <a:gdLst>
                  <a:gd name="T0" fmla="*/ 1135 w 2054"/>
                  <a:gd name="T1" fmla="*/ 2338 h 2758"/>
                  <a:gd name="T2" fmla="*/ 964 w 2054"/>
                  <a:gd name="T3" fmla="*/ 2443 h 2758"/>
                  <a:gd name="T4" fmla="*/ 964 w 2054"/>
                  <a:gd name="T5" fmla="*/ 2443 h 2758"/>
                  <a:gd name="T6" fmla="*/ 962 w 2054"/>
                  <a:gd name="T7" fmla="*/ 2441 h 2758"/>
                  <a:gd name="T8" fmla="*/ 849 w 2054"/>
                  <a:gd name="T9" fmla="*/ 1960 h 2758"/>
                  <a:gd name="T10" fmla="*/ 177 w 2054"/>
                  <a:gd name="T11" fmla="*/ 1896 h 2758"/>
                  <a:gd name="T12" fmla="*/ 15 w 2054"/>
                  <a:gd name="T13" fmla="*/ 2683 h 2758"/>
                  <a:gd name="T14" fmla="*/ 17 w 2054"/>
                  <a:gd name="T15" fmla="*/ 2685 h 2758"/>
                  <a:gd name="T16" fmla="*/ 729 w 2054"/>
                  <a:gd name="T17" fmla="*/ 2693 h 2758"/>
                  <a:gd name="T18" fmla="*/ 2012 w 2054"/>
                  <a:gd name="T19" fmla="*/ 1042 h 2758"/>
                  <a:gd name="T20" fmla="*/ 846 w 2054"/>
                  <a:gd name="T21" fmla="*/ 38 h 2758"/>
                  <a:gd name="T22" fmla="*/ 845 w 2054"/>
                  <a:gd name="T23" fmla="*/ 38 h 2758"/>
                  <a:gd name="T24" fmla="*/ 673 w 2054"/>
                  <a:gd name="T25" fmla="*/ 226 h 2758"/>
                  <a:gd name="T26" fmla="*/ 672 w 2054"/>
                  <a:gd name="T27" fmla="*/ 227 h 2758"/>
                  <a:gd name="T28" fmla="*/ 674 w 2054"/>
                  <a:gd name="T29" fmla="*/ 229 h 2758"/>
                  <a:gd name="T30" fmla="*/ 675 w 2054"/>
                  <a:gd name="T31" fmla="*/ 229 h 2758"/>
                  <a:gd name="T32" fmla="*/ 1532 w 2054"/>
                  <a:gd name="T33" fmla="*/ 411 h 2758"/>
                  <a:gd name="T34" fmla="*/ 1533 w 2054"/>
                  <a:gd name="T35" fmla="*/ 412 h 2758"/>
                  <a:gd name="T36" fmla="*/ 1533 w 2054"/>
                  <a:gd name="T37" fmla="*/ 413 h 2758"/>
                  <a:gd name="T38" fmla="*/ 1136 w 2054"/>
                  <a:gd name="T39" fmla="*/ 2336 h 2758"/>
                  <a:gd name="T40" fmla="*/ 1136 w 2054"/>
                  <a:gd name="T41" fmla="*/ 2337 h 2758"/>
                  <a:gd name="T42" fmla="*/ 1135 w 2054"/>
                  <a:gd name="T43" fmla="*/ 2338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4" h="2758">
                    <a:moveTo>
                      <a:pt x="1135" y="2338"/>
                    </a:moveTo>
                    <a:cubicBezTo>
                      <a:pt x="1080" y="2376"/>
                      <a:pt x="1023" y="2411"/>
                      <a:pt x="964" y="2443"/>
                    </a:cubicBezTo>
                    <a:cubicBezTo>
                      <a:pt x="964" y="2443"/>
                      <a:pt x="964" y="2443"/>
                      <a:pt x="964" y="2443"/>
                    </a:cubicBezTo>
                    <a:cubicBezTo>
                      <a:pt x="963" y="2443"/>
                      <a:pt x="962" y="2442"/>
                      <a:pt x="962" y="2441"/>
                    </a:cubicBezTo>
                    <a:cubicBezTo>
                      <a:pt x="951" y="2268"/>
                      <a:pt x="913" y="2100"/>
                      <a:pt x="849" y="1960"/>
                    </a:cubicBezTo>
                    <a:cubicBezTo>
                      <a:pt x="677" y="1588"/>
                      <a:pt x="376" y="1559"/>
                      <a:pt x="177" y="1896"/>
                    </a:cubicBezTo>
                    <a:cubicBezTo>
                      <a:pt x="56" y="2103"/>
                      <a:pt x="0" y="2399"/>
                      <a:pt x="15" y="2683"/>
                    </a:cubicBezTo>
                    <a:cubicBezTo>
                      <a:pt x="15" y="2684"/>
                      <a:pt x="16" y="2685"/>
                      <a:pt x="17" y="2685"/>
                    </a:cubicBezTo>
                    <a:cubicBezTo>
                      <a:pt x="227" y="2751"/>
                      <a:pt x="470" y="2758"/>
                      <a:pt x="729" y="2693"/>
                    </a:cubicBezTo>
                    <a:cubicBezTo>
                      <a:pt x="1480" y="2501"/>
                      <a:pt x="2054" y="1763"/>
                      <a:pt x="2012" y="1042"/>
                    </a:cubicBezTo>
                    <a:cubicBezTo>
                      <a:pt x="1976" y="409"/>
                      <a:pt x="1476" y="0"/>
                      <a:pt x="846" y="38"/>
                    </a:cubicBezTo>
                    <a:cubicBezTo>
                      <a:pt x="846" y="38"/>
                      <a:pt x="845" y="38"/>
                      <a:pt x="845" y="38"/>
                    </a:cubicBezTo>
                    <a:cubicBezTo>
                      <a:pt x="784" y="100"/>
                      <a:pt x="727" y="163"/>
                      <a:pt x="673" y="226"/>
                    </a:cubicBezTo>
                    <a:cubicBezTo>
                      <a:pt x="673" y="226"/>
                      <a:pt x="672" y="227"/>
                      <a:pt x="672" y="227"/>
                    </a:cubicBezTo>
                    <a:cubicBezTo>
                      <a:pt x="672" y="228"/>
                      <a:pt x="673" y="229"/>
                      <a:pt x="674" y="229"/>
                    </a:cubicBezTo>
                    <a:cubicBezTo>
                      <a:pt x="674" y="229"/>
                      <a:pt x="674" y="229"/>
                      <a:pt x="675" y="229"/>
                    </a:cubicBezTo>
                    <a:cubicBezTo>
                      <a:pt x="1043" y="182"/>
                      <a:pt x="1339" y="257"/>
                      <a:pt x="1532" y="411"/>
                    </a:cubicBezTo>
                    <a:cubicBezTo>
                      <a:pt x="1533" y="411"/>
                      <a:pt x="1533" y="412"/>
                      <a:pt x="1533" y="412"/>
                    </a:cubicBezTo>
                    <a:cubicBezTo>
                      <a:pt x="1533" y="413"/>
                      <a:pt x="1533" y="413"/>
                      <a:pt x="1533" y="413"/>
                    </a:cubicBezTo>
                    <a:cubicBezTo>
                      <a:pt x="868" y="1351"/>
                      <a:pt x="950" y="1885"/>
                      <a:pt x="1136" y="2336"/>
                    </a:cubicBezTo>
                    <a:cubicBezTo>
                      <a:pt x="1136" y="2336"/>
                      <a:pt x="1136" y="2336"/>
                      <a:pt x="1136" y="2337"/>
                    </a:cubicBezTo>
                    <a:cubicBezTo>
                      <a:pt x="1136" y="2337"/>
                      <a:pt x="1135" y="2338"/>
                      <a:pt x="1135" y="2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2"/>
              <p:cNvSpPr>
                <a:spLocks noEditPoints="1"/>
              </p:cNvSpPr>
              <p:nvPr/>
            </p:nvSpPr>
            <p:spPr bwMode="auto">
              <a:xfrm>
                <a:off x="6826250" y="4975225"/>
                <a:ext cx="15875" cy="14288"/>
              </a:xfrm>
              <a:custGeom>
                <a:avLst/>
                <a:gdLst>
                  <a:gd name="T0" fmla="*/ 9 w 100"/>
                  <a:gd name="T1" fmla="*/ 48 h 95"/>
                  <a:gd name="T2" fmla="*/ 45 w 100"/>
                  <a:gd name="T3" fmla="*/ 88 h 95"/>
                  <a:gd name="T4" fmla="*/ 91 w 100"/>
                  <a:gd name="T5" fmla="*/ 47 h 95"/>
                  <a:gd name="T6" fmla="*/ 54 w 100"/>
                  <a:gd name="T7" fmla="*/ 6 h 95"/>
                  <a:gd name="T8" fmla="*/ 9 w 100"/>
                  <a:gd name="T9" fmla="*/ 48 h 95"/>
                  <a:gd name="T10" fmla="*/ 2 w 100"/>
                  <a:gd name="T11" fmla="*/ 47 h 95"/>
                  <a:gd name="T12" fmla="*/ 54 w 100"/>
                  <a:gd name="T13" fmla="*/ 0 h 95"/>
                  <a:gd name="T14" fmla="*/ 97 w 100"/>
                  <a:gd name="T15" fmla="*/ 47 h 95"/>
                  <a:gd name="T16" fmla="*/ 45 w 100"/>
                  <a:gd name="T17" fmla="*/ 95 h 95"/>
                  <a:gd name="T18" fmla="*/ 2 w 100"/>
                  <a:gd name="T19" fmla="*/ 47 h 95"/>
                  <a:gd name="T20" fmla="*/ 39 w 100"/>
                  <a:gd name="T21" fmla="*/ 19 h 95"/>
                  <a:gd name="T22" fmla="*/ 40 w 100"/>
                  <a:gd name="T23" fmla="*/ 19 h 95"/>
                  <a:gd name="T24" fmla="*/ 51 w 100"/>
                  <a:gd name="T25" fmla="*/ 19 h 95"/>
                  <a:gd name="T26" fmla="*/ 52 w 100"/>
                  <a:gd name="T27" fmla="*/ 19 h 95"/>
                  <a:gd name="T28" fmla="*/ 58 w 100"/>
                  <a:gd name="T29" fmla="*/ 19 h 95"/>
                  <a:gd name="T30" fmla="*/ 63 w 100"/>
                  <a:gd name="T31" fmla="*/ 20 h 95"/>
                  <a:gd name="T32" fmla="*/ 73 w 100"/>
                  <a:gd name="T33" fmla="*/ 33 h 95"/>
                  <a:gd name="T34" fmla="*/ 73 w 100"/>
                  <a:gd name="T35" fmla="*/ 37 h 95"/>
                  <a:gd name="T36" fmla="*/ 58 w 100"/>
                  <a:gd name="T37" fmla="*/ 53 h 95"/>
                  <a:gd name="T38" fmla="*/ 65 w 100"/>
                  <a:gd name="T39" fmla="*/ 75 h 95"/>
                  <a:gd name="T40" fmla="*/ 65 w 100"/>
                  <a:gd name="T41" fmla="*/ 75 h 95"/>
                  <a:gd name="T42" fmla="*/ 65 w 100"/>
                  <a:gd name="T43" fmla="*/ 75 h 95"/>
                  <a:gd name="T44" fmla="*/ 65 w 100"/>
                  <a:gd name="T45" fmla="*/ 75 h 95"/>
                  <a:gd name="T46" fmla="*/ 57 w 100"/>
                  <a:gd name="T47" fmla="*/ 75 h 95"/>
                  <a:gd name="T48" fmla="*/ 57 w 100"/>
                  <a:gd name="T49" fmla="*/ 75 h 95"/>
                  <a:gd name="T50" fmla="*/ 50 w 100"/>
                  <a:gd name="T51" fmla="*/ 54 h 95"/>
                  <a:gd name="T52" fmla="*/ 45 w 100"/>
                  <a:gd name="T53" fmla="*/ 54 h 95"/>
                  <a:gd name="T54" fmla="*/ 45 w 100"/>
                  <a:gd name="T55" fmla="*/ 54 h 95"/>
                  <a:gd name="T56" fmla="*/ 40 w 100"/>
                  <a:gd name="T57" fmla="*/ 54 h 95"/>
                  <a:gd name="T58" fmla="*/ 36 w 100"/>
                  <a:gd name="T59" fmla="*/ 75 h 95"/>
                  <a:gd name="T60" fmla="*/ 35 w 100"/>
                  <a:gd name="T61" fmla="*/ 75 h 95"/>
                  <a:gd name="T62" fmla="*/ 29 w 100"/>
                  <a:gd name="T63" fmla="*/ 75 h 95"/>
                  <a:gd name="T64" fmla="*/ 29 w 100"/>
                  <a:gd name="T65" fmla="*/ 75 h 95"/>
                  <a:gd name="T66" fmla="*/ 29 w 100"/>
                  <a:gd name="T67" fmla="*/ 75 h 95"/>
                  <a:gd name="T68" fmla="*/ 33 w 100"/>
                  <a:gd name="T69" fmla="*/ 54 h 95"/>
                  <a:gd name="T70" fmla="*/ 33 w 100"/>
                  <a:gd name="T71" fmla="*/ 53 h 95"/>
                  <a:gd name="T72" fmla="*/ 36 w 100"/>
                  <a:gd name="T73" fmla="*/ 36 h 95"/>
                  <a:gd name="T74" fmla="*/ 39 w 100"/>
                  <a:gd name="T75" fmla="*/ 19 h 95"/>
                  <a:gd name="T76" fmla="*/ 50 w 100"/>
                  <a:gd name="T77" fmla="*/ 26 h 95"/>
                  <a:gd name="T78" fmla="*/ 45 w 100"/>
                  <a:gd name="T79" fmla="*/ 26 h 95"/>
                  <a:gd name="T80" fmla="*/ 43 w 100"/>
                  <a:gd name="T81" fmla="*/ 37 h 95"/>
                  <a:gd name="T82" fmla="*/ 41 w 100"/>
                  <a:gd name="T83" fmla="*/ 47 h 95"/>
                  <a:gd name="T84" fmla="*/ 46 w 100"/>
                  <a:gd name="T85" fmla="*/ 47 h 95"/>
                  <a:gd name="T86" fmla="*/ 47 w 100"/>
                  <a:gd name="T87" fmla="*/ 47 h 95"/>
                  <a:gd name="T88" fmla="*/ 52 w 100"/>
                  <a:gd name="T89" fmla="*/ 47 h 95"/>
                  <a:gd name="T90" fmla="*/ 56 w 100"/>
                  <a:gd name="T91" fmla="*/ 46 h 95"/>
                  <a:gd name="T92" fmla="*/ 66 w 100"/>
                  <a:gd name="T93" fmla="*/ 37 h 95"/>
                  <a:gd name="T94" fmla="*/ 60 w 100"/>
                  <a:gd name="T95" fmla="*/ 27 h 95"/>
                  <a:gd name="T96" fmla="*/ 56 w 100"/>
                  <a:gd name="T97" fmla="*/ 26 h 95"/>
                  <a:gd name="T98" fmla="*/ 51 w 100"/>
                  <a:gd name="T99" fmla="*/ 26 h 95"/>
                  <a:gd name="T100" fmla="*/ 50 w 100"/>
                  <a:gd name="T101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0" h="95">
                    <a:moveTo>
                      <a:pt x="9" y="48"/>
                    </a:moveTo>
                    <a:cubicBezTo>
                      <a:pt x="7" y="70"/>
                      <a:pt x="23" y="88"/>
                      <a:pt x="45" y="88"/>
                    </a:cubicBezTo>
                    <a:cubicBezTo>
                      <a:pt x="68" y="88"/>
                      <a:pt x="89" y="70"/>
                      <a:pt x="91" y="47"/>
                    </a:cubicBezTo>
                    <a:cubicBezTo>
                      <a:pt x="93" y="24"/>
                      <a:pt x="76" y="6"/>
                      <a:pt x="54" y="6"/>
                    </a:cubicBezTo>
                    <a:cubicBezTo>
                      <a:pt x="31" y="6"/>
                      <a:pt x="11" y="25"/>
                      <a:pt x="9" y="48"/>
                    </a:cubicBezTo>
                    <a:close/>
                    <a:moveTo>
                      <a:pt x="2" y="47"/>
                    </a:moveTo>
                    <a:cubicBezTo>
                      <a:pt x="5" y="21"/>
                      <a:pt x="28" y="0"/>
                      <a:pt x="54" y="0"/>
                    </a:cubicBezTo>
                    <a:cubicBezTo>
                      <a:pt x="80" y="0"/>
                      <a:pt x="100" y="21"/>
                      <a:pt x="97" y="47"/>
                    </a:cubicBezTo>
                    <a:cubicBezTo>
                      <a:pt x="95" y="74"/>
                      <a:pt x="72" y="95"/>
                      <a:pt x="45" y="95"/>
                    </a:cubicBezTo>
                    <a:cubicBezTo>
                      <a:pt x="19" y="95"/>
                      <a:pt x="0" y="74"/>
                      <a:pt x="2" y="47"/>
                    </a:cubicBezTo>
                    <a:close/>
                    <a:moveTo>
                      <a:pt x="39" y="19"/>
                    </a:moveTo>
                    <a:cubicBezTo>
                      <a:pt x="39" y="19"/>
                      <a:pt x="39" y="19"/>
                      <a:pt x="4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5" y="19"/>
                      <a:pt x="57" y="19"/>
                      <a:pt x="58" y="19"/>
                    </a:cubicBezTo>
                    <a:cubicBezTo>
                      <a:pt x="60" y="20"/>
                      <a:pt x="62" y="20"/>
                      <a:pt x="63" y="20"/>
                    </a:cubicBezTo>
                    <a:cubicBezTo>
                      <a:pt x="69" y="22"/>
                      <a:pt x="73" y="27"/>
                      <a:pt x="73" y="33"/>
                    </a:cubicBezTo>
                    <a:cubicBezTo>
                      <a:pt x="73" y="34"/>
                      <a:pt x="73" y="35"/>
                      <a:pt x="73" y="37"/>
                    </a:cubicBezTo>
                    <a:cubicBezTo>
                      <a:pt x="71" y="44"/>
                      <a:pt x="66" y="50"/>
                      <a:pt x="58" y="53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5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6" y="36"/>
                      <a:pt x="36" y="36"/>
                      <a:pt x="36" y="36"/>
                    </a:cubicBezTo>
                    <a:lnTo>
                      <a:pt x="39" y="19"/>
                    </a:lnTo>
                    <a:close/>
                    <a:moveTo>
                      <a:pt x="50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9" y="47"/>
                      <a:pt x="51" y="47"/>
                      <a:pt x="52" y="47"/>
                    </a:cubicBezTo>
                    <a:cubicBezTo>
                      <a:pt x="54" y="47"/>
                      <a:pt x="55" y="47"/>
                      <a:pt x="56" y="46"/>
                    </a:cubicBezTo>
                    <a:cubicBezTo>
                      <a:pt x="61" y="45"/>
                      <a:pt x="65" y="41"/>
                      <a:pt x="66" y="37"/>
                    </a:cubicBezTo>
                    <a:cubicBezTo>
                      <a:pt x="67" y="32"/>
                      <a:pt x="64" y="28"/>
                      <a:pt x="60" y="27"/>
                    </a:cubicBezTo>
                    <a:cubicBezTo>
                      <a:pt x="59" y="27"/>
                      <a:pt x="58" y="26"/>
                      <a:pt x="56" y="26"/>
                    </a:cubicBezTo>
                    <a:cubicBezTo>
                      <a:pt x="55" y="26"/>
                      <a:pt x="53" y="26"/>
                      <a:pt x="51" y="26"/>
                    </a:cubicBez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762852" y="4598987"/>
              <a:ext cx="422276" cy="425451"/>
              <a:chOff x="6527800" y="4598987"/>
              <a:chExt cx="422276" cy="42545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3" name="Freeform 10"/>
              <p:cNvSpPr>
                <a:spLocks noEditPoints="1"/>
              </p:cNvSpPr>
              <p:nvPr/>
            </p:nvSpPr>
            <p:spPr bwMode="auto">
              <a:xfrm>
                <a:off x="6527800" y="4640263"/>
                <a:ext cx="317500" cy="384175"/>
              </a:xfrm>
              <a:custGeom>
                <a:avLst/>
                <a:gdLst>
                  <a:gd name="T0" fmla="*/ 1468 w 2125"/>
                  <a:gd name="T1" fmla="*/ 523 h 2589"/>
                  <a:gd name="T2" fmla="*/ 1516 w 2125"/>
                  <a:gd name="T3" fmla="*/ 732 h 2589"/>
                  <a:gd name="T4" fmla="*/ 1759 w 2125"/>
                  <a:gd name="T5" fmla="*/ 529 h 2589"/>
                  <a:gd name="T6" fmla="*/ 1711 w 2125"/>
                  <a:gd name="T7" fmla="*/ 320 h 2589"/>
                  <a:gd name="T8" fmla="*/ 1468 w 2125"/>
                  <a:gd name="T9" fmla="*/ 523 h 2589"/>
                  <a:gd name="T10" fmla="*/ 2124 w 2125"/>
                  <a:gd name="T11" fmla="*/ 113 h 2589"/>
                  <a:gd name="T12" fmla="*/ 2125 w 2125"/>
                  <a:gd name="T13" fmla="*/ 115 h 2589"/>
                  <a:gd name="T14" fmla="*/ 2125 w 2125"/>
                  <a:gd name="T15" fmla="*/ 115 h 2589"/>
                  <a:gd name="T16" fmla="*/ 1918 w 2125"/>
                  <a:gd name="T17" fmla="*/ 524 h 2589"/>
                  <a:gd name="T18" fmla="*/ 1384 w 2125"/>
                  <a:gd name="T19" fmla="*/ 872 h 2589"/>
                  <a:gd name="T20" fmla="*/ 1453 w 2125"/>
                  <a:gd name="T21" fmla="*/ 325 h 2589"/>
                  <a:gd name="T22" fmla="*/ 1575 w 2125"/>
                  <a:gd name="T23" fmla="*/ 174 h 2589"/>
                  <a:gd name="T24" fmla="*/ 1575 w 2125"/>
                  <a:gd name="T25" fmla="*/ 172 h 2589"/>
                  <a:gd name="T26" fmla="*/ 1573 w 2125"/>
                  <a:gd name="T27" fmla="*/ 170 h 2589"/>
                  <a:gd name="T28" fmla="*/ 1573 w 2125"/>
                  <a:gd name="T29" fmla="*/ 170 h 2589"/>
                  <a:gd name="T30" fmla="*/ 1414 w 2125"/>
                  <a:gd name="T31" fmla="*/ 202 h 2589"/>
                  <a:gd name="T32" fmla="*/ 1413 w 2125"/>
                  <a:gd name="T33" fmla="*/ 202 h 2589"/>
                  <a:gd name="T34" fmla="*/ 644 w 2125"/>
                  <a:gd name="T35" fmla="*/ 2587 h 2589"/>
                  <a:gd name="T36" fmla="*/ 644 w 2125"/>
                  <a:gd name="T37" fmla="*/ 2587 h 2589"/>
                  <a:gd name="T38" fmla="*/ 642 w 2125"/>
                  <a:gd name="T39" fmla="*/ 2589 h 2589"/>
                  <a:gd name="T40" fmla="*/ 642 w 2125"/>
                  <a:gd name="T41" fmla="*/ 2589 h 2589"/>
                  <a:gd name="T42" fmla="*/ 42 w 2125"/>
                  <a:gd name="T43" fmla="*/ 1729 h 2589"/>
                  <a:gd name="T44" fmla="*/ 42 w 2125"/>
                  <a:gd name="T45" fmla="*/ 1725 h 2589"/>
                  <a:gd name="T46" fmla="*/ 1327 w 2125"/>
                  <a:gd name="T47" fmla="*/ 74 h 2589"/>
                  <a:gd name="T48" fmla="*/ 2124 w 2125"/>
                  <a:gd name="T49" fmla="*/ 113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5" h="2589">
                    <a:moveTo>
                      <a:pt x="1468" y="523"/>
                    </a:moveTo>
                    <a:cubicBezTo>
                      <a:pt x="1414" y="637"/>
                      <a:pt x="1436" y="730"/>
                      <a:pt x="1516" y="732"/>
                    </a:cubicBezTo>
                    <a:cubicBezTo>
                      <a:pt x="1597" y="733"/>
                      <a:pt x="1706" y="642"/>
                      <a:pt x="1759" y="529"/>
                    </a:cubicBezTo>
                    <a:cubicBezTo>
                      <a:pt x="1813" y="415"/>
                      <a:pt x="1792" y="322"/>
                      <a:pt x="1711" y="320"/>
                    </a:cubicBezTo>
                    <a:cubicBezTo>
                      <a:pt x="1631" y="319"/>
                      <a:pt x="1522" y="410"/>
                      <a:pt x="1468" y="523"/>
                    </a:cubicBezTo>
                    <a:close/>
                    <a:moveTo>
                      <a:pt x="2124" y="113"/>
                    </a:moveTo>
                    <a:cubicBezTo>
                      <a:pt x="2124" y="113"/>
                      <a:pt x="2125" y="114"/>
                      <a:pt x="2125" y="115"/>
                    </a:cubicBezTo>
                    <a:cubicBezTo>
                      <a:pt x="2125" y="115"/>
                      <a:pt x="2125" y="115"/>
                      <a:pt x="2125" y="115"/>
                    </a:cubicBezTo>
                    <a:cubicBezTo>
                      <a:pt x="2076" y="252"/>
                      <a:pt x="1997" y="406"/>
                      <a:pt x="1918" y="524"/>
                    </a:cubicBezTo>
                    <a:cubicBezTo>
                      <a:pt x="1751" y="771"/>
                      <a:pt x="1512" y="927"/>
                      <a:pt x="1384" y="872"/>
                    </a:cubicBezTo>
                    <a:cubicBezTo>
                      <a:pt x="1256" y="817"/>
                      <a:pt x="1287" y="572"/>
                      <a:pt x="1453" y="325"/>
                    </a:cubicBezTo>
                    <a:cubicBezTo>
                      <a:pt x="1491" y="269"/>
                      <a:pt x="1532" y="219"/>
                      <a:pt x="1575" y="174"/>
                    </a:cubicBezTo>
                    <a:cubicBezTo>
                      <a:pt x="1575" y="173"/>
                      <a:pt x="1575" y="173"/>
                      <a:pt x="1575" y="172"/>
                    </a:cubicBezTo>
                    <a:cubicBezTo>
                      <a:pt x="1575" y="171"/>
                      <a:pt x="1574" y="170"/>
                      <a:pt x="1573" y="170"/>
                    </a:cubicBezTo>
                    <a:cubicBezTo>
                      <a:pt x="1573" y="170"/>
                      <a:pt x="1573" y="170"/>
                      <a:pt x="1573" y="170"/>
                    </a:cubicBezTo>
                    <a:cubicBezTo>
                      <a:pt x="1521" y="178"/>
                      <a:pt x="1468" y="188"/>
                      <a:pt x="1414" y="202"/>
                    </a:cubicBezTo>
                    <a:cubicBezTo>
                      <a:pt x="1414" y="202"/>
                      <a:pt x="1413" y="202"/>
                      <a:pt x="1413" y="202"/>
                    </a:cubicBezTo>
                    <a:cubicBezTo>
                      <a:pt x="851" y="892"/>
                      <a:pt x="611" y="1788"/>
                      <a:pt x="644" y="2587"/>
                    </a:cubicBezTo>
                    <a:cubicBezTo>
                      <a:pt x="644" y="2587"/>
                      <a:pt x="644" y="2587"/>
                      <a:pt x="644" y="2587"/>
                    </a:cubicBezTo>
                    <a:cubicBezTo>
                      <a:pt x="644" y="2588"/>
                      <a:pt x="643" y="2589"/>
                      <a:pt x="642" y="2589"/>
                    </a:cubicBezTo>
                    <a:cubicBezTo>
                      <a:pt x="642" y="2589"/>
                      <a:pt x="642" y="2589"/>
                      <a:pt x="642" y="2589"/>
                    </a:cubicBezTo>
                    <a:cubicBezTo>
                      <a:pt x="310" y="2455"/>
                      <a:pt x="68" y="2135"/>
                      <a:pt x="42" y="1729"/>
                    </a:cubicBezTo>
                    <a:cubicBezTo>
                      <a:pt x="42" y="1725"/>
                      <a:pt x="42" y="1725"/>
                      <a:pt x="42" y="1725"/>
                    </a:cubicBezTo>
                    <a:cubicBezTo>
                      <a:pt x="0" y="1003"/>
                      <a:pt x="575" y="264"/>
                      <a:pt x="1327" y="74"/>
                    </a:cubicBezTo>
                    <a:cubicBezTo>
                      <a:pt x="1618" y="0"/>
                      <a:pt x="1893" y="19"/>
                      <a:pt x="2124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1"/>
              <p:cNvSpPr>
                <a:spLocks/>
              </p:cNvSpPr>
              <p:nvPr/>
            </p:nvSpPr>
            <p:spPr bwMode="auto">
              <a:xfrm>
                <a:off x="6643688" y="4598987"/>
                <a:ext cx="306388" cy="409575"/>
              </a:xfrm>
              <a:custGeom>
                <a:avLst/>
                <a:gdLst>
                  <a:gd name="T0" fmla="*/ 1135 w 2054"/>
                  <a:gd name="T1" fmla="*/ 2338 h 2758"/>
                  <a:gd name="T2" fmla="*/ 964 w 2054"/>
                  <a:gd name="T3" fmla="*/ 2443 h 2758"/>
                  <a:gd name="T4" fmla="*/ 964 w 2054"/>
                  <a:gd name="T5" fmla="*/ 2443 h 2758"/>
                  <a:gd name="T6" fmla="*/ 962 w 2054"/>
                  <a:gd name="T7" fmla="*/ 2441 h 2758"/>
                  <a:gd name="T8" fmla="*/ 849 w 2054"/>
                  <a:gd name="T9" fmla="*/ 1960 h 2758"/>
                  <a:gd name="T10" fmla="*/ 177 w 2054"/>
                  <a:gd name="T11" fmla="*/ 1896 h 2758"/>
                  <a:gd name="T12" fmla="*/ 15 w 2054"/>
                  <a:gd name="T13" fmla="*/ 2683 h 2758"/>
                  <a:gd name="T14" fmla="*/ 17 w 2054"/>
                  <a:gd name="T15" fmla="*/ 2685 h 2758"/>
                  <a:gd name="T16" fmla="*/ 729 w 2054"/>
                  <a:gd name="T17" fmla="*/ 2693 h 2758"/>
                  <a:gd name="T18" fmla="*/ 2012 w 2054"/>
                  <a:gd name="T19" fmla="*/ 1042 h 2758"/>
                  <a:gd name="T20" fmla="*/ 846 w 2054"/>
                  <a:gd name="T21" fmla="*/ 38 h 2758"/>
                  <a:gd name="T22" fmla="*/ 845 w 2054"/>
                  <a:gd name="T23" fmla="*/ 38 h 2758"/>
                  <a:gd name="T24" fmla="*/ 673 w 2054"/>
                  <a:gd name="T25" fmla="*/ 226 h 2758"/>
                  <a:gd name="T26" fmla="*/ 672 w 2054"/>
                  <a:gd name="T27" fmla="*/ 227 h 2758"/>
                  <a:gd name="T28" fmla="*/ 674 w 2054"/>
                  <a:gd name="T29" fmla="*/ 229 h 2758"/>
                  <a:gd name="T30" fmla="*/ 675 w 2054"/>
                  <a:gd name="T31" fmla="*/ 229 h 2758"/>
                  <a:gd name="T32" fmla="*/ 1532 w 2054"/>
                  <a:gd name="T33" fmla="*/ 411 h 2758"/>
                  <a:gd name="T34" fmla="*/ 1533 w 2054"/>
                  <a:gd name="T35" fmla="*/ 412 h 2758"/>
                  <a:gd name="T36" fmla="*/ 1533 w 2054"/>
                  <a:gd name="T37" fmla="*/ 413 h 2758"/>
                  <a:gd name="T38" fmla="*/ 1136 w 2054"/>
                  <a:gd name="T39" fmla="*/ 2336 h 2758"/>
                  <a:gd name="T40" fmla="*/ 1136 w 2054"/>
                  <a:gd name="T41" fmla="*/ 2337 h 2758"/>
                  <a:gd name="T42" fmla="*/ 1135 w 2054"/>
                  <a:gd name="T43" fmla="*/ 2338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4" h="2758">
                    <a:moveTo>
                      <a:pt x="1135" y="2338"/>
                    </a:moveTo>
                    <a:cubicBezTo>
                      <a:pt x="1080" y="2376"/>
                      <a:pt x="1023" y="2411"/>
                      <a:pt x="964" y="2443"/>
                    </a:cubicBezTo>
                    <a:cubicBezTo>
                      <a:pt x="964" y="2443"/>
                      <a:pt x="964" y="2443"/>
                      <a:pt x="964" y="2443"/>
                    </a:cubicBezTo>
                    <a:cubicBezTo>
                      <a:pt x="963" y="2443"/>
                      <a:pt x="962" y="2442"/>
                      <a:pt x="962" y="2441"/>
                    </a:cubicBezTo>
                    <a:cubicBezTo>
                      <a:pt x="951" y="2268"/>
                      <a:pt x="913" y="2100"/>
                      <a:pt x="849" y="1960"/>
                    </a:cubicBezTo>
                    <a:cubicBezTo>
                      <a:pt x="677" y="1588"/>
                      <a:pt x="376" y="1559"/>
                      <a:pt x="177" y="1896"/>
                    </a:cubicBezTo>
                    <a:cubicBezTo>
                      <a:pt x="56" y="2103"/>
                      <a:pt x="0" y="2399"/>
                      <a:pt x="15" y="2683"/>
                    </a:cubicBezTo>
                    <a:cubicBezTo>
                      <a:pt x="15" y="2684"/>
                      <a:pt x="16" y="2685"/>
                      <a:pt x="17" y="2685"/>
                    </a:cubicBezTo>
                    <a:cubicBezTo>
                      <a:pt x="227" y="2751"/>
                      <a:pt x="470" y="2758"/>
                      <a:pt x="729" y="2693"/>
                    </a:cubicBezTo>
                    <a:cubicBezTo>
                      <a:pt x="1480" y="2501"/>
                      <a:pt x="2054" y="1763"/>
                      <a:pt x="2012" y="1042"/>
                    </a:cubicBezTo>
                    <a:cubicBezTo>
                      <a:pt x="1976" y="409"/>
                      <a:pt x="1476" y="0"/>
                      <a:pt x="846" y="38"/>
                    </a:cubicBezTo>
                    <a:cubicBezTo>
                      <a:pt x="846" y="38"/>
                      <a:pt x="845" y="38"/>
                      <a:pt x="845" y="38"/>
                    </a:cubicBezTo>
                    <a:cubicBezTo>
                      <a:pt x="784" y="100"/>
                      <a:pt x="727" y="163"/>
                      <a:pt x="673" y="226"/>
                    </a:cubicBezTo>
                    <a:cubicBezTo>
                      <a:pt x="673" y="226"/>
                      <a:pt x="672" y="227"/>
                      <a:pt x="672" y="227"/>
                    </a:cubicBezTo>
                    <a:cubicBezTo>
                      <a:pt x="672" y="228"/>
                      <a:pt x="673" y="229"/>
                      <a:pt x="674" y="229"/>
                    </a:cubicBezTo>
                    <a:cubicBezTo>
                      <a:pt x="674" y="229"/>
                      <a:pt x="674" y="229"/>
                      <a:pt x="675" y="229"/>
                    </a:cubicBezTo>
                    <a:cubicBezTo>
                      <a:pt x="1043" y="182"/>
                      <a:pt x="1339" y="257"/>
                      <a:pt x="1532" y="411"/>
                    </a:cubicBezTo>
                    <a:cubicBezTo>
                      <a:pt x="1533" y="411"/>
                      <a:pt x="1533" y="412"/>
                      <a:pt x="1533" y="412"/>
                    </a:cubicBezTo>
                    <a:cubicBezTo>
                      <a:pt x="1533" y="413"/>
                      <a:pt x="1533" y="413"/>
                      <a:pt x="1533" y="413"/>
                    </a:cubicBezTo>
                    <a:cubicBezTo>
                      <a:pt x="868" y="1351"/>
                      <a:pt x="950" y="1885"/>
                      <a:pt x="1136" y="2336"/>
                    </a:cubicBezTo>
                    <a:cubicBezTo>
                      <a:pt x="1136" y="2336"/>
                      <a:pt x="1136" y="2336"/>
                      <a:pt x="1136" y="2337"/>
                    </a:cubicBezTo>
                    <a:cubicBezTo>
                      <a:pt x="1136" y="2337"/>
                      <a:pt x="1135" y="2338"/>
                      <a:pt x="1135" y="2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2"/>
              <p:cNvSpPr>
                <a:spLocks noEditPoints="1"/>
              </p:cNvSpPr>
              <p:nvPr/>
            </p:nvSpPr>
            <p:spPr bwMode="auto">
              <a:xfrm>
                <a:off x="6826250" y="4975225"/>
                <a:ext cx="15875" cy="14288"/>
              </a:xfrm>
              <a:custGeom>
                <a:avLst/>
                <a:gdLst>
                  <a:gd name="T0" fmla="*/ 9 w 100"/>
                  <a:gd name="T1" fmla="*/ 48 h 95"/>
                  <a:gd name="T2" fmla="*/ 45 w 100"/>
                  <a:gd name="T3" fmla="*/ 88 h 95"/>
                  <a:gd name="T4" fmla="*/ 91 w 100"/>
                  <a:gd name="T5" fmla="*/ 47 h 95"/>
                  <a:gd name="T6" fmla="*/ 54 w 100"/>
                  <a:gd name="T7" fmla="*/ 6 h 95"/>
                  <a:gd name="T8" fmla="*/ 9 w 100"/>
                  <a:gd name="T9" fmla="*/ 48 h 95"/>
                  <a:gd name="T10" fmla="*/ 2 w 100"/>
                  <a:gd name="T11" fmla="*/ 47 h 95"/>
                  <a:gd name="T12" fmla="*/ 54 w 100"/>
                  <a:gd name="T13" fmla="*/ 0 h 95"/>
                  <a:gd name="T14" fmla="*/ 97 w 100"/>
                  <a:gd name="T15" fmla="*/ 47 h 95"/>
                  <a:gd name="T16" fmla="*/ 45 w 100"/>
                  <a:gd name="T17" fmla="*/ 95 h 95"/>
                  <a:gd name="T18" fmla="*/ 2 w 100"/>
                  <a:gd name="T19" fmla="*/ 47 h 95"/>
                  <a:gd name="T20" fmla="*/ 39 w 100"/>
                  <a:gd name="T21" fmla="*/ 19 h 95"/>
                  <a:gd name="T22" fmla="*/ 40 w 100"/>
                  <a:gd name="T23" fmla="*/ 19 h 95"/>
                  <a:gd name="T24" fmla="*/ 51 w 100"/>
                  <a:gd name="T25" fmla="*/ 19 h 95"/>
                  <a:gd name="T26" fmla="*/ 52 w 100"/>
                  <a:gd name="T27" fmla="*/ 19 h 95"/>
                  <a:gd name="T28" fmla="*/ 58 w 100"/>
                  <a:gd name="T29" fmla="*/ 19 h 95"/>
                  <a:gd name="T30" fmla="*/ 63 w 100"/>
                  <a:gd name="T31" fmla="*/ 20 h 95"/>
                  <a:gd name="T32" fmla="*/ 73 w 100"/>
                  <a:gd name="T33" fmla="*/ 33 h 95"/>
                  <a:gd name="T34" fmla="*/ 73 w 100"/>
                  <a:gd name="T35" fmla="*/ 37 h 95"/>
                  <a:gd name="T36" fmla="*/ 58 w 100"/>
                  <a:gd name="T37" fmla="*/ 53 h 95"/>
                  <a:gd name="T38" fmla="*/ 65 w 100"/>
                  <a:gd name="T39" fmla="*/ 75 h 95"/>
                  <a:gd name="T40" fmla="*/ 65 w 100"/>
                  <a:gd name="T41" fmla="*/ 75 h 95"/>
                  <a:gd name="T42" fmla="*/ 65 w 100"/>
                  <a:gd name="T43" fmla="*/ 75 h 95"/>
                  <a:gd name="T44" fmla="*/ 65 w 100"/>
                  <a:gd name="T45" fmla="*/ 75 h 95"/>
                  <a:gd name="T46" fmla="*/ 57 w 100"/>
                  <a:gd name="T47" fmla="*/ 75 h 95"/>
                  <a:gd name="T48" fmla="*/ 57 w 100"/>
                  <a:gd name="T49" fmla="*/ 75 h 95"/>
                  <a:gd name="T50" fmla="*/ 50 w 100"/>
                  <a:gd name="T51" fmla="*/ 54 h 95"/>
                  <a:gd name="T52" fmla="*/ 45 w 100"/>
                  <a:gd name="T53" fmla="*/ 54 h 95"/>
                  <a:gd name="T54" fmla="*/ 45 w 100"/>
                  <a:gd name="T55" fmla="*/ 54 h 95"/>
                  <a:gd name="T56" fmla="*/ 40 w 100"/>
                  <a:gd name="T57" fmla="*/ 54 h 95"/>
                  <a:gd name="T58" fmla="*/ 36 w 100"/>
                  <a:gd name="T59" fmla="*/ 75 h 95"/>
                  <a:gd name="T60" fmla="*/ 35 w 100"/>
                  <a:gd name="T61" fmla="*/ 75 h 95"/>
                  <a:gd name="T62" fmla="*/ 29 w 100"/>
                  <a:gd name="T63" fmla="*/ 75 h 95"/>
                  <a:gd name="T64" fmla="*/ 29 w 100"/>
                  <a:gd name="T65" fmla="*/ 75 h 95"/>
                  <a:gd name="T66" fmla="*/ 29 w 100"/>
                  <a:gd name="T67" fmla="*/ 75 h 95"/>
                  <a:gd name="T68" fmla="*/ 33 w 100"/>
                  <a:gd name="T69" fmla="*/ 54 h 95"/>
                  <a:gd name="T70" fmla="*/ 33 w 100"/>
                  <a:gd name="T71" fmla="*/ 53 h 95"/>
                  <a:gd name="T72" fmla="*/ 36 w 100"/>
                  <a:gd name="T73" fmla="*/ 36 h 95"/>
                  <a:gd name="T74" fmla="*/ 39 w 100"/>
                  <a:gd name="T75" fmla="*/ 19 h 95"/>
                  <a:gd name="T76" fmla="*/ 50 w 100"/>
                  <a:gd name="T77" fmla="*/ 26 h 95"/>
                  <a:gd name="T78" fmla="*/ 45 w 100"/>
                  <a:gd name="T79" fmla="*/ 26 h 95"/>
                  <a:gd name="T80" fmla="*/ 43 w 100"/>
                  <a:gd name="T81" fmla="*/ 37 h 95"/>
                  <a:gd name="T82" fmla="*/ 41 w 100"/>
                  <a:gd name="T83" fmla="*/ 47 h 95"/>
                  <a:gd name="T84" fmla="*/ 46 w 100"/>
                  <a:gd name="T85" fmla="*/ 47 h 95"/>
                  <a:gd name="T86" fmla="*/ 47 w 100"/>
                  <a:gd name="T87" fmla="*/ 47 h 95"/>
                  <a:gd name="T88" fmla="*/ 52 w 100"/>
                  <a:gd name="T89" fmla="*/ 47 h 95"/>
                  <a:gd name="T90" fmla="*/ 56 w 100"/>
                  <a:gd name="T91" fmla="*/ 46 h 95"/>
                  <a:gd name="T92" fmla="*/ 66 w 100"/>
                  <a:gd name="T93" fmla="*/ 37 h 95"/>
                  <a:gd name="T94" fmla="*/ 60 w 100"/>
                  <a:gd name="T95" fmla="*/ 27 h 95"/>
                  <a:gd name="T96" fmla="*/ 56 w 100"/>
                  <a:gd name="T97" fmla="*/ 26 h 95"/>
                  <a:gd name="T98" fmla="*/ 51 w 100"/>
                  <a:gd name="T99" fmla="*/ 26 h 95"/>
                  <a:gd name="T100" fmla="*/ 50 w 100"/>
                  <a:gd name="T101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0" h="95">
                    <a:moveTo>
                      <a:pt x="9" y="48"/>
                    </a:moveTo>
                    <a:cubicBezTo>
                      <a:pt x="7" y="70"/>
                      <a:pt x="23" y="88"/>
                      <a:pt x="45" y="88"/>
                    </a:cubicBezTo>
                    <a:cubicBezTo>
                      <a:pt x="68" y="88"/>
                      <a:pt x="89" y="70"/>
                      <a:pt x="91" y="47"/>
                    </a:cubicBezTo>
                    <a:cubicBezTo>
                      <a:pt x="93" y="24"/>
                      <a:pt x="76" y="6"/>
                      <a:pt x="54" y="6"/>
                    </a:cubicBezTo>
                    <a:cubicBezTo>
                      <a:pt x="31" y="6"/>
                      <a:pt x="11" y="25"/>
                      <a:pt x="9" y="48"/>
                    </a:cubicBezTo>
                    <a:close/>
                    <a:moveTo>
                      <a:pt x="2" y="47"/>
                    </a:moveTo>
                    <a:cubicBezTo>
                      <a:pt x="5" y="21"/>
                      <a:pt x="28" y="0"/>
                      <a:pt x="54" y="0"/>
                    </a:cubicBezTo>
                    <a:cubicBezTo>
                      <a:pt x="80" y="0"/>
                      <a:pt x="100" y="21"/>
                      <a:pt x="97" y="47"/>
                    </a:cubicBezTo>
                    <a:cubicBezTo>
                      <a:pt x="95" y="74"/>
                      <a:pt x="72" y="95"/>
                      <a:pt x="45" y="95"/>
                    </a:cubicBezTo>
                    <a:cubicBezTo>
                      <a:pt x="19" y="95"/>
                      <a:pt x="0" y="74"/>
                      <a:pt x="2" y="47"/>
                    </a:cubicBezTo>
                    <a:close/>
                    <a:moveTo>
                      <a:pt x="39" y="19"/>
                    </a:moveTo>
                    <a:cubicBezTo>
                      <a:pt x="39" y="19"/>
                      <a:pt x="39" y="19"/>
                      <a:pt x="4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5" y="19"/>
                      <a:pt x="57" y="19"/>
                      <a:pt x="58" y="19"/>
                    </a:cubicBezTo>
                    <a:cubicBezTo>
                      <a:pt x="60" y="20"/>
                      <a:pt x="62" y="20"/>
                      <a:pt x="63" y="20"/>
                    </a:cubicBezTo>
                    <a:cubicBezTo>
                      <a:pt x="69" y="22"/>
                      <a:pt x="73" y="27"/>
                      <a:pt x="73" y="33"/>
                    </a:cubicBezTo>
                    <a:cubicBezTo>
                      <a:pt x="73" y="34"/>
                      <a:pt x="73" y="35"/>
                      <a:pt x="73" y="37"/>
                    </a:cubicBezTo>
                    <a:cubicBezTo>
                      <a:pt x="71" y="44"/>
                      <a:pt x="66" y="50"/>
                      <a:pt x="58" y="53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5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6" y="36"/>
                      <a:pt x="36" y="36"/>
                      <a:pt x="36" y="36"/>
                    </a:cubicBezTo>
                    <a:lnTo>
                      <a:pt x="39" y="19"/>
                    </a:lnTo>
                    <a:close/>
                    <a:moveTo>
                      <a:pt x="50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9" y="47"/>
                      <a:pt x="51" y="47"/>
                      <a:pt x="52" y="47"/>
                    </a:cubicBezTo>
                    <a:cubicBezTo>
                      <a:pt x="54" y="47"/>
                      <a:pt x="55" y="47"/>
                      <a:pt x="56" y="46"/>
                    </a:cubicBezTo>
                    <a:cubicBezTo>
                      <a:pt x="61" y="45"/>
                      <a:pt x="65" y="41"/>
                      <a:pt x="66" y="37"/>
                    </a:cubicBezTo>
                    <a:cubicBezTo>
                      <a:pt x="67" y="32"/>
                      <a:pt x="64" y="28"/>
                      <a:pt x="60" y="27"/>
                    </a:cubicBezTo>
                    <a:cubicBezTo>
                      <a:pt x="59" y="27"/>
                      <a:pt x="58" y="26"/>
                      <a:pt x="56" y="26"/>
                    </a:cubicBezTo>
                    <a:cubicBezTo>
                      <a:pt x="55" y="26"/>
                      <a:pt x="53" y="26"/>
                      <a:pt x="51" y="26"/>
                    </a:cubicBez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294183" y="4598987"/>
              <a:ext cx="422276" cy="425451"/>
              <a:chOff x="6527800" y="4598987"/>
              <a:chExt cx="422276" cy="42545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0" name="Freeform 10"/>
              <p:cNvSpPr>
                <a:spLocks noEditPoints="1"/>
              </p:cNvSpPr>
              <p:nvPr/>
            </p:nvSpPr>
            <p:spPr bwMode="auto">
              <a:xfrm>
                <a:off x="6527800" y="4640263"/>
                <a:ext cx="317500" cy="384175"/>
              </a:xfrm>
              <a:custGeom>
                <a:avLst/>
                <a:gdLst>
                  <a:gd name="T0" fmla="*/ 1468 w 2125"/>
                  <a:gd name="T1" fmla="*/ 523 h 2589"/>
                  <a:gd name="T2" fmla="*/ 1516 w 2125"/>
                  <a:gd name="T3" fmla="*/ 732 h 2589"/>
                  <a:gd name="T4" fmla="*/ 1759 w 2125"/>
                  <a:gd name="T5" fmla="*/ 529 h 2589"/>
                  <a:gd name="T6" fmla="*/ 1711 w 2125"/>
                  <a:gd name="T7" fmla="*/ 320 h 2589"/>
                  <a:gd name="T8" fmla="*/ 1468 w 2125"/>
                  <a:gd name="T9" fmla="*/ 523 h 2589"/>
                  <a:gd name="T10" fmla="*/ 2124 w 2125"/>
                  <a:gd name="T11" fmla="*/ 113 h 2589"/>
                  <a:gd name="T12" fmla="*/ 2125 w 2125"/>
                  <a:gd name="T13" fmla="*/ 115 h 2589"/>
                  <a:gd name="T14" fmla="*/ 2125 w 2125"/>
                  <a:gd name="T15" fmla="*/ 115 h 2589"/>
                  <a:gd name="T16" fmla="*/ 1918 w 2125"/>
                  <a:gd name="T17" fmla="*/ 524 h 2589"/>
                  <a:gd name="T18" fmla="*/ 1384 w 2125"/>
                  <a:gd name="T19" fmla="*/ 872 h 2589"/>
                  <a:gd name="T20" fmla="*/ 1453 w 2125"/>
                  <a:gd name="T21" fmla="*/ 325 h 2589"/>
                  <a:gd name="T22" fmla="*/ 1575 w 2125"/>
                  <a:gd name="T23" fmla="*/ 174 h 2589"/>
                  <a:gd name="T24" fmla="*/ 1575 w 2125"/>
                  <a:gd name="T25" fmla="*/ 172 h 2589"/>
                  <a:gd name="T26" fmla="*/ 1573 w 2125"/>
                  <a:gd name="T27" fmla="*/ 170 h 2589"/>
                  <a:gd name="T28" fmla="*/ 1573 w 2125"/>
                  <a:gd name="T29" fmla="*/ 170 h 2589"/>
                  <a:gd name="T30" fmla="*/ 1414 w 2125"/>
                  <a:gd name="T31" fmla="*/ 202 h 2589"/>
                  <a:gd name="T32" fmla="*/ 1413 w 2125"/>
                  <a:gd name="T33" fmla="*/ 202 h 2589"/>
                  <a:gd name="T34" fmla="*/ 644 w 2125"/>
                  <a:gd name="T35" fmla="*/ 2587 h 2589"/>
                  <a:gd name="T36" fmla="*/ 644 w 2125"/>
                  <a:gd name="T37" fmla="*/ 2587 h 2589"/>
                  <a:gd name="T38" fmla="*/ 642 w 2125"/>
                  <a:gd name="T39" fmla="*/ 2589 h 2589"/>
                  <a:gd name="T40" fmla="*/ 642 w 2125"/>
                  <a:gd name="T41" fmla="*/ 2589 h 2589"/>
                  <a:gd name="T42" fmla="*/ 42 w 2125"/>
                  <a:gd name="T43" fmla="*/ 1729 h 2589"/>
                  <a:gd name="T44" fmla="*/ 42 w 2125"/>
                  <a:gd name="T45" fmla="*/ 1725 h 2589"/>
                  <a:gd name="T46" fmla="*/ 1327 w 2125"/>
                  <a:gd name="T47" fmla="*/ 74 h 2589"/>
                  <a:gd name="T48" fmla="*/ 2124 w 2125"/>
                  <a:gd name="T49" fmla="*/ 113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5" h="2589">
                    <a:moveTo>
                      <a:pt x="1468" y="523"/>
                    </a:moveTo>
                    <a:cubicBezTo>
                      <a:pt x="1414" y="637"/>
                      <a:pt x="1436" y="730"/>
                      <a:pt x="1516" y="732"/>
                    </a:cubicBezTo>
                    <a:cubicBezTo>
                      <a:pt x="1597" y="733"/>
                      <a:pt x="1706" y="642"/>
                      <a:pt x="1759" y="529"/>
                    </a:cubicBezTo>
                    <a:cubicBezTo>
                      <a:pt x="1813" y="415"/>
                      <a:pt x="1792" y="322"/>
                      <a:pt x="1711" y="320"/>
                    </a:cubicBezTo>
                    <a:cubicBezTo>
                      <a:pt x="1631" y="319"/>
                      <a:pt x="1522" y="410"/>
                      <a:pt x="1468" y="523"/>
                    </a:cubicBezTo>
                    <a:close/>
                    <a:moveTo>
                      <a:pt x="2124" y="113"/>
                    </a:moveTo>
                    <a:cubicBezTo>
                      <a:pt x="2124" y="113"/>
                      <a:pt x="2125" y="114"/>
                      <a:pt x="2125" y="115"/>
                    </a:cubicBezTo>
                    <a:cubicBezTo>
                      <a:pt x="2125" y="115"/>
                      <a:pt x="2125" y="115"/>
                      <a:pt x="2125" y="115"/>
                    </a:cubicBezTo>
                    <a:cubicBezTo>
                      <a:pt x="2076" y="252"/>
                      <a:pt x="1997" y="406"/>
                      <a:pt x="1918" y="524"/>
                    </a:cubicBezTo>
                    <a:cubicBezTo>
                      <a:pt x="1751" y="771"/>
                      <a:pt x="1512" y="927"/>
                      <a:pt x="1384" y="872"/>
                    </a:cubicBezTo>
                    <a:cubicBezTo>
                      <a:pt x="1256" y="817"/>
                      <a:pt x="1287" y="572"/>
                      <a:pt x="1453" y="325"/>
                    </a:cubicBezTo>
                    <a:cubicBezTo>
                      <a:pt x="1491" y="269"/>
                      <a:pt x="1532" y="219"/>
                      <a:pt x="1575" y="174"/>
                    </a:cubicBezTo>
                    <a:cubicBezTo>
                      <a:pt x="1575" y="173"/>
                      <a:pt x="1575" y="173"/>
                      <a:pt x="1575" y="172"/>
                    </a:cubicBezTo>
                    <a:cubicBezTo>
                      <a:pt x="1575" y="171"/>
                      <a:pt x="1574" y="170"/>
                      <a:pt x="1573" y="170"/>
                    </a:cubicBezTo>
                    <a:cubicBezTo>
                      <a:pt x="1573" y="170"/>
                      <a:pt x="1573" y="170"/>
                      <a:pt x="1573" y="170"/>
                    </a:cubicBezTo>
                    <a:cubicBezTo>
                      <a:pt x="1521" y="178"/>
                      <a:pt x="1468" y="188"/>
                      <a:pt x="1414" y="202"/>
                    </a:cubicBezTo>
                    <a:cubicBezTo>
                      <a:pt x="1414" y="202"/>
                      <a:pt x="1413" y="202"/>
                      <a:pt x="1413" y="202"/>
                    </a:cubicBezTo>
                    <a:cubicBezTo>
                      <a:pt x="851" y="892"/>
                      <a:pt x="611" y="1788"/>
                      <a:pt x="644" y="2587"/>
                    </a:cubicBezTo>
                    <a:cubicBezTo>
                      <a:pt x="644" y="2587"/>
                      <a:pt x="644" y="2587"/>
                      <a:pt x="644" y="2587"/>
                    </a:cubicBezTo>
                    <a:cubicBezTo>
                      <a:pt x="644" y="2588"/>
                      <a:pt x="643" y="2589"/>
                      <a:pt x="642" y="2589"/>
                    </a:cubicBezTo>
                    <a:cubicBezTo>
                      <a:pt x="642" y="2589"/>
                      <a:pt x="642" y="2589"/>
                      <a:pt x="642" y="2589"/>
                    </a:cubicBezTo>
                    <a:cubicBezTo>
                      <a:pt x="310" y="2455"/>
                      <a:pt x="68" y="2135"/>
                      <a:pt x="42" y="1729"/>
                    </a:cubicBezTo>
                    <a:cubicBezTo>
                      <a:pt x="42" y="1725"/>
                      <a:pt x="42" y="1725"/>
                      <a:pt x="42" y="1725"/>
                    </a:cubicBezTo>
                    <a:cubicBezTo>
                      <a:pt x="0" y="1003"/>
                      <a:pt x="575" y="264"/>
                      <a:pt x="1327" y="74"/>
                    </a:cubicBezTo>
                    <a:cubicBezTo>
                      <a:pt x="1618" y="0"/>
                      <a:pt x="1893" y="19"/>
                      <a:pt x="2124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1"/>
              <p:cNvSpPr>
                <a:spLocks/>
              </p:cNvSpPr>
              <p:nvPr/>
            </p:nvSpPr>
            <p:spPr bwMode="auto">
              <a:xfrm>
                <a:off x="6643688" y="4598987"/>
                <a:ext cx="306388" cy="409575"/>
              </a:xfrm>
              <a:custGeom>
                <a:avLst/>
                <a:gdLst>
                  <a:gd name="T0" fmla="*/ 1135 w 2054"/>
                  <a:gd name="T1" fmla="*/ 2338 h 2758"/>
                  <a:gd name="T2" fmla="*/ 964 w 2054"/>
                  <a:gd name="T3" fmla="*/ 2443 h 2758"/>
                  <a:gd name="T4" fmla="*/ 964 w 2054"/>
                  <a:gd name="T5" fmla="*/ 2443 h 2758"/>
                  <a:gd name="T6" fmla="*/ 962 w 2054"/>
                  <a:gd name="T7" fmla="*/ 2441 h 2758"/>
                  <a:gd name="T8" fmla="*/ 849 w 2054"/>
                  <a:gd name="T9" fmla="*/ 1960 h 2758"/>
                  <a:gd name="T10" fmla="*/ 177 w 2054"/>
                  <a:gd name="T11" fmla="*/ 1896 h 2758"/>
                  <a:gd name="T12" fmla="*/ 15 w 2054"/>
                  <a:gd name="T13" fmla="*/ 2683 h 2758"/>
                  <a:gd name="T14" fmla="*/ 17 w 2054"/>
                  <a:gd name="T15" fmla="*/ 2685 h 2758"/>
                  <a:gd name="T16" fmla="*/ 729 w 2054"/>
                  <a:gd name="T17" fmla="*/ 2693 h 2758"/>
                  <a:gd name="T18" fmla="*/ 2012 w 2054"/>
                  <a:gd name="T19" fmla="*/ 1042 h 2758"/>
                  <a:gd name="T20" fmla="*/ 846 w 2054"/>
                  <a:gd name="T21" fmla="*/ 38 h 2758"/>
                  <a:gd name="T22" fmla="*/ 845 w 2054"/>
                  <a:gd name="T23" fmla="*/ 38 h 2758"/>
                  <a:gd name="T24" fmla="*/ 673 w 2054"/>
                  <a:gd name="T25" fmla="*/ 226 h 2758"/>
                  <a:gd name="T26" fmla="*/ 672 w 2054"/>
                  <a:gd name="T27" fmla="*/ 227 h 2758"/>
                  <a:gd name="T28" fmla="*/ 674 w 2054"/>
                  <a:gd name="T29" fmla="*/ 229 h 2758"/>
                  <a:gd name="T30" fmla="*/ 675 w 2054"/>
                  <a:gd name="T31" fmla="*/ 229 h 2758"/>
                  <a:gd name="T32" fmla="*/ 1532 w 2054"/>
                  <a:gd name="T33" fmla="*/ 411 h 2758"/>
                  <a:gd name="T34" fmla="*/ 1533 w 2054"/>
                  <a:gd name="T35" fmla="*/ 412 h 2758"/>
                  <a:gd name="T36" fmla="*/ 1533 w 2054"/>
                  <a:gd name="T37" fmla="*/ 413 h 2758"/>
                  <a:gd name="T38" fmla="*/ 1136 w 2054"/>
                  <a:gd name="T39" fmla="*/ 2336 h 2758"/>
                  <a:gd name="T40" fmla="*/ 1136 w 2054"/>
                  <a:gd name="T41" fmla="*/ 2337 h 2758"/>
                  <a:gd name="T42" fmla="*/ 1135 w 2054"/>
                  <a:gd name="T43" fmla="*/ 2338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4" h="2758">
                    <a:moveTo>
                      <a:pt x="1135" y="2338"/>
                    </a:moveTo>
                    <a:cubicBezTo>
                      <a:pt x="1080" y="2376"/>
                      <a:pt x="1023" y="2411"/>
                      <a:pt x="964" y="2443"/>
                    </a:cubicBezTo>
                    <a:cubicBezTo>
                      <a:pt x="964" y="2443"/>
                      <a:pt x="964" y="2443"/>
                      <a:pt x="964" y="2443"/>
                    </a:cubicBezTo>
                    <a:cubicBezTo>
                      <a:pt x="963" y="2443"/>
                      <a:pt x="962" y="2442"/>
                      <a:pt x="962" y="2441"/>
                    </a:cubicBezTo>
                    <a:cubicBezTo>
                      <a:pt x="951" y="2268"/>
                      <a:pt x="913" y="2100"/>
                      <a:pt x="849" y="1960"/>
                    </a:cubicBezTo>
                    <a:cubicBezTo>
                      <a:pt x="677" y="1588"/>
                      <a:pt x="376" y="1559"/>
                      <a:pt x="177" y="1896"/>
                    </a:cubicBezTo>
                    <a:cubicBezTo>
                      <a:pt x="56" y="2103"/>
                      <a:pt x="0" y="2399"/>
                      <a:pt x="15" y="2683"/>
                    </a:cubicBezTo>
                    <a:cubicBezTo>
                      <a:pt x="15" y="2684"/>
                      <a:pt x="16" y="2685"/>
                      <a:pt x="17" y="2685"/>
                    </a:cubicBezTo>
                    <a:cubicBezTo>
                      <a:pt x="227" y="2751"/>
                      <a:pt x="470" y="2758"/>
                      <a:pt x="729" y="2693"/>
                    </a:cubicBezTo>
                    <a:cubicBezTo>
                      <a:pt x="1480" y="2501"/>
                      <a:pt x="2054" y="1763"/>
                      <a:pt x="2012" y="1042"/>
                    </a:cubicBezTo>
                    <a:cubicBezTo>
                      <a:pt x="1976" y="409"/>
                      <a:pt x="1476" y="0"/>
                      <a:pt x="846" y="38"/>
                    </a:cubicBezTo>
                    <a:cubicBezTo>
                      <a:pt x="846" y="38"/>
                      <a:pt x="845" y="38"/>
                      <a:pt x="845" y="38"/>
                    </a:cubicBezTo>
                    <a:cubicBezTo>
                      <a:pt x="784" y="100"/>
                      <a:pt x="727" y="163"/>
                      <a:pt x="673" y="226"/>
                    </a:cubicBezTo>
                    <a:cubicBezTo>
                      <a:pt x="673" y="226"/>
                      <a:pt x="672" y="227"/>
                      <a:pt x="672" y="227"/>
                    </a:cubicBezTo>
                    <a:cubicBezTo>
                      <a:pt x="672" y="228"/>
                      <a:pt x="673" y="229"/>
                      <a:pt x="674" y="229"/>
                    </a:cubicBezTo>
                    <a:cubicBezTo>
                      <a:pt x="674" y="229"/>
                      <a:pt x="674" y="229"/>
                      <a:pt x="675" y="229"/>
                    </a:cubicBezTo>
                    <a:cubicBezTo>
                      <a:pt x="1043" y="182"/>
                      <a:pt x="1339" y="257"/>
                      <a:pt x="1532" y="411"/>
                    </a:cubicBezTo>
                    <a:cubicBezTo>
                      <a:pt x="1533" y="411"/>
                      <a:pt x="1533" y="412"/>
                      <a:pt x="1533" y="412"/>
                    </a:cubicBezTo>
                    <a:cubicBezTo>
                      <a:pt x="1533" y="413"/>
                      <a:pt x="1533" y="413"/>
                      <a:pt x="1533" y="413"/>
                    </a:cubicBezTo>
                    <a:cubicBezTo>
                      <a:pt x="868" y="1351"/>
                      <a:pt x="950" y="1885"/>
                      <a:pt x="1136" y="2336"/>
                    </a:cubicBezTo>
                    <a:cubicBezTo>
                      <a:pt x="1136" y="2336"/>
                      <a:pt x="1136" y="2336"/>
                      <a:pt x="1136" y="2337"/>
                    </a:cubicBezTo>
                    <a:cubicBezTo>
                      <a:pt x="1136" y="2337"/>
                      <a:pt x="1135" y="2338"/>
                      <a:pt x="1135" y="2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"/>
              <p:cNvSpPr>
                <a:spLocks noEditPoints="1"/>
              </p:cNvSpPr>
              <p:nvPr/>
            </p:nvSpPr>
            <p:spPr bwMode="auto">
              <a:xfrm>
                <a:off x="6826250" y="4975225"/>
                <a:ext cx="15875" cy="14288"/>
              </a:xfrm>
              <a:custGeom>
                <a:avLst/>
                <a:gdLst>
                  <a:gd name="T0" fmla="*/ 9 w 100"/>
                  <a:gd name="T1" fmla="*/ 48 h 95"/>
                  <a:gd name="T2" fmla="*/ 45 w 100"/>
                  <a:gd name="T3" fmla="*/ 88 h 95"/>
                  <a:gd name="T4" fmla="*/ 91 w 100"/>
                  <a:gd name="T5" fmla="*/ 47 h 95"/>
                  <a:gd name="T6" fmla="*/ 54 w 100"/>
                  <a:gd name="T7" fmla="*/ 6 h 95"/>
                  <a:gd name="T8" fmla="*/ 9 w 100"/>
                  <a:gd name="T9" fmla="*/ 48 h 95"/>
                  <a:gd name="T10" fmla="*/ 2 w 100"/>
                  <a:gd name="T11" fmla="*/ 47 h 95"/>
                  <a:gd name="T12" fmla="*/ 54 w 100"/>
                  <a:gd name="T13" fmla="*/ 0 h 95"/>
                  <a:gd name="T14" fmla="*/ 97 w 100"/>
                  <a:gd name="T15" fmla="*/ 47 h 95"/>
                  <a:gd name="T16" fmla="*/ 45 w 100"/>
                  <a:gd name="T17" fmla="*/ 95 h 95"/>
                  <a:gd name="T18" fmla="*/ 2 w 100"/>
                  <a:gd name="T19" fmla="*/ 47 h 95"/>
                  <a:gd name="T20" fmla="*/ 39 w 100"/>
                  <a:gd name="T21" fmla="*/ 19 h 95"/>
                  <a:gd name="T22" fmla="*/ 40 w 100"/>
                  <a:gd name="T23" fmla="*/ 19 h 95"/>
                  <a:gd name="T24" fmla="*/ 51 w 100"/>
                  <a:gd name="T25" fmla="*/ 19 h 95"/>
                  <a:gd name="T26" fmla="*/ 52 w 100"/>
                  <a:gd name="T27" fmla="*/ 19 h 95"/>
                  <a:gd name="T28" fmla="*/ 58 w 100"/>
                  <a:gd name="T29" fmla="*/ 19 h 95"/>
                  <a:gd name="T30" fmla="*/ 63 w 100"/>
                  <a:gd name="T31" fmla="*/ 20 h 95"/>
                  <a:gd name="T32" fmla="*/ 73 w 100"/>
                  <a:gd name="T33" fmla="*/ 33 h 95"/>
                  <a:gd name="T34" fmla="*/ 73 w 100"/>
                  <a:gd name="T35" fmla="*/ 37 h 95"/>
                  <a:gd name="T36" fmla="*/ 58 w 100"/>
                  <a:gd name="T37" fmla="*/ 53 h 95"/>
                  <a:gd name="T38" fmla="*/ 65 w 100"/>
                  <a:gd name="T39" fmla="*/ 75 h 95"/>
                  <a:gd name="T40" fmla="*/ 65 w 100"/>
                  <a:gd name="T41" fmla="*/ 75 h 95"/>
                  <a:gd name="T42" fmla="*/ 65 w 100"/>
                  <a:gd name="T43" fmla="*/ 75 h 95"/>
                  <a:gd name="T44" fmla="*/ 65 w 100"/>
                  <a:gd name="T45" fmla="*/ 75 h 95"/>
                  <a:gd name="T46" fmla="*/ 57 w 100"/>
                  <a:gd name="T47" fmla="*/ 75 h 95"/>
                  <a:gd name="T48" fmla="*/ 57 w 100"/>
                  <a:gd name="T49" fmla="*/ 75 h 95"/>
                  <a:gd name="T50" fmla="*/ 50 w 100"/>
                  <a:gd name="T51" fmla="*/ 54 h 95"/>
                  <a:gd name="T52" fmla="*/ 45 w 100"/>
                  <a:gd name="T53" fmla="*/ 54 h 95"/>
                  <a:gd name="T54" fmla="*/ 45 w 100"/>
                  <a:gd name="T55" fmla="*/ 54 h 95"/>
                  <a:gd name="T56" fmla="*/ 40 w 100"/>
                  <a:gd name="T57" fmla="*/ 54 h 95"/>
                  <a:gd name="T58" fmla="*/ 36 w 100"/>
                  <a:gd name="T59" fmla="*/ 75 h 95"/>
                  <a:gd name="T60" fmla="*/ 35 w 100"/>
                  <a:gd name="T61" fmla="*/ 75 h 95"/>
                  <a:gd name="T62" fmla="*/ 29 w 100"/>
                  <a:gd name="T63" fmla="*/ 75 h 95"/>
                  <a:gd name="T64" fmla="*/ 29 w 100"/>
                  <a:gd name="T65" fmla="*/ 75 h 95"/>
                  <a:gd name="T66" fmla="*/ 29 w 100"/>
                  <a:gd name="T67" fmla="*/ 75 h 95"/>
                  <a:gd name="T68" fmla="*/ 33 w 100"/>
                  <a:gd name="T69" fmla="*/ 54 h 95"/>
                  <a:gd name="T70" fmla="*/ 33 w 100"/>
                  <a:gd name="T71" fmla="*/ 53 h 95"/>
                  <a:gd name="T72" fmla="*/ 36 w 100"/>
                  <a:gd name="T73" fmla="*/ 36 h 95"/>
                  <a:gd name="T74" fmla="*/ 39 w 100"/>
                  <a:gd name="T75" fmla="*/ 19 h 95"/>
                  <a:gd name="T76" fmla="*/ 50 w 100"/>
                  <a:gd name="T77" fmla="*/ 26 h 95"/>
                  <a:gd name="T78" fmla="*/ 45 w 100"/>
                  <a:gd name="T79" fmla="*/ 26 h 95"/>
                  <a:gd name="T80" fmla="*/ 43 w 100"/>
                  <a:gd name="T81" fmla="*/ 37 h 95"/>
                  <a:gd name="T82" fmla="*/ 41 w 100"/>
                  <a:gd name="T83" fmla="*/ 47 h 95"/>
                  <a:gd name="T84" fmla="*/ 46 w 100"/>
                  <a:gd name="T85" fmla="*/ 47 h 95"/>
                  <a:gd name="T86" fmla="*/ 47 w 100"/>
                  <a:gd name="T87" fmla="*/ 47 h 95"/>
                  <a:gd name="T88" fmla="*/ 52 w 100"/>
                  <a:gd name="T89" fmla="*/ 47 h 95"/>
                  <a:gd name="T90" fmla="*/ 56 w 100"/>
                  <a:gd name="T91" fmla="*/ 46 h 95"/>
                  <a:gd name="T92" fmla="*/ 66 w 100"/>
                  <a:gd name="T93" fmla="*/ 37 h 95"/>
                  <a:gd name="T94" fmla="*/ 60 w 100"/>
                  <a:gd name="T95" fmla="*/ 27 h 95"/>
                  <a:gd name="T96" fmla="*/ 56 w 100"/>
                  <a:gd name="T97" fmla="*/ 26 h 95"/>
                  <a:gd name="T98" fmla="*/ 51 w 100"/>
                  <a:gd name="T99" fmla="*/ 26 h 95"/>
                  <a:gd name="T100" fmla="*/ 50 w 100"/>
                  <a:gd name="T101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0" h="95">
                    <a:moveTo>
                      <a:pt x="9" y="48"/>
                    </a:moveTo>
                    <a:cubicBezTo>
                      <a:pt x="7" y="70"/>
                      <a:pt x="23" y="88"/>
                      <a:pt x="45" y="88"/>
                    </a:cubicBezTo>
                    <a:cubicBezTo>
                      <a:pt x="68" y="88"/>
                      <a:pt x="89" y="70"/>
                      <a:pt x="91" y="47"/>
                    </a:cubicBezTo>
                    <a:cubicBezTo>
                      <a:pt x="93" y="24"/>
                      <a:pt x="76" y="6"/>
                      <a:pt x="54" y="6"/>
                    </a:cubicBezTo>
                    <a:cubicBezTo>
                      <a:pt x="31" y="6"/>
                      <a:pt x="11" y="25"/>
                      <a:pt x="9" y="48"/>
                    </a:cubicBezTo>
                    <a:close/>
                    <a:moveTo>
                      <a:pt x="2" y="47"/>
                    </a:moveTo>
                    <a:cubicBezTo>
                      <a:pt x="5" y="21"/>
                      <a:pt x="28" y="0"/>
                      <a:pt x="54" y="0"/>
                    </a:cubicBezTo>
                    <a:cubicBezTo>
                      <a:pt x="80" y="0"/>
                      <a:pt x="100" y="21"/>
                      <a:pt x="97" y="47"/>
                    </a:cubicBezTo>
                    <a:cubicBezTo>
                      <a:pt x="95" y="74"/>
                      <a:pt x="72" y="95"/>
                      <a:pt x="45" y="95"/>
                    </a:cubicBezTo>
                    <a:cubicBezTo>
                      <a:pt x="19" y="95"/>
                      <a:pt x="0" y="74"/>
                      <a:pt x="2" y="47"/>
                    </a:cubicBezTo>
                    <a:close/>
                    <a:moveTo>
                      <a:pt x="39" y="19"/>
                    </a:moveTo>
                    <a:cubicBezTo>
                      <a:pt x="39" y="19"/>
                      <a:pt x="39" y="19"/>
                      <a:pt x="4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5" y="19"/>
                      <a:pt x="57" y="19"/>
                      <a:pt x="58" y="19"/>
                    </a:cubicBezTo>
                    <a:cubicBezTo>
                      <a:pt x="60" y="20"/>
                      <a:pt x="62" y="20"/>
                      <a:pt x="63" y="20"/>
                    </a:cubicBezTo>
                    <a:cubicBezTo>
                      <a:pt x="69" y="22"/>
                      <a:pt x="73" y="27"/>
                      <a:pt x="73" y="33"/>
                    </a:cubicBezTo>
                    <a:cubicBezTo>
                      <a:pt x="73" y="34"/>
                      <a:pt x="73" y="35"/>
                      <a:pt x="73" y="37"/>
                    </a:cubicBezTo>
                    <a:cubicBezTo>
                      <a:pt x="71" y="44"/>
                      <a:pt x="66" y="50"/>
                      <a:pt x="58" y="53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5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6" y="36"/>
                      <a:pt x="36" y="36"/>
                      <a:pt x="36" y="36"/>
                    </a:cubicBezTo>
                    <a:lnTo>
                      <a:pt x="39" y="19"/>
                    </a:lnTo>
                    <a:close/>
                    <a:moveTo>
                      <a:pt x="50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9" y="47"/>
                      <a:pt x="51" y="47"/>
                      <a:pt x="52" y="47"/>
                    </a:cubicBezTo>
                    <a:cubicBezTo>
                      <a:pt x="54" y="47"/>
                      <a:pt x="55" y="47"/>
                      <a:pt x="56" y="46"/>
                    </a:cubicBezTo>
                    <a:cubicBezTo>
                      <a:pt x="61" y="45"/>
                      <a:pt x="65" y="41"/>
                      <a:pt x="66" y="37"/>
                    </a:cubicBezTo>
                    <a:cubicBezTo>
                      <a:pt x="67" y="32"/>
                      <a:pt x="64" y="28"/>
                      <a:pt x="60" y="27"/>
                    </a:cubicBezTo>
                    <a:cubicBezTo>
                      <a:pt x="59" y="27"/>
                      <a:pt x="58" y="26"/>
                      <a:pt x="56" y="26"/>
                    </a:cubicBezTo>
                    <a:cubicBezTo>
                      <a:pt x="55" y="26"/>
                      <a:pt x="53" y="26"/>
                      <a:pt x="51" y="26"/>
                    </a:cubicBez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700190" y="4598987"/>
              <a:ext cx="422276" cy="425451"/>
              <a:chOff x="6527800" y="4598987"/>
              <a:chExt cx="422276" cy="42545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27" name="Freeform 10"/>
              <p:cNvSpPr>
                <a:spLocks noEditPoints="1"/>
              </p:cNvSpPr>
              <p:nvPr/>
            </p:nvSpPr>
            <p:spPr bwMode="auto">
              <a:xfrm>
                <a:off x="6527800" y="4640263"/>
                <a:ext cx="317500" cy="384175"/>
              </a:xfrm>
              <a:custGeom>
                <a:avLst/>
                <a:gdLst>
                  <a:gd name="T0" fmla="*/ 1468 w 2125"/>
                  <a:gd name="T1" fmla="*/ 523 h 2589"/>
                  <a:gd name="T2" fmla="*/ 1516 w 2125"/>
                  <a:gd name="T3" fmla="*/ 732 h 2589"/>
                  <a:gd name="T4" fmla="*/ 1759 w 2125"/>
                  <a:gd name="T5" fmla="*/ 529 h 2589"/>
                  <a:gd name="T6" fmla="*/ 1711 w 2125"/>
                  <a:gd name="T7" fmla="*/ 320 h 2589"/>
                  <a:gd name="T8" fmla="*/ 1468 w 2125"/>
                  <a:gd name="T9" fmla="*/ 523 h 2589"/>
                  <a:gd name="T10" fmla="*/ 2124 w 2125"/>
                  <a:gd name="T11" fmla="*/ 113 h 2589"/>
                  <a:gd name="T12" fmla="*/ 2125 w 2125"/>
                  <a:gd name="T13" fmla="*/ 115 h 2589"/>
                  <a:gd name="T14" fmla="*/ 2125 w 2125"/>
                  <a:gd name="T15" fmla="*/ 115 h 2589"/>
                  <a:gd name="T16" fmla="*/ 1918 w 2125"/>
                  <a:gd name="T17" fmla="*/ 524 h 2589"/>
                  <a:gd name="T18" fmla="*/ 1384 w 2125"/>
                  <a:gd name="T19" fmla="*/ 872 h 2589"/>
                  <a:gd name="T20" fmla="*/ 1453 w 2125"/>
                  <a:gd name="T21" fmla="*/ 325 h 2589"/>
                  <a:gd name="T22" fmla="*/ 1575 w 2125"/>
                  <a:gd name="T23" fmla="*/ 174 h 2589"/>
                  <a:gd name="T24" fmla="*/ 1575 w 2125"/>
                  <a:gd name="T25" fmla="*/ 172 h 2589"/>
                  <a:gd name="T26" fmla="*/ 1573 w 2125"/>
                  <a:gd name="T27" fmla="*/ 170 h 2589"/>
                  <a:gd name="T28" fmla="*/ 1573 w 2125"/>
                  <a:gd name="T29" fmla="*/ 170 h 2589"/>
                  <a:gd name="T30" fmla="*/ 1414 w 2125"/>
                  <a:gd name="T31" fmla="*/ 202 h 2589"/>
                  <a:gd name="T32" fmla="*/ 1413 w 2125"/>
                  <a:gd name="T33" fmla="*/ 202 h 2589"/>
                  <a:gd name="T34" fmla="*/ 644 w 2125"/>
                  <a:gd name="T35" fmla="*/ 2587 h 2589"/>
                  <a:gd name="T36" fmla="*/ 644 w 2125"/>
                  <a:gd name="T37" fmla="*/ 2587 h 2589"/>
                  <a:gd name="T38" fmla="*/ 642 w 2125"/>
                  <a:gd name="T39" fmla="*/ 2589 h 2589"/>
                  <a:gd name="T40" fmla="*/ 642 w 2125"/>
                  <a:gd name="T41" fmla="*/ 2589 h 2589"/>
                  <a:gd name="T42" fmla="*/ 42 w 2125"/>
                  <a:gd name="T43" fmla="*/ 1729 h 2589"/>
                  <a:gd name="T44" fmla="*/ 42 w 2125"/>
                  <a:gd name="T45" fmla="*/ 1725 h 2589"/>
                  <a:gd name="T46" fmla="*/ 1327 w 2125"/>
                  <a:gd name="T47" fmla="*/ 74 h 2589"/>
                  <a:gd name="T48" fmla="*/ 2124 w 2125"/>
                  <a:gd name="T49" fmla="*/ 113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5" h="2589">
                    <a:moveTo>
                      <a:pt x="1468" y="523"/>
                    </a:moveTo>
                    <a:cubicBezTo>
                      <a:pt x="1414" y="637"/>
                      <a:pt x="1436" y="730"/>
                      <a:pt x="1516" y="732"/>
                    </a:cubicBezTo>
                    <a:cubicBezTo>
                      <a:pt x="1597" y="733"/>
                      <a:pt x="1706" y="642"/>
                      <a:pt x="1759" y="529"/>
                    </a:cubicBezTo>
                    <a:cubicBezTo>
                      <a:pt x="1813" y="415"/>
                      <a:pt x="1792" y="322"/>
                      <a:pt x="1711" y="320"/>
                    </a:cubicBezTo>
                    <a:cubicBezTo>
                      <a:pt x="1631" y="319"/>
                      <a:pt x="1522" y="410"/>
                      <a:pt x="1468" y="523"/>
                    </a:cubicBezTo>
                    <a:close/>
                    <a:moveTo>
                      <a:pt x="2124" y="113"/>
                    </a:moveTo>
                    <a:cubicBezTo>
                      <a:pt x="2124" y="113"/>
                      <a:pt x="2125" y="114"/>
                      <a:pt x="2125" y="115"/>
                    </a:cubicBezTo>
                    <a:cubicBezTo>
                      <a:pt x="2125" y="115"/>
                      <a:pt x="2125" y="115"/>
                      <a:pt x="2125" y="115"/>
                    </a:cubicBezTo>
                    <a:cubicBezTo>
                      <a:pt x="2076" y="252"/>
                      <a:pt x="1997" y="406"/>
                      <a:pt x="1918" y="524"/>
                    </a:cubicBezTo>
                    <a:cubicBezTo>
                      <a:pt x="1751" y="771"/>
                      <a:pt x="1512" y="927"/>
                      <a:pt x="1384" y="872"/>
                    </a:cubicBezTo>
                    <a:cubicBezTo>
                      <a:pt x="1256" y="817"/>
                      <a:pt x="1287" y="572"/>
                      <a:pt x="1453" y="325"/>
                    </a:cubicBezTo>
                    <a:cubicBezTo>
                      <a:pt x="1491" y="269"/>
                      <a:pt x="1532" y="219"/>
                      <a:pt x="1575" y="174"/>
                    </a:cubicBezTo>
                    <a:cubicBezTo>
                      <a:pt x="1575" y="173"/>
                      <a:pt x="1575" y="173"/>
                      <a:pt x="1575" y="172"/>
                    </a:cubicBezTo>
                    <a:cubicBezTo>
                      <a:pt x="1575" y="171"/>
                      <a:pt x="1574" y="170"/>
                      <a:pt x="1573" y="170"/>
                    </a:cubicBezTo>
                    <a:cubicBezTo>
                      <a:pt x="1573" y="170"/>
                      <a:pt x="1573" y="170"/>
                      <a:pt x="1573" y="170"/>
                    </a:cubicBezTo>
                    <a:cubicBezTo>
                      <a:pt x="1521" y="178"/>
                      <a:pt x="1468" y="188"/>
                      <a:pt x="1414" y="202"/>
                    </a:cubicBezTo>
                    <a:cubicBezTo>
                      <a:pt x="1414" y="202"/>
                      <a:pt x="1413" y="202"/>
                      <a:pt x="1413" y="202"/>
                    </a:cubicBezTo>
                    <a:cubicBezTo>
                      <a:pt x="851" y="892"/>
                      <a:pt x="611" y="1788"/>
                      <a:pt x="644" y="2587"/>
                    </a:cubicBezTo>
                    <a:cubicBezTo>
                      <a:pt x="644" y="2587"/>
                      <a:pt x="644" y="2587"/>
                      <a:pt x="644" y="2587"/>
                    </a:cubicBezTo>
                    <a:cubicBezTo>
                      <a:pt x="644" y="2588"/>
                      <a:pt x="643" y="2589"/>
                      <a:pt x="642" y="2589"/>
                    </a:cubicBezTo>
                    <a:cubicBezTo>
                      <a:pt x="642" y="2589"/>
                      <a:pt x="642" y="2589"/>
                      <a:pt x="642" y="2589"/>
                    </a:cubicBezTo>
                    <a:cubicBezTo>
                      <a:pt x="310" y="2455"/>
                      <a:pt x="68" y="2135"/>
                      <a:pt x="42" y="1729"/>
                    </a:cubicBezTo>
                    <a:cubicBezTo>
                      <a:pt x="42" y="1725"/>
                      <a:pt x="42" y="1725"/>
                      <a:pt x="42" y="1725"/>
                    </a:cubicBezTo>
                    <a:cubicBezTo>
                      <a:pt x="0" y="1003"/>
                      <a:pt x="575" y="264"/>
                      <a:pt x="1327" y="74"/>
                    </a:cubicBezTo>
                    <a:cubicBezTo>
                      <a:pt x="1618" y="0"/>
                      <a:pt x="1893" y="19"/>
                      <a:pt x="2124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1"/>
              <p:cNvSpPr>
                <a:spLocks/>
              </p:cNvSpPr>
              <p:nvPr/>
            </p:nvSpPr>
            <p:spPr bwMode="auto">
              <a:xfrm>
                <a:off x="6643688" y="4598987"/>
                <a:ext cx="306388" cy="409575"/>
              </a:xfrm>
              <a:custGeom>
                <a:avLst/>
                <a:gdLst>
                  <a:gd name="T0" fmla="*/ 1135 w 2054"/>
                  <a:gd name="T1" fmla="*/ 2338 h 2758"/>
                  <a:gd name="T2" fmla="*/ 964 w 2054"/>
                  <a:gd name="T3" fmla="*/ 2443 h 2758"/>
                  <a:gd name="T4" fmla="*/ 964 w 2054"/>
                  <a:gd name="T5" fmla="*/ 2443 h 2758"/>
                  <a:gd name="T6" fmla="*/ 962 w 2054"/>
                  <a:gd name="T7" fmla="*/ 2441 h 2758"/>
                  <a:gd name="T8" fmla="*/ 849 w 2054"/>
                  <a:gd name="T9" fmla="*/ 1960 h 2758"/>
                  <a:gd name="T10" fmla="*/ 177 w 2054"/>
                  <a:gd name="T11" fmla="*/ 1896 h 2758"/>
                  <a:gd name="T12" fmla="*/ 15 w 2054"/>
                  <a:gd name="T13" fmla="*/ 2683 h 2758"/>
                  <a:gd name="T14" fmla="*/ 17 w 2054"/>
                  <a:gd name="T15" fmla="*/ 2685 h 2758"/>
                  <a:gd name="T16" fmla="*/ 729 w 2054"/>
                  <a:gd name="T17" fmla="*/ 2693 h 2758"/>
                  <a:gd name="T18" fmla="*/ 2012 w 2054"/>
                  <a:gd name="T19" fmla="*/ 1042 h 2758"/>
                  <a:gd name="T20" fmla="*/ 846 w 2054"/>
                  <a:gd name="T21" fmla="*/ 38 h 2758"/>
                  <a:gd name="T22" fmla="*/ 845 w 2054"/>
                  <a:gd name="T23" fmla="*/ 38 h 2758"/>
                  <a:gd name="T24" fmla="*/ 673 w 2054"/>
                  <a:gd name="T25" fmla="*/ 226 h 2758"/>
                  <a:gd name="T26" fmla="*/ 672 w 2054"/>
                  <a:gd name="T27" fmla="*/ 227 h 2758"/>
                  <a:gd name="T28" fmla="*/ 674 w 2054"/>
                  <a:gd name="T29" fmla="*/ 229 h 2758"/>
                  <a:gd name="T30" fmla="*/ 675 w 2054"/>
                  <a:gd name="T31" fmla="*/ 229 h 2758"/>
                  <a:gd name="T32" fmla="*/ 1532 w 2054"/>
                  <a:gd name="T33" fmla="*/ 411 h 2758"/>
                  <a:gd name="T34" fmla="*/ 1533 w 2054"/>
                  <a:gd name="T35" fmla="*/ 412 h 2758"/>
                  <a:gd name="T36" fmla="*/ 1533 w 2054"/>
                  <a:gd name="T37" fmla="*/ 413 h 2758"/>
                  <a:gd name="T38" fmla="*/ 1136 w 2054"/>
                  <a:gd name="T39" fmla="*/ 2336 h 2758"/>
                  <a:gd name="T40" fmla="*/ 1136 w 2054"/>
                  <a:gd name="T41" fmla="*/ 2337 h 2758"/>
                  <a:gd name="T42" fmla="*/ 1135 w 2054"/>
                  <a:gd name="T43" fmla="*/ 2338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4" h="2758">
                    <a:moveTo>
                      <a:pt x="1135" y="2338"/>
                    </a:moveTo>
                    <a:cubicBezTo>
                      <a:pt x="1080" y="2376"/>
                      <a:pt x="1023" y="2411"/>
                      <a:pt x="964" y="2443"/>
                    </a:cubicBezTo>
                    <a:cubicBezTo>
                      <a:pt x="964" y="2443"/>
                      <a:pt x="964" y="2443"/>
                      <a:pt x="964" y="2443"/>
                    </a:cubicBezTo>
                    <a:cubicBezTo>
                      <a:pt x="963" y="2443"/>
                      <a:pt x="962" y="2442"/>
                      <a:pt x="962" y="2441"/>
                    </a:cubicBezTo>
                    <a:cubicBezTo>
                      <a:pt x="951" y="2268"/>
                      <a:pt x="913" y="2100"/>
                      <a:pt x="849" y="1960"/>
                    </a:cubicBezTo>
                    <a:cubicBezTo>
                      <a:pt x="677" y="1588"/>
                      <a:pt x="376" y="1559"/>
                      <a:pt x="177" y="1896"/>
                    </a:cubicBezTo>
                    <a:cubicBezTo>
                      <a:pt x="56" y="2103"/>
                      <a:pt x="0" y="2399"/>
                      <a:pt x="15" y="2683"/>
                    </a:cubicBezTo>
                    <a:cubicBezTo>
                      <a:pt x="15" y="2684"/>
                      <a:pt x="16" y="2685"/>
                      <a:pt x="17" y="2685"/>
                    </a:cubicBezTo>
                    <a:cubicBezTo>
                      <a:pt x="227" y="2751"/>
                      <a:pt x="470" y="2758"/>
                      <a:pt x="729" y="2693"/>
                    </a:cubicBezTo>
                    <a:cubicBezTo>
                      <a:pt x="1480" y="2501"/>
                      <a:pt x="2054" y="1763"/>
                      <a:pt x="2012" y="1042"/>
                    </a:cubicBezTo>
                    <a:cubicBezTo>
                      <a:pt x="1976" y="409"/>
                      <a:pt x="1476" y="0"/>
                      <a:pt x="846" y="38"/>
                    </a:cubicBezTo>
                    <a:cubicBezTo>
                      <a:pt x="846" y="38"/>
                      <a:pt x="845" y="38"/>
                      <a:pt x="845" y="38"/>
                    </a:cubicBezTo>
                    <a:cubicBezTo>
                      <a:pt x="784" y="100"/>
                      <a:pt x="727" y="163"/>
                      <a:pt x="673" y="226"/>
                    </a:cubicBezTo>
                    <a:cubicBezTo>
                      <a:pt x="673" y="226"/>
                      <a:pt x="672" y="227"/>
                      <a:pt x="672" y="227"/>
                    </a:cubicBezTo>
                    <a:cubicBezTo>
                      <a:pt x="672" y="228"/>
                      <a:pt x="673" y="229"/>
                      <a:pt x="674" y="229"/>
                    </a:cubicBezTo>
                    <a:cubicBezTo>
                      <a:pt x="674" y="229"/>
                      <a:pt x="674" y="229"/>
                      <a:pt x="675" y="229"/>
                    </a:cubicBezTo>
                    <a:cubicBezTo>
                      <a:pt x="1043" y="182"/>
                      <a:pt x="1339" y="257"/>
                      <a:pt x="1532" y="411"/>
                    </a:cubicBezTo>
                    <a:cubicBezTo>
                      <a:pt x="1533" y="411"/>
                      <a:pt x="1533" y="412"/>
                      <a:pt x="1533" y="412"/>
                    </a:cubicBezTo>
                    <a:cubicBezTo>
                      <a:pt x="1533" y="413"/>
                      <a:pt x="1533" y="413"/>
                      <a:pt x="1533" y="413"/>
                    </a:cubicBezTo>
                    <a:cubicBezTo>
                      <a:pt x="868" y="1351"/>
                      <a:pt x="950" y="1885"/>
                      <a:pt x="1136" y="2336"/>
                    </a:cubicBezTo>
                    <a:cubicBezTo>
                      <a:pt x="1136" y="2336"/>
                      <a:pt x="1136" y="2336"/>
                      <a:pt x="1136" y="2337"/>
                    </a:cubicBezTo>
                    <a:cubicBezTo>
                      <a:pt x="1136" y="2337"/>
                      <a:pt x="1135" y="2338"/>
                      <a:pt x="1135" y="2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"/>
              <p:cNvSpPr>
                <a:spLocks noEditPoints="1"/>
              </p:cNvSpPr>
              <p:nvPr/>
            </p:nvSpPr>
            <p:spPr bwMode="auto">
              <a:xfrm>
                <a:off x="6826250" y="4975225"/>
                <a:ext cx="15875" cy="14288"/>
              </a:xfrm>
              <a:custGeom>
                <a:avLst/>
                <a:gdLst>
                  <a:gd name="T0" fmla="*/ 9 w 100"/>
                  <a:gd name="T1" fmla="*/ 48 h 95"/>
                  <a:gd name="T2" fmla="*/ 45 w 100"/>
                  <a:gd name="T3" fmla="*/ 88 h 95"/>
                  <a:gd name="T4" fmla="*/ 91 w 100"/>
                  <a:gd name="T5" fmla="*/ 47 h 95"/>
                  <a:gd name="T6" fmla="*/ 54 w 100"/>
                  <a:gd name="T7" fmla="*/ 6 h 95"/>
                  <a:gd name="T8" fmla="*/ 9 w 100"/>
                  <a:gd name="T9" fmla="*/ 48 h 95"/>
                  <a:gd name="T10" fmla="*/ 2 w 100"/>
                  <a:gd name="T11" fmla="*/ 47 h 95"/>
                  <a:gd name="T12" fmla="*/ 54 w 100"/>
                  <a:gd name="T13" fmla="*/ 0 h 95"/>
                  <a:gd name="T14" fmla="*/ 97 w 100"/>
                  <a:gd name="T15" fmla="*/ 47 h 95"/>
                  <a:gd name="T16" fmla="*/ 45 w 100"/>
                  <a:gd name="T17" fmla="*/ 95 h 95"/>
                  <a:gd name="T18" fmla="*/ 2 w 100"/>
                  <a:gd name="T19" fmla="*/ 47 h 95"/>
                  <a:gd name="T20" fmla="*/ 39 w 100"/>
                  <a:gd name="T21" fmla="*/ 19 h 95"/>
                  <a:gd name="T22" fmla="*/ 40 w 100"/>
                  <a:gd name="T23" fmla="*/ 19 h 95"/>
                  <a:gd name="T24" fmla="*/ 51 w 100"/>
                  <a:gd name="T25" fmla="*/ 19 h 95"/>
                  <a:gd name="T26" fmla="*/ 52 w 100"/>
                  <a:gd name="T27" fmla="*/ 19 h 95"/>
                  <a:gd name="T28" fmla="*/ 58 w 100"/>
                  <a:gd name="T29" fmla="*/ 19 h 95"/>
                  <a:gd name="T30" fmla="*/ 63 w 100"/>
                  <a:gd name="T31" fmla="*/ 20 h 95"/>
                  <a:gd name="T32" fmla="*/ 73 w 100"/>
                  <a:gd name="T33" fmla="*/ 33 h 95"/>
                  <a:gd name="T34" fmla="*/ 73 w 100"/>
                  <a:gd name="T35" fmla="*/ 37 h 95"/>
                  <a:gd name="T36" fmla="*/ 58 w 100"/>
                  <a:gd name="T37" fmla="*/ 53 h 95"/>
                  <a:gd name="T38" fmla="*/ 65 w 100"/>
                  <a:gd name="T39" fmla="*/ 75 h 95"/>
                  <a:gd name="T40" fmla="*/ 65 w 100"/>
                  <a:gd name="T41" fmla="*/ 75 h 95"/>
                  <a:gd name="T42" fmla="*/ 65 w 100"/>
                  <a:gd name="T43" fmla="*/ 75 h 95"/>
                  <a:gd name="T44" fmla="*/ 65 w 100"/>
                  <a:gd name="T45" fmla="*/ 75 h 95"/>
                  <a:gd name="T46" fmla="*/ 57 w 100"/>
                  <a:gd name="T47" fmla="*/ 75 h 95"/>
                  <a:gd name="T48" fmla="*/ 57 w 100"/>
                  <a:gd name="T49" fmla="*/ 75 h 95"/>
                  <a:gd name="T50" fmla="*/ 50 w 100"/>
                  <a:gd name="T51" fmla="*/ 54 h 95"/>
                  <a:gd name="T52" fmla="*/ 45 w 100"/>
                  <a:gd name="T53" fmla="*/ 54 h 95"/>
                  <a:gd name="T54" fmla="*/ 45 w 100"/>
                  <a:gd name="T55" fmla="*/ 54 h 95"/>
                  <a:gd name="T56" fmla="*/ 40 w 100"/>
                  <a:gd name="T57" fmla="*/ 54 h 95"/>
                  <a:gd name="T58" fmla="*/ 36 w 100"/>
                  <a:gd name="T59" fmla="*/ 75 h 95"/>
                  <a:gd name="T60" fmla="*/ 35 w 100"/>
                  <a:gd name="T61" fmla="*/ 75 h 95"/>
                  <a:gd name="T62" fmla="*/ 29 w 100"/>
                  <a:gd name="T63" fmla="*/ 75 h 95"/>
                  <a:gd name="T64" fmla="*/ 29 w 100"/>
                  <a:gd name="T65" fmla="*/ 75 h 95"/>
                  <a:gd name="T66" fmla="*/ 29 w 100"/>
                  <a:gd name="T67" fmla="*/ 75 h 95"/>
                  <a:gd name="T68" fmla="*/ 33 w 100"/>
                  <a:gd name="T69" fmla="*/ 54 h 95"/>
                  <a:gd name="T70" fmla="*/ 33 w 100"/>
                  <a:gd name="T71" fmla="*/ 53 h 95"/>
                  <a:gd name="T72" fmla="*/ 36 w 100"/>
                  <a:gd name="T73" fmla="*/ 36 h 95"/>
                  <a:gd name="T74" fmla="*/ 39 w 100"/>
                  <a:gd name="T75" fmla="*/ 19 h 95"/>
                  <a:gd name="T76" fmla="*/ 50 w 100"/>
                  <a:gd name="T77" fmla="*/ 26 h 95"/>
                  <a:gd name="T78" fmla="*/ 45 w 100"/>
                  <a:gd name="T79" fmla="*/ 26 h 95"/>
                  <a:gd name="T80" fmla="*/ 43 w 100"/>
                  <a:gd name="T81" fmla="*/ 37 h 95"/>
                  <a:gd name="T82" fmla="*/ 41 w 100"/>
                  <a:gd name="T83" fmla="*/ 47 h 95"/>
                  <a:gd name="T84" fmla="*/ 46 w 100"/>
                  <a:gd name="T85" fmla="*/ 47 h 95"/>
                  <a:gd name="T86" fmla="*/ 47 w 100"/>
                  <a:gd name="T87" fmla="*/ 47 h 95"/>
                  <a:gd name="T88" fmla="*/ 52 w 100"/>
                  <a:gd name="T89" fmla="*/ 47 h 95"/>
                  <a:gd name="T90" fmla="*/ 56 w 100"/>
                  <a:gd name="T91" fmla="*/ 46 h 95"/>
                  <a:gd name="T92" fmla="*/ 66 w 100"/>
                  <a:gd name="T93" fmla="*/ 37 h 95"/>
                  <a:gd name="T94" fmla="*/ 60 w 100"/>
                  <a:gd name="T95" fmla="*/ 27 h 95"/>
                  <a:gd name="T96" fmla="*/ 56 w 100"/>
                  <a:gd name="T97" fmla="*/ 26 h 95"/>
                  <a:gd name="T98" fmla="*/ 51 w 100"/>
                  <a:gd name="T99" fmla="*/ 26 h 95"/>
                  <a:gd name="T100" fmla="*/ 50 w 100"/>
                  <a:gd name="T101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0" h="95">
                    <a:moveTo>
                      <a:pt x="9" y="48"/>
                    </a:moveTo>
                    <a:cubicBezTo>
                      <a:pt x="7" y="70"/>
                      <a:pt x="23" y="88"/>
                      <a:pt x="45" y="88"/>
                    </a:cubicBezTo>
                    <a:cubicBezTo>
                      <a:pt x="68" y="88"/>
                      <a:pt x="89" y="70"/>
                      <a:pt x="91" y="47"/>
                    </a:cubicBezTo>
                    <a:cubicBezTo>
                      <a:pt x="93" y="24"/>
                      <a:pt x="76" y="6"/>
                      <a:pt x="54" y="6"/>
                    </a:cubicBezTo>
                    <a:cubicBezTo>
                      <a:pt x="31" y="6"/>
                      <a:pt x="11" y="25"/>
                      <a:pt x="9" y="48"/>
                    </a:cubicBezTo>
                    <a:close/>
                    <a:moveTo>
                      <a:pt x="2" y="47"/>
                    </a:moveTo>
                    <a:cubicBezTo>
                      <a:pt x="5" y="21"/>
                      <a:pt x="28" y="0"/>
                      <a:pt x="54" y="0"/>
                    </a:cubicBezTo>
                    <a:cubicBezTo>
                      <a:pt x="80" y="0"/>
                      <a:pt x="100" y="21"/>
                      <a:pt x="97" y="47"/>
                    </a:cubicBezTo>
                    <a:cubicBezTo>
                      <a:pt x="95" y="74"/>
                      <a:pt x="72" y="95"/>
                      <a:pt x="45" y="95"/>
                    </a:cubicBezTo>
                    <a:cubicBezTo>
                      <a:pt x="19" y="95"/>
                      <a:pt x="0" y="74"/>
                      <a:pt x="2" y="47"/>
                    </a:cubicBezTo>
                    <a:close/>
                    <a:moveTo>
                      <a:pt x="39" y="19"/>
                    </a:moveTo>
                    <a:cubicBezTo>
                      <a:pt x="39" y="19"/>
                      <a:pt x="39" y="19"/>
                      <a:pt x="4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5" y="19"/>
                      <a:pt x="57" y="19"/>
                      <a:pt x="58" y="19"/>
                    </a:cubicBezTo>
                    <a:cubicBezTo>
                      <a:pt x="60" y="20"/>
                      <a:pt x="62" y="20"/>
                      <a:pt x="63" y="20"/>
                    </a:cubicBezTo>
                    <a:cubicBezTo>
                      <a:pt x="69" y="22"/>
                      <a:pt x="73" y="27"/>
                      <a:pt x="73" y="33"/>
                    </a:cubicBezTo>
                    <a:cubicBezTo>
                      <a:pt x="73" y="34"/>
                      <a:pt x="73" y="35"/>
                      <a:pt x="73" y="37"/>
                    </a:cubicBezTo>
                    <a:cubicBezTo>
                      <a:pt x="71" y="44"/>
                      <a:pt x="66" y="50"/>
                      <a:pt x="58" y="53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5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6" y="36"/>
                      <a:pt x="36" y="36"/>
                      <a:pt x="36" y="36"/>
                    </a:cubicBezTo>
                    <a:lnTo>
                      <a:pt x="39" y="19"/>
                    </a:lnTo>
                    <a:close/>
                    <a:moveTo>
                      <a:pt x="50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9" y="47"/>
                      <a:pt x="51" y="47"/>
                      <a:pt x="52" y="47"/>
                    </a:cubicBezTo>
                    <a:cubicBezTo>
                      <a:pt x="54" y="47"/>
                      <a:pt x="55" y="47"/>
                      <a:pt x="56" y="46"/>
                    </a:cubicBezTo>
                    <a:cubicBezTo>
                      <a:pt x="61" y="45"/>
                      <a:pt x="65" y="41"/>
                      <a:pt x="66" y="37"/>
                    </a:cubicBezTo>
                    <a:cubicBezTo>
                      <a:pt x="67" y="32"/>
                      <a:pt x="64" y="28"/>
                      <a:pt x="60" y="27"/>
                    </a:cubicBezTo>
                    <a:cubicBezTo>
                      <a:pt x="59" y="27"/>
                      <a:pt x="58" y="26"/>
                      <a:pt x="56" y="26"/>
                    </a:cubicBezTo>
                    <a:cubicBezTo>
                      <a:pt x="55" y="26"/>
                      <a:pt x="53" y="26"/>
                      <a:pt x="51" y="26"/>
                    </a:cubicBez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231521" y="4598987"/>
              <a:ext cx="422276" cy="425451"/>
              <a:chOff x="6527800" y="4598987"/>
              <a:chExt cx="422276" cy="42545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24" name="Freeform 10"/>
              <p:cNvSpPr>
                <a:spLocks noEditPoints="1"/>
              </p:cNvSpPr>
              <p:nvPr/>
            </p:nvSpPr>
            <p:spPr bwMode="auto">
              <a:xfrm>
                <a:off x="6527800" y="4640263"/>
                <a:ext cx="317500" cy="384175"/>
              </a:xfrm>
              <a:custGeom>
                <a:avLst/>
                <a:gdLst>
                  <a:gd name="T0" fmla="*/ 1468 w 2125"/>
                  <a:gd name="T1" fmla="*/ 523 h 2589"/>
                  <a:gd name="T2" fmla="*/ 1516 w 2125"/>
                  <a:gd name="T3" fmla="*/ 732 h 2589"/>
                  <a:gd name="T4" fmla="*/ 1759 w 2125"/>
                  <a:gd name="T5" fmla="*/ 529 h 2589"/>
                  <a:gd name="T6" fmla="*/ 1711 w 2125"/>
                  <a:gd name="T7" fmla="*/ 320 h 2589"/>
                  <a:gd name="T8" fmla="*/ 1468 w 2125"/>
                  <a:gd name="T9" fmla="*/ 523 h 2589"/>
                  <a:gd name="T10" fmla="*/ 2124 w 2125"/>
                  <a:gd name="T11" fmla="*/ 113 h 2589"/>
                  <a:gd name="T12" fmla="*/ 2125 w 2125"/>
                  <a:gd name="T13" fmla="*/ 115 h 2589"/>
                  <a:gd name="T14" fmla="*/ 2125 w 2125"/>
                  <a:gd name="T15" fmla="*/ 115 h 2589"/>
                  <a:gd name="T16" fmla="*/ 1918 w 2125"/>
                  <a:gd name="T17" fmla="*/ 524 h 2589"/>
                  <a:gd name="T18" fmla="*/ 1384 w 2125"/>
                  <a:gd name="T19" fmla="*/ 872 h 2589"/>
                  <a:gd name="T20" fmla="*/ 1453 w 2125"/>
                  <a:gd name="T21" fmla="*/ 325 h 2589"/>
                  <a:gd name="T22" fmla="*/ 1575 w 2125"/>
                  <a:gd name="T23" fmla="*/ 174 h 2589"/>
                  <a:gd name="T24" fmla="*/ 1575 w 2125"/>
                  <a:gd name="T25" fmla="*/ 172 h 2589"/>
                  <a:gd name="T26" fmla="*/ 1573 w 2125"/>
                  <a:gd name="T27" fmla="*/ 170 h 2589"/>
                  <a:gd name="T28" fmla="*/ 1573 w 2125"/>
                  <a:gd name="T29" fmla="*/ 170 h 2589"/>
                  <a:gd name="T30" fmla="*/ 1414 w 2125"/>
                  <a:gd name="T31" fmla="*/ 202 h 2589"/>
                  <a:gd name="T32" fmla="*/ 1413 w 2125"/>
                  <a:gd name="T33" fmla="*/ 202 h 2589"/>
                  <a:gd name="T34" fmla="*/ 644 w 2125"/>
                  <a:gd name="T35" fmla="*/ 2587 h 2589"/>
                  <a:gd name="T36" fmla="*/ 644 w 2125"/>
                  <a:gd name="T37" fmla="*/ 2587 h 2589"/>
                  <a:gd name="T38" fmla="*/ 642 w 2125"/>
                  <a:gd name="T39" fmla="*/ 2589 h 2589"/>
                  <a:gd name="T40" fmla="*/ 642 w 2125"/>
                  <a:gd name="T41" fmla="*/ 2589 h 2589"/>
                  <a:gd name="T42" fmla="*/ 42 w 2125"/>
                  <a:gd name="T43" fmla="*/ 1729 h 2589"/>
                  <a:gd name="T44" fmla="*/ 42 w 2125"/>
                  <a:gd name="T45" fmla="*/ 1725 h 2589"/>
                  <a:gd name="T46" fmla="*/ 1327 w 2125"/>
                  <a:gd name="T47" fmla="*/ 74 h 2589"/>
                  <a:gd name="T48" fmla="*/ 2124 w 2125"/>
                  <a:gd name="T49" fmla="*/ 113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5" h="2589">
                    <a:moveTo>
                      <a:pt x="1468" y="523"/>
                    </a:moveTo>
                    <a:cubicBezTo>
                      <a:pt x="1414" y="637"/>
                      <a:pt x="1436" y="730"/>
                      <a:pt x="1516" y="732"/>
                    </a:cubicBezTo>
                    <a:cubicBezTo>
                      <a:pt x="1597" y="733"/>
                      <a:pt x="1706" y="642"/>
                      <a:pt x="1759" y="529"/>
                    </a:cubicBezTo>
                    <a:cubicBezTo>
                      <a:pt x="1813" y="415"/>
                      <a:pt x="1792" y="322"/>
                      <a:pt x="1711" y="320"/>
                    </a:cubicBezTo>
                    <a:cubicBezTo>
                      <a:pt x="1631" y="319"/>
                      <a:pt x="1522" y="410"/>
                      <a:pt x="1468" y="523"/>
                    </a:cubicBezTo>
                    <a:close/>
                    <a:moveTo>
                      <a:pt x="2124" y="113"/>
                    </a:moveTo>
                    <a:cubicBezTo>
                      <a:pt x="2124" y="113"/>
                      <a:pt x="2125" y="114"/>
                      <a:pt x="2125" y="115"/>
                    </a:cubicBezTo>
                    <a:cubicBezTo>
                      <a:pt x="2125" y="115"/>
                      <a:pt x="2125" y="115"/>
                      <a:pt x="2125" y="115"/>
                    </a:cubicBezTo>
                    <a:cubicBezTo>
                      <a:pt x="2076" y="252"/>
                      <a:pt x="1997" y="406"/>
                      <a:pt x="1918" y="524"/>
                    </a:cubicBezTo>
                    <a:cubicBezTo>
                      <a:pt x="1751" y="771"/>
                      <a:pt x="1512" y="927"/>
                      <a:pt x="1384" y="872"/>
                    </a:cubicBezTo>
                    <a:cubicBezTo>
                      <a:pt x="1256" y="817"/>
                      <a:pt x="1287" y="572"/>
                      <a:pt x="1453" y="325"/>
                    </a:cubicBezTo>
                    <a:cubicBezTo>
                      <a:pt x="1491" y="269"/>
                      <a:pt x="1532" y="219"/>
                      <a:pt x="1575" y="174"/>
                    </a:cubicBezTo>
                    <a:cubicBezTo>
                      <a:pt x="1575" y="173"/>
                      <a:pt x="1575" y="173"/>
                      <a:pt x="1575" y="172"/>
                    </a:cubicBezTo>
                    <a:cubicBezTo>
                      <a:pt x="1575" y="171"/>
                      <a:pt x="1574" y="170"/>
                      <a:pt x="1573" y="170"/>
                    </a:cubicBezTo>
                    <a:cubicBezTo>
                      <a:pt x="1573" y="170"/>
                      <a:pt x="1573" y="170"/>
                      <a:pt x="1573" y="170"/>
                    </a:cubicBezTo>
                    <a:cubicBezTo>
                      <a:pt x="1521" y="178"/>
                      <a:pt x="1468" y="188"/>
                      <a:pt x="1414" y="202"/>
                    </a:cubicBezTo>
                    <a:cubicBezTo>
                      <a:pt x="1414" y="202"/>
                      <a:pt x="1413" y="202"/>
                      <a:pt x="1413" y="202"/>
                    </a:cubicBezTo>
                    <a:cubicBezTo>
                      <a:pt x="851" y="892"/>
                      <a:pt x="611" y="1788"/>
                      <a:pt x="644" y="2587"/>
                    </a:cubicBezTo>
                    <a:cubicBezTo>
                      <a:pt x="644" y="2587"/>
                      <a:pt x="644" y="2587"/>
                      <a:pt x="644" y="2587"/>
                    </a:cubicBezTo>
                    <a:cubicBezTo>
                      <a:pt x="644" y="2588"/>
                      <a:pt x="643" y="2589"/>
                      <a:pt x="642" y="2589"/>
                    </a:cubicBezTo>
                    <a:cubicBezTo>
                      <a:pt x="642" y="2589"/>
                      <a:pt x="642" y="2589"/>
                      <a:pt x="642" y="2589"/>
                    </a:cubicBezTo>
                    <a:cubicBezTo>
                      <a:pt x="310" y="2455"/>
                      <a:pt x="68" y="2135"/>
                      <a:pt x="42" y="1729"/>
                    </a:cubicBezTo>
                    <a:cubicBezTo>
                      <a:pt x="42" y="1725"/>
                      <a:pt x="42" y="1725"/>
                      <a:pt x="42" y="1725"/>
                    </a:cubicBezTo>
                    <a:cubicBezTo>
                      <a:pt x="0" y="1003"/>
                      <a:pt x="575" y="264"/>
                      <a:pt x="1327" y="74"/>
                    </a:cubicBezTo>
                    <a:cubicBezTo>
                      <a:pt x="1618" y="0"/>
                      <a:pt x="1893" y="19"/>
                      <a:pt x="2124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1"/>
              <p:cNvSpPr>
                <a:spLocks/>
              </p:cNvSpPr>
              <p:nvPr/>
            </p:nvSpPr>
            <p:spPr bwMode="auto">
              <a:xfrm>
                <a:off x="6643688" y="4598987"/>
                <a:ext cx="306388" cy="409575"/>
              </a:xfrm>
              <a:custGeom>
                <a:avLst/>
                <a:gdLst>
                  <a:gd name="T0" fmla="*/ 1135 w 2054"/>
                  <a:gd name="T1" fmla="*/ 2338 h 2758"/>
                  <a:gd name="T2" fmla="*/ 964 w 2054"/>
                  <a:gd name="T3" fmla="*/ 2443 h 2758"/>
                  <a:gd name="T4" fmla="*/ 964 w 2054"/>
                  <a:gd name="T5" fmla="*/ 2443 h 2758"/>
                  <a:gd name="T6" fmla="*/ 962 w 2054"/>
                  <a:gd name="T7" fmla="*/ 2441 h 2758"/>
                  <a:gd name="T8" fmla="*/ 849 w 2054"/>
                  <a:gd name="T9" fmla="*/ 1960 h 2758"/>
                  <a:gd name="T10" fmla="*/ 177 w 2054"/>
                  <a:gd name="T11" fmla="*/ 1896 h 2758"/>
                  <a:gd name="T12" fmla="*/ 15 w 2054"/>
                  <a:gd name="T13" fmla="*/ 2683 h 2758"/>
                  <a:gd name="T14" fmla="*/ 17 w 2054"/>
                  <a:gd name="T15" fmla="*/ 2685 h 2758"/>
                  <a:gd name="T16" fmla="*/ 729 w 2054"/>
                  <a:gd name="T17" fmla="*/ 2693 h 2758"/>
                  <a:gd name="T18" fmla="*/ 2012 w 2054"/>
                  <a:gd name="T19" fmla="*/ 1042 h 2758"/>
                  <a:gd name="T20" fmla="*/ 846 w 2054"/>
                  <a:gd name="T21" fmla="*/ 38 h 2758"/>
                  <a:gd name="T22" fmla="*/ 845 w 2054"/>
                  <a:gd name="T23" fmla="*/ 38 h 2758"/>
                  <a:gd name="T24" fmla="*/ 673 w 2054"/>
                  <a:gd name="T25" fmla="*/ 226 h 2758"/>
                  <a:gd name="T26" fmla="*/ 672 w 2054"/>
                  <a:gd name="T27" fmla="*/ 227 h 2758"/>
                  <a:gd name="T28" fmla="*/ 674 w 2054"/>
                  <a:gd name="T29" fmla="*/ 229 h 2758"/>
                  <a:gd name="T30" fmla="*/ 675 w 2054"/>
                  <a:gd name="T31" fmla="*/ 229 h 2758"/>
                  <a:gd name="T32" fmla="*/ 1532 w 2054"/>
                  <a:gd name="T33" fmla="*/ 411 h 2758"/>
                  <a:gd name="T34" fmla="*/ 1533 w 2054"/>
                  <a:gd name="T35" fmla="*/ 412 h 2758"/>
                  <a:gd name="T36" fmla="*/ 1533 w 2054"/>
                  <a:gd name="T37" fmla="*/ 413 h 2758"/>
                  <a:gd name="T38" fmla="*/ 1136 w 2054"/>
                  <a:gd name="T39" fmla="*/ 2336 h 2758"/>
                  <a:gd name="T40" fmla="*/ 1136 w 2054"/>
                  <a:gd name="T41" fmla="*/ 2337 h 2758"/>
                  <a:gd name="T42" fmla="*/ 1135 w 2054"/>
                  <a:gd name="T43" fmla="*/ 2338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4" h="2758">
                    <a:moveTo>
                      <a:pt x="1135" y="2338"/>
                    </a:moveTo>
                    <a:cubicBezTo>
                      <a:pt x="1080" y="2376"/>
                      <a:pt x="1023" y="2411"/>
                      <a:pt x="964" y="2443"/>
                    </a:cubicBezTo>
                    <a:cubicBezTo>
                      <a:pt x="964" y="2443"/>
                      <a:pt x="964" y="2443"/>
                      <a:pt x="964" y="2443"/>
                    </a:cubicBezTo>
                    <a:cubicBezTo>
                      <a:pt x="963" y="2443"/>
                      <a:pt x="962" y="2442"/>
                      <a:pt x="962" y="2441"/>
                    </a:cubicBezTo>
                    <a:cubicBezTo>
                      <a:pt x="951" y="2268"/>
                      <a:pt x="913" y="2100"/>
                      <a:pt x="849" y="1960"/>
                    </a:cubicBezTo>
                    <a:cubicBezTo>
                      <a:pt x="677" y="1588"/>
                      <a:pt x="376" y="1559"/>
                      <a:pt x="177" y="1896"/>
                    </a:cubicBezTo>
                    <a:cubicBezTo>
                      <a:pt x="56" y="2103"/>
                      <a:pt x="0" y="2399"/>
                      <a:pt x="15" y="2683"/>
                    </a:cubicBezTo>
                    <a:cubicBezTo>
                      <a:pt x="15" y="2684"/>
                      <a:pt x="16" y="2685"/>
                      <a:pt x="17" y="2685"/>
                    </a:cubicBezTo>
                    <a:cubicBezTo>
                      <a:pt x="227" y="2751"/>
                      <a:pt x="470" y="2758"/>
                      <a:pt x="729" y="2693"/>
                    </a:cubicBezTo>
                    <a:cubicBezTo>
                      <a:pt x="1480" y="2501"/>
                      <a:pt x="2054" y="1763"/>
                      <a:pt x="2012" y="1042"/>
                    </a:cubicBezTo>
                    <a:cubicBezTo>
                      <a:pt x="1976" y="409"/>
                      <a:pt x="1476" y="0"/>
                      <a:pt x="846" y="38"/>
                    </a:cubicBezTo>
                    <a:cubicBezTo>
                      <a:pt x="846" y="38"/>
                      <a:pt x="845" y="38"/>
                      <a:pt x="845" y="38"/>
                    </a:cubicBezTo>
                    <a:cubicBezTo>
                      <a:pt x="784" y="100"/>
                      <a:pt x="727" y="163"/>
                      <a:pt x="673" y="226"/>
                    </a:cubicBezTo>
                    <a:cubicBezTo>
                      <a:pt x="673" y="226"/>
                      <a:pt x="672" y="227"/>
                      <a:pt x="672" y="227"/>
                    </a:cubicBezTo>
                    <a:cubicBezTo>
                      <a:pt x="672" y="228"/>
                      <a:pt x="673" y="229"/>
                      <a:pt x="674" y="229"/>
                    </a:cubicBezTo>
                    <a:cubicBezTo>
                      <a:pt x="674" y="229"/>
                      <a:pt x="674" y="229"/>
                      <a:pt x="675" y="229"/>
                    </a:cubicBezTo>
                    <a:cubicBezTo>
                      <a:pt x="1043" y="182"/>
                      <a:pt x="1339" y="257"/>
                      <a:pt x="1532" y="411"/>
                    </a:cubicBezTo>
                    <a:cubicBezTo>
                      <a:pt x="1533" y="411"/>
                      <a:pt x="1533" y="412"/>
                      <a:pt x="1533" y="412"/>
                    </a:cubicBezTo>
                    <a:cubicBezTo>
                      <a:pt x="1533" y="413"/>
                      <a:pt x="1533" y="413"/>
                      <a:pt x="1533" y="413"/>
                    </a:cubicBezTo>
                    <a:cubicBezTo>
                      <a:pt x="868" y="1351"/>
                      <a:pt x="950" y="1885"/>
                      <a:pt x="1136" y="2336"/>
                    </a:cubicBezTo>
                    <a:cubicBezTo>
                      <a:pt x="1136" y="2336"/>
                      <a:pt x="1136" y="2336"/>
                      <a:pt x="1136" y="2337"/>
                    </a:cubicBezTo>
                    <a:cubicBezTo>
                      <a:pt x="1136" y="2337"/>
                      <a:pt x="1135" y="2338"/>
                      <a:pt x="1135" y="2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"/>
              <p:cNvSpPr>
                <a:spLocks noEditPoints="1"/>
              </p:cNvSpPr>
              <p:nvPr/>
            </p:nvSpPr>
            <p:spPr bwMode="auto">
              <a:xfrm>
                <a:off x="6826250" y="4975225"/>
                <a:ext cx="15875" cy="14288"/>
              </a:xfrm>
              <a:custGeom>
                <a:avLst/>
                <a:gdLst>
                  <a:gd name="T0" fmla="*/ 9 w 100"/>
                  <a:gd name="T1" fmla="*/ 48 h 95"/>
                  <a:gd name="T2" fmla="*/ 45 w 100"/>
                  <a:gd name="T3" fmla="*/ 88 h 95"/>
                  <a:gd name="T4" fmla="*/ 91 w 100"/>
                  <a:gd name="T5" fmla="*/ 47 h 95"/>
                  <a:gd name="T6" fmla="*/ 54 w 100"/>
                  <a:gd name="T7" fmla="*/ 6 h 95"/>
                  <a:gd name="T8" fmla="*/ 9 w 100"/>
                  <a:gd name="T9" fmla="*/ 48 h 95"/>
                  <a:gd name="T10" fmla="*/ 2 w 100"/>
                  <a:gd name="T11" fmla="*/ 47 h 95"/>
                  <a:gd name="T12" fmla="*/ 54 w 100"/>
                  <a:gd name="T13" fmla="*/ 0 h 95"/>
                  <a:gd name="T14" fmla="*/ 97 w 100"/>
                  <a:gd name="T15" fmla="*/ 47 h 95"/>
                  <a:gd name="T16" fmla="*/ 45 w 100"/>
                  <a:gd name="T17" fmla="*/ 95 h 95"/>
                  <a:gd name="T18" fmla="*/ 2 w 100"/>
                  <a:gd name="T19" fmla="*/ 47 h 95"/>
                  <a:gd name="T20" fmla="*/ 39 w 100"/>
                  <a:gd name="T21" fmla="*/ 19 h 95"/>
                  <a:gd name="T22" fmla="*/ 40 w 100"/>
                  <a:gd name="T23" fmla="*/ 19 h 95"/>
                  <a:gd name="T24" fmla="*/ 51 w 100"/>
                  <a:gd name="T25" fmla="*/ 19 h 95"/>
                  <a:gd name="T26" fmla="*/ 52 w 100"/>
                  <a:gd name="T27" fmla="*/ 19 h 95"/>
                  <a:gd name="T28" fmla="*/ 58 w 100"/>
                  <a:gd name="T29" fmla="*/ 19 h 95"/>
                  <a:gd name="T30" fmla="*/ 63 w 100"/>
                  <a:gd name="T31" fmla="*/ 20 h 95"/>
                  <a:gd name="T32" fmla="*/ 73 w 100"/>
                  <a:gd name="T33" fmla="*/ 33 h 95"/>
                  <a:gd name="T34" fmla="*/ 73 w 100"/>
                  <a:gd name="T35" fmla="*/ 37 h 95"/>
                  <a:gd name="T36" fmla="*/ 58 w 100"/>
                  <a:gd name="T37" fmla="*/ 53 h 95"/>
                  <a:gd name="T38" fmla="*/ 65 w 100"/>
                  <a:gd name="T39" fmla="*/ 75 h 95"/>
                  <a:gd name="T40" fmla="*/ 65 w 100"/>
                  <a:gd name="T41" fmla="*/ 75 h 95"/>
                  <a:gd name="T42" fmla="*/ 65 w 100"/>
                  <a:gd name="T43" fmla="*/ 75 h 95"/>
                  <a:gd name="T44" fmla="*/ 65 w 100"/>
                  <a:gd name="T45" fmla="*/ 75 h 95"/>
                  <a:gd name="T46" fmla="*/ 57 w 100"/>
                  <a:gd name="T47" fmla="*/ 75 h 95"/>
                  <a:gd name="T48" fmla="*/ 57 w 100"/>
                  <a:gd name="T49" fmla="*/ 75 h 95"/>
                  <a:gd name="T50" fmla="*/ 50 w 100"/>
                  <a:gd name="T51" fmla="*/ 54 h 95"/>
                  <a:gd name="T52" fmla="*/ 45 w 100"/>
                  <a:gd name="T53" fmla="*/ 54 h 95"/>
                  <a:gd name="T54" fmla="*/ 45 w 100"/>
                  <a:gd name="T55" fmla="*/ 54 h 95"/>
                  <a:gd name="T56" fmla="*/ 40 w 100"/>
                  <a:gd name="T57" fmla="*/ 54 h 95"/>
                  <a:gd name="T58" fmla="*/ 36 w 100"/>
                  <a:gd name="T59" fmla="*/ 75 h 95"/>
                  <a:gd name="T60" fmla="*/ 35 w 100"/>
                  <a:gd name="T61" fmla="*/ 75 h 95"/>
                  <a:gd name="T62" fmla="*/ 29 w 100"/>
                  <a:gd name="T63" fmla="*/ 75 h 95"/>
                  <a:gd name="T64" fmla="*/ 29 w 100"/>
                  <a:gd name="T65" fmla="*/ 75 h 95"/>
                  <a:gd name="T66" fmla="*/ 29 w 100"/>
                  <a:gd name="T67" fmla="*/ 75 h 95"/>
                  <a:gd name="T68" fmla="*/ 33 w 100"/>
                  <a:gd name="T69" fmla="*/ 54 h 95"/>
                  <a:gd name="T70" fmla="*/ 33 w 100"/>
                  <a:gd name="T71" fmla="*/ 53 h 95"/>
                  <a:gd name="T72" fmla="*/ 36 w 100"/>
                  <a:gd name="T73" fmla="*/ 36 h 95"/>
                  <a:gd name="T74" fmla="*/ 39 w 100"/>
                  <a:gd name="T75" fmla="*/ 19 h 95"/>
                  <a:gd name="T76" fmla="*/ 50 w 100"/>
                  <a:gd name="T77" fmla="*/ 26 h 95"/>
                  <a:gd name="T78" fmla="*/ 45 w 100"/>
                  <a:gd name="T79" fmla="*/ 26 h 95"/>
                  <a:gd name="T80" fmla="*/ 43 w 100"/>
                  <a:gd name="T81" fmla="*/ 37 h 95"/>
                  <a:gd name="T82" fmla="*/ 41 w 100"/>
                  <a:gd name="T83" fmla="*/ 47 h 95"/>
                  <a:gd name="T84" fmla="*/ 46 w 100"/>
                  <a:gd name="T85" fmla="*/ 47 h 95"/>
                  <a:gd name="T86" fmla="*/ 47 w 100"/>
                  <a:gd name="T87" fmla="*/ 47 h 95"/>
                  <a:gd name="T88" fmla="*/ 52 w 100"/>
                  <a:gd name="T89" fmla="*/ 47 h 95"/>
                  <a:gd name="T90" fmla="*/ 56 w 100"/>
                  <a:gd name="T91" fmla="*/ 46 h 95"/>
                  <a:gd name="T92" fmla="*/ 66 w 100"/>
                  <a:gd name="T93" fmla="*/ 37 h 95"/>
                  <a:gd name="T94" fmla="*/ 60 w 100"/>
                  <a:gd name="T95" fmla="*/ 27 h 95"/>
                  <a:gd name="T96" fmla="*/ 56 w 100"/>
                  <a:gd name="T97" fmla="*/ 26 h 95"/>
                  <a:gd name="T98" fmla="*/ 51 w 100"/>
                  <a:gd name="T99" fmla="*/ 26 h 95"/>
                  <a:gd name="T100" fmla="*/ 50 w 100"/>
                  <a:gd name="T101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0" h="95">
                    <a:moveTo>
                      <a:pt x="9" y="48"/>
                    </a:moveTo>
                    <a:cubicBezTo>
                      <a:pt x="7" y="70"/>
                      <a:pt x="23" y="88"/>
                      <a:pt x="45" y="88"/>
                    </a:cubicBezTo>
                    <a:cubicBezTo>
                      <a:pt x="68" y="88"/>
                      <a:pt x="89" y="70"/>
                      <a:pt x="91" y="47"/>
                    </a:cubicBezTo>
                    <a:cubicBezTo>
                      <a:pt x="93" y="24"/>
                      <a:pt x="76" y="6"/>
                      <a:pt x="54" y="6"/>
                    </a:cubicBezTo>
                    <a:cubicBezTo>
                      <a:pt x="31" y="6"/>
                      <a:pt x="11" y="25"/>
                      <a:pt x="9" y="48"/>
                    </a:cubicBezTo>
                    <a:close/>
                    <a:moveTo>
                      <a:pt x="2" y="47"/>
                    </a:moveTo>
                    <a:cubicBezTo>
                      <a:pt x="5" y="21"/>
                      <a:pt x="28" y="0"/>
                      <a:pt x="54" y="0"/>
                    </a:cubicBezTo>
                    <a:cubicBezTo>
                      <a:pt x="80" y="0"/>
                      <a:pt x="100" y="21"/>
                      <a:pt x="97" y="47"/>
                    </a:cubicBezTo>
                    <a:cubicBezTo>
                      <a:pt x="95" y="74"/>
                      <a:pt x="72" y="95"/>
                      <a:pt x="45" y="95"/>
                    </a:cubicBezTo>
                    <a:cubicBezTo>
                      <a:pt x="19" y="95"/>
                      <a:pt x="0" y="74"/>
                      <a:pt x="2" y="47"/>
                    </a:cubicBezTo>
                    <a:close/>
                    <a:moveTo>
                      <a:pt x="39" y="19"/>
                    </a:moveTo>
                    <a:cubicBezTo>
                      <a:pt x="39" y="19"/>
                      <a:pt x="39" y="19"/>
                      <a:pt x="4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5" y="19"/>
                      <a:pt x="57" y="19"/>
                      <a:pt x="58" y="19"/>
                    </a:cubicBezTo>
                    <a:cubicBezTo>
                      <a:pt x="60" y="20"/>
                      <a:pt x="62" y="20"/>
                      <a:pt x="63" y="20"/>
                    </a:cubicBezTo>
                    <a:cubicBezTo>
                      <a:pt x="69" y="22"/>
                      <a:pt x="73" y="27"/>
                      <a:pt x="73" y="33"/>
                    </a:cubicBezTo>
                    <a:cubicBezTo>
                      <a:pt x="73" y="34"/>
                      <a:pt x="73" y="35"/>
                      <a:pt x="73" y="37"/>
                    </a:cubicBezTo>
                    <a:cubicBezTo>
                      <a:pt x="71" y="44"/>
                      <a:pt x="66" y="50"/>
                      <a:pt x="58" y="53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5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6" y="36"/>
                      <a:pt x="36" y="36"/>
                      <a:pt x="36" y="36"/>
                    </a:cubicBezTo>
                    <a:lnTo>
                      <a:pt x="39" y="19"/>
                    </a:lnTo>
                    <a:close/>
                    <a:moveTo>
                      <a:pt x="50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9" y="47"/>
                      <a:pt x="51" y="47"/>
                      <a:pt x="52" y="47"/>
                    </a:cubicBezTo>
                    <a:cubicBezTo>
                      <a:pt x="54" y="47"/>
                      <a:pt x="55" y="47"/>
                      <a:pt x="56" y="46"/>
                    </a:cubicBezTo>
                    <a:cubicBezTo>
                      <a:pt x="61" y="45"/>
                      <a:pt x="65" y="41"/>
                      <a:pt x="66" y="37"/>
                    </a:cubicBezTo>
                    <a:cubicBezTo>
                      <a:pt x="67" y="32"/>
                      <a:pt x="64" y="28"/>
                      <a:pt x="60" y="27"/>
                    </a:cubicBezTo>
                    <a:cubicBezTo>
                      <a:pt x="59" y="27"/>
                      <a:pt x="58" y="26"/>
                      <a:pt x="56" y="26"/>
                    </a:cubicBezTo>
                    <a:cubicBezTo>
                      <a:pt x="55" y="26"/>
                      <a:pt x="53" y="26"/>
                      <a:pt x="51" y="26"/>
                    </a:cubicBez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42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42" y="1271279"/>
            <a:ext cx="1705145" cy="7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7296" y="3607831"/>
            <a:ext cx="1192541" cy="1008035"/>
          </a:xfrm>
          <a:prstGeom prst="rect">
            <a:avLst/>
          </a:prstGeom>
        </p:spPr>
      </p:pic>
      <p:grpSp>
        <p:nvGrpSpPr>
          <p:cNvPr id="51067" name="Group 51066"/>
          <p:cNvGrpSpPr/>
          <p:nvPr/>
        </p:nvGrpSpPr>
        <p:grpSpPr>
          <a:xfrm>
            <a:off x="2081214" y="2657475"/>
            <a:ext cx="1827608" cy="590550"/>
            <a:chOff x="2774951" y="3543300"/>
            <a:chExt cx="2436811" cy="787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76538" y="3543300"/>
              <a:ext cx="2433637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2774951" y="3544888"/>
              <a:ext cx="2076450" cy="784225"/>
              <a:chOff x="1748" y="2233"/>
              <a:chExt cx="1308" cy="494"/>
            </a:xfrm>
          </p:grpSpPr>
          <p:sp>
            <p:nvSpPr>
              <p:cNvPr id="50238" name="Freeform 5"/>
              <p:cNvSpPr>
                <a:spLocks/>
              </p:cNvSpPr>
              <p:nvPr/>
            </p:nvSpPr>
            <p:spPr bwMode="auto">
              <a:xfrm>
                <a:off x="1809" y="2682"/>
                <a:ext cx="109" cy="45"/>
              </a:xfrm>
              <a:custGeom>
                <a:avLst/>
                <a:gdLst>
                  <a:gd name="T0" fmla="*/ 109 w 109"/>
                  <a:gd name="T1" fmla="*/ 14 h 45"/>
                  <a:gd name="T2" fmla="*/ 0 w 109"/>
                  <a:gd name="T3" fmla="*/ 45 h 45"/>
                  <a:gd name="T4" fmla="*/ 0 w 109"/>
                  <a:gd name="T5" fmla="*/ 28 h 45"/>
                  <a:gd name="T6" fmla="*/ 109 w 109"/>
                  <a:gd name="T7" fmla="*/ 0 h 45"/>
                  <a:gd name="T8" fmla="*/ 109 w 109"/>
                  <a:gd name="T9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14"/>
                    </a:moveTo>
                    <a:lnTo>
                      <a:pt x="0" y="45"/>
                    </a:lnTo>
                    <a:lnTo>
                      <a:pt x="0" y="28"/>
                    </a:lnTo>
                    <a:lnTo>
                      <a:pt x="109" y="0"/>
                    </a:lnTo>
                    <a:lnTo>
                      <a:pt x="109" y="1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9" name="Freeform 6"/>
              <p:cNvSpPr>
                <a:spLocks/>
              </p:cNvSpPr>
              <p:nvPr/>
            </p:nvSpPr>
            <p:spPr bwMode="auto">
              <a:xfrm>
                <a:off x="1809" y="2657"/>
                <a:ext cx="109" cy="42"/>
              </a:xfrm>
              <a:custGeom>
                <a:avLst/>
                <a:gdLst>
                  <a:gd name="T0" fmla="*/ 109 w 109"/>
                  <a:gd name="T1" fmla="*/ 16 h 42"/>
                  <a:gd name="T2" fmla="*/ 0 w 109"/>
                  <a:gd name="T3" fmla="*/ 42 h 42"/>
                  <a:gd name="T4" fmla="*/ 0 w 109"/>
                  <a:gd name="T5" fmla="*/ 25 h 42"/>
                  <a:gd name="T6" fmla="*/ 109 w 109"/>
                  <a:gd name="T7" fmla="*/ 0 h 42"/>
                  <a:gd name="T8" fmla="*/ 109 w 109"/>
                  <a:gd name="T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2">
                    <a:moveTo>
                      <a:pt x="109" y="16"/>
                    </a:moveTo>
                    <a:lnTo>
                      <a:pt x="0" y="42"/>
                    </a:lnTo>
                    <a:lnTo>
                      <a:pt x="0" y="25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1809" y="2633"/>
                <a:ext cx="109" cy="38"/>
              </a:xfrm>
              <a:custGeom>
                <a:avLst/>
                <a:gdLst>
                  <a:gd name="T0" fmla="*/ 109 w 109"/>
                  <a:gd name="T1" fmla="*/ 15 h 38"/>
                  <a:gd name="T2" fmla="*/ 0 w 109"/>
                  <a:gd name="T3" fmla="*/ 38 h 38"/>
                  <a:gd name="T4" fmla="*/ 0 w 109"/>
                  <a:gd name="T5" fmla="*/ 21 h 38"/>
                  <a:gd name="T6" fmla="*/ 109 w 109"/>
                  <a:gd name="T7" fmla="*/ 0 h 38"/>
                  <a:gd name="T8" fmla="*/ 109 w 10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8">
                    <a:moveTo>
                      <a:pt x="109" y="15"/>
                    </a:moveTo>
                    <a:lnTo>
                      <a:pt x="0" y="38"/>
                    </a:lnTo>
                    <a:lnTo>
                      <a:pt x="0" y="21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1809" y="2609"/>
                <a:ext cx="109" cy="34"/>
              </a:xfrm>
              <a:custGeom>
                <a:avLst/>
                <a:gdLst>
                  <a:gd name="T0" fmla="*/ 109 w 109"/>
                  <a:gd name="T1" fmla="*/ 15 h 34"/>
                  <a:gd name="T2" fmla="*/ 0 w 109"/>
                  <a:gd name="T3" fmla="*/ 34 h 34"/>
                  <a:gd name="T4" fmla="*/ 0 w 109"/>
                  <a:gd name="T5" fmla="*/ 17 h 34"/>
                  <a:gd name="T6" fmla="*/ 109 w 109"/>
                  <a:gd name="T7" fmla="*/ 0 h 34"/>
                  <a:gd name="T8" fmla="*/ 109 w 109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4">
                    <a:moveTo>
                      <a:pt x="109" y="15"/>
                    </a:moveTo>
                    <a:lnTo>
                      <a:pt x="0" y="34"/>
                    </a:lnTo>
                    <a:lnTo>
                      <a:pt x="0" y="17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809" y="2585"/>
                <a:ext cx="109" cy="30"/>
              </a:xfrm>
              <a:custGeom>
                <a:avLst/>
                <a:gdLst>
                  <a:gd name="T0" fmla="*/ 109 w 109"/>
                  <a:gd name="T1" fmla="*/ 15 h 30"/>
                  <a:gd name="T2" fmla="*/ 0 w 109"/>
                  <a:gd name="T3" fmla="*/ 30 h 30"/>
                  <a:gd name="T4" fmla="*/ 0 w 109"/>
                  <a:gd name="T5" fmla="*/ 13 h 30"/>
                  <a:gd name="T6" fmla="*/ 109 w 109"/>
                  <a:gd name="T7" fmla="*/ 0 h 30"/>
                  <a:gd name="T8" fmla="*/ 109 w 10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">
                    <a:moveTo>
                      <a:pt x="109" y="15"/>
                    </a:moveTo>
                    <a:lnTo>
                      <a:pt x="0" y="30"/>
                    </a:lnTo>
                    <a:lnTo>
                      <a:pt x="0" y="13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1809" y="2560"/>
                <a:ext cx="109" cy="28"/>
              </a:xfrm>
              <a:custGeom>
                <a:avLst/>
                <a:gdLst>
                  <a:gd name="T0" fmla="*/ 109 w 109"/>
                  <a:gd name="T1" fmla="*/ 16 h 28"/>
                  <a:gd name="T2" fmla="*/ 0 w 109"/>
                  <a:gd name="T3" fmla="*/ 28 h 28"/>
                  <a:gd name="T4" fmla="*/ 0 w 109"/>
                  <a:gd name="T5" fmla="*/ 10 h 28"/>
                  <a:gd name="T6" fmla="*/ 109 w 109"/>
                  <a:gd name="T7" fmla="*/ 0 h 28"/>
                  <a:gd name="T8" fmla="*/ 109 w 109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">
                    <a:moveTo>
                      <a:pt x="109" y="16"/>
                    </a:moveTo>
                    <a:lnTo>
                      <a:pt x="0" y="28"/>
                    </a:lnTo>
                    <a:lnTo>
                      <a:pt x="0" y="10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1809" y="2536"/>
                <a:ext cx="109" cy="24"/>
              </a:xfrm>
              <a:custGeom>
                <a:avLst/>
                <a:gdLst>
                  <a:gd name="T0" fmla="*/ 109 w 109"/>
                  <a:gd name="T1" fmla="*/ 16 h 24"/>
                  <a:gd name="T2" fmla="*/ 0 w 109"/>
                  <a:gd name="T3" fmla="*/ 24 h 24"/>
                  <a:gd name="T4" fmla="*/ 0 w 109"/>
                  <a:gd name="T5" fmla="*/ 6 h 24"/>
                  <a:gd name="T6" fmla="*/ 109 w 109"/>
                  <a:gd name="T7" fmla="*/ 0 h 24"/>
                  <a:gd name="T8" fmla="*/ 109 w 109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">
                    <a:moveTo>
                      <a:pt x="109" y="16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1809" y="2512"/>
                <a:ext cx="109" cy="20"/>
              </a:xfrm>
              <a:custGeom>
                <a:avLst/>
                <a:gdLst>
                  <a:gd name="T0" fmla="*/ 109 w 109"/>
                  <a:gd name="T1" fmla="*/ 15 h 20"/>
                  <a:gd name="T2" fmla="*/ 0 w 109"/>
                  <a:gd name="T3" fmla="*/ 20 h 20"/>
                  <a:gd name="T4" fmla="*/ 0 w 109"/>
                  <a:gd name="T5" fmla="*/ 2 h 20"/>
                  <a:gd name="T6" fmla="*/ 109 w 109"/>
                  <a:gd name="T7" fmla="*/ 0 h 20"/>
                  <a:gd name="T8" fmla="*/ 109 w 109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0">
                    <a:moveTo>
                      <a:pt x="109" y="15"/>
                    </a:moveTo>
                    <a:lnTo>
                      <a:pt x="0" y="20"/>
                    </a:lnTo>
                    <a:lnTo>
                      <a:pt x="0" y="2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3"/>
              <p:cNvSpPr>
                <a:spLocks/>
              </p:cNvSpPr>
              <p:nvPr/>
            </p:nvSpPr>
            <p:spPr bwMode="auto">
              <a:xfrm>
                <a:off x="1809" y="2486"/>
                <a:ext cx="109" cy="18"/>
              </a:xfrm>
              <a:custGeom>
                <a:avLst/>
                <a:gdLst>
                  <a:gd name="T0" fmla="*/ 109 w 109"/>
                  <a:gd name="T1" fmla="*/ 17 h 18"/>
                  <a:gd name="T2" fmla="*/ 0 w 109"/>
                  <a:gd name="T3" fmla="*/ 18 h 18"/>
                  <a:gd name="T4" fmla="*/ 0 w 109"/>
                  <a:gd name="T5" fmla="*/ 0 h 18"/>
                  <a:gd name="T6" fmla="*/ 109 w 109"/>
                  <a:gd name="T7" fmla="*/ 2 h 18"/>
                  <a:gd name="T8" fmla="*/ 109 w 10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8">
                    <a:moveTo>
                      <a:pt x="109" y="17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"/>
                    </a:lnTo>
                    <a:lnTo>
                      <a:pt x="109" y="17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1809" y="2458"/>
                <a:ext cx="109" cy="21"/>
              </a:xfrm>
              <a:custGeom>
                <a:avLst/>
                <a:gdLst>
                  <a:gd name="T0" fmla="*/ 109 w 109"/>
                  <a:gd name="T1" fmla="*/ 21 h 21"/>
                  <a:gd name="T2" fmla="*/ 0 w 109"/>
                  <a:gd name="T3" fmla="*/ 18 h 21"/>
                  <a:gd name="T4" fmla="*/ 0 w 109"/>
                  <a:gd name="T5" fmla="*/ 0 h 21"/>
                  <a:gd name="T6" fmla="*/ 109 w 109"/>
                  <a:gd name="T7" fmla="*/ 6 h 21"/>
                  <a:gd name="T8" fmla="*/ 109 w 10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1">
                    <a:moveTo>
                      <a:pt x="109" y="2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6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1809" y="2431"/>
                <a:ext cx="109" cy="24"/>
              </a:xfrm>
              <a:custGeom>
                <a:avLst/>
                <a:gdLst>
                  <a:gd name="T0" fmla="*/ 109 w 109"/>
                  <a:gd name="T1" fmla="*/ 24 h 24"/>
                  <a:gd name="T2" fmla="*/ 0 w 109"/>
                  <a:gd name="T3" fmla="*/ 17 h 24"/>
                  <a:gd name="T4" fmla="*/ 0 w 109"/>
                  <a:gd name="T5" fmla="*/ 0 h 24"/>
                  <a:gd name="T6" fmla="*/ 109 w 109"/>
                  <a:gd name="T7" fmla="*/ 8 h 24"/>
                  <a:gd name="T8" fmla="*/ 109 w 109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">
                    <a:moveTo>
                      <a:pt x="109" y="24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9" y="8"/>
                    </a:lnTo>
                    <a:lnTo>
                      <a:pt x="109" y="2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1809" y="2403"/>
                <a:ext cx="109" cy="28"/>
              </a:xfrm>
              <a:custGeom>
                <a:avLst/>
                <a:gdLst>
                  <a:gd name="T0" fmla="*/ 109 w 109"/>
                  <a:gd name="T1" fmla="*/ 28 h 28"/>
                  <a:gd name="T2" fmla="*/ 0 w 109"/>
                  <a:gd name="T3" fmla="*/ 16 h 28"/>
                  <a:gd name="T4" fmla="*/ 0 w 109"/>
                  <a:gd name="T5" fmla="*/ 0 h 28"/>
                  <a:gd name="T6" fmla="*/ 109 w 109"/>
                  <a:gd name="T7" fmla="*/ 12 h 28"/>
                  <a:gd name="T8" fmla="*/ 109 w 10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">
                    <a:moveTo>
                      <a:pt x="109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09" y="12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1809" y="2374"/>
                <a:ext cx="109" cy="32"/>
              </a:xfrm>
              <a:custGeom>
                <a:avLst/>
                <a:gdLst>
                  <a:gd name="T0" fmla="*/ 109 w 109"/>
                  <a:gd name="T1" fmla="*/ 32 h 32"/>
                  <a:gd name="T2" fmla="*/ 0 w 109"/>
                  <a:gd name="T3" fmla="*/ 17 h 32"/>
                  <a:gd name="T4" fmla="*/ 0 w 109"/>
                  <a:gd name="T5" fmla="*/ 0 h 32"/>
                  <a:gd name="T6" fmla="*/ 109 w 109"/>
                  <a:gd name="T7" fmla="*/ 17 h 32"/>
                  <a:gd name="T8" fmla="*/ 109 w 10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2">
                    <a:moveTo>
                      <a:pt x="109" y="32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9" y="17"/>
                    </a:lnTo>
                    <a:lnTo>
                      <a:pt x="109" y="32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1809" y="2346"/>
                <a:ext cx="109" cy="36"/>
              </a:xfrm>
              <a:custGeom>
                <a:avLst/>
                <a:gdLst>
                  <a:gd name="T0" fmla="*/ 109 w 109"/>
                  <a:gd name="T1" fmla="*/ 36 h 36"/>
                  <a:gd name="T2" fmla="*/ 0 w 109"/>
                  <a:gd name="T3" fmla="*/ 18 h 36"/>
                  <a:gd name="T4" fmla="*/ 0 w 109"/>
                  <a:gd name="T5" fmla="*/ 0 h 36"/>
                  <a:gd name="T6" fmla="*/ 109 w 109"/>
                  <a:gd name="T7" fmla="*/ 21 h 36"/>
                  <a:gd name="T8" fmla="*/ 109 w 10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6">
                    <a:moveTo>
                      <a:pt x="109" y="36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1"/>
                    </a:lnTo>
                    <a:lnTo>
                      <a:pt x="109" y="3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1809" y="2318"/>
                <a:ext cx="109" cy="40"/>
              </a:xfrm>
              <a:custGeom>
                <a:avLst/>
                <a:gdLst>
                  <a:gd name="T0" fmla="*/ 109 w 109"/>
                  <a:gd name="T1" fmla="*/ 40 h 40"/>
                  <a:gd name="T2" fmla="*/ 0 w 109"/>
                  <a:gd name="T3" fmla="*/ 18 h 40"/>
                  <a:gd name="T4" fmla="*/ 0 w 109"/>
                  <a:gd name="T5" fmla="*/ 0 h 40"/>
                  <a:gd name="T6" fmla="*/ 109 w 109"/>
                  <a:gd name="T7" fmla="*/ 25 h 40"/>
                  <a:gd name="T8" fmla="*/ 109 w 109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0">
                    <a:moveTo>
                      <a:pt x="109" y="4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5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809" y="2290"/>
                <a:ext cx="109" cy="44"/>
              </a:xfrm>
              <a:custGeom>
                <a:avLst/>
                <a:gdLst>
                  <a:gd name="T0" fmla="*/ 109 w 109"/>
                  <a:gd name="T1" fmla="*/ 44 h 44"/>
                  <a:gd name="T2" fmla="*/ 0 w 109"/>
                  <a:gd name="T3" fmla="*/ 18 h 44"/>
                  <a:gd name="T4" fmla="*/ 0 w 109"/>
                  <a:gd name="T5" fmla="*/ 0 h 44"/>
                  <a:gd name="T6" fmla="*/ 109 w 109"/>
                  <a:gd name="T7" fmla="*/ 28 h 44"/>
                  <a:gd name="T8" fmla="*/ 109 w 109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4">
                    <a:moveTo>
                      <a:pt x="109" y="4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8"/>
                    </a:lnTo>
                    <a:lnTo>
                      <a:pt x="109" y="4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1809" y="2262"/>
                <a:ext cx="109" cy="48"/>
              </a:xfrm>
              <a:custGeom>
                <a:avLst/>
                <a:gdLst>
                  <a:gd name="T0" fmla="*/ 109 w 109"/>
                  <a:gd name="T1" fmla="*/ 48 h 48"/>
                  <a:gd name="T2" fmla="*/ 0 w 109"/>
                  <a:gd name="T3" fmla="*/ 18 h 48"/>
                  <a:gd name="T4" fmla="*/ 0 w 109"/>
                  <a:gd name="T5" fmla="*/ 0 h 48"/>
                  <a:gd name="T6" fmla="*/ 109 w 109"/>
                  <a:gd name="T7" fmla="*/ 32 h 48"/>
                  <a:gd name="T8" fmla="*/ 109 w 109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8">
                    <a:moveTo>
                      <a:pt x="109" y="4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32"/>
                    </a:lnTo>
                    <a:lnTo>
                      <a:pt x="109" y="4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1809" y="2234"/>
                <a:ext cx="109" cy="51"/>
              </a:xfrm>
              <a:custGeom>
                <a:avLst/>
                <a:gdLst>
                  <a:gd name="T0" fmla="*/ 109 w 109"/>
                  <a:gd name="T1" fmla="*/ 51 h 51"/>
                  <a:gd name="T2" fmla="*/ 0 w 109"/>
                  <a:gd name="T3" fmla="*/ 18 h 51"/>
                  <a:gd name="T4" fmla="*/ 0 w 109"/>
                  <a:gd name="T5" fmla="*/ 0 h 51"/>
                  <a:gd name="T6" fmla="*/ 109 w 109"/>
                  <a:gd name="T7" fmla="*/ 36 h 51"/>
                  <a:gd name="T8" fmla="*/ 109 w 109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51">
                    <a:moveTo>
                      <a:pt x="109" y="5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36"/>
                    </a:lnTo>
                    <a:lnTo>
                      <a:pt x="109" y="5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1748" y="2678"/>
                <a:ext cx="61" cy="47"/>
              </a:xfrm>
              <a:custGeom>
                <a:avLst/>
                <a:gdLst>
                  <a:gd name="T0" fmla="*/ 61 w 61"/>
                  <a:gd name="T1" fmla="*/ 47 h 47"/>
                  <a:gd name="T2" fmla="*/ 61 w 61"/>
                  <a:gd name="T3" fmla="*/ 29 h 47"/>
                  <a:gd name="T4" fmla="*/ 0 w 61"/>
                  <a:gd name="T5" fmla="*/ 0 h 47"/>
                  <a:gd name="T6" fmla="*/ 0 w 61"/>
                  <a:gd name="T7" fmla="*/ 15 h 47"/>
                  <a:gd name="T8" fmla="*/ 61 w 6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47"/>
                    </a:moveTo>
                    <a:lnTo>
                      <a:pt x="61" y="2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1748" y="2654"/>
                <a:ext cx="61" cy="43"/>
              </a:xfrm>
              <a:custGeom>
                <a:avLst/>
                <a:gdLst>
                  <a:gd name="T0" fmla="*/ 61 w 61"/>
                  <a:gd name="T1" fmla="*/ 43 h 43"/>
                  <a:gd name="T2" fmla="*/ 61 w 61"/>
                  <a:gd name="T3" fmla="*/ 26 h 43"/>
                  <a:gd name="T4" fmla="*/ 0 w 61"/>
                  <a:gd name="T5" fmla="*/ 0 h 43"/>
                  <a:gd name="T6" fmla="*/ 0 w 61"/>
                  <a:gd name="T7" fmla="*/ 15 h 43"/>
                  <a:gd name="T8" fmla="*/ 61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61" y="43"/>
                    </a:moveTo>
                    <a:lnTo>
                      <a:pt x="61" y="26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1748" y="2630"/>
                <a:ext cx="61" cy="39"/>
              </a:xfrm>
              <a:custGeom>
                <a:avLst/>
                <a:gdLst>
                  <a:gd name="T0" fmla="*/ 61 w 61"/>
                  <a:gd name="T1" fmla="*/ 39 h 39"/>
                  <a:gd name="T2" fmla="*/ 61 w 61"/>
                  <a:gd name="T3" fmla="*/ 22 h 39"/>
                  <a:gd name="T4" fmla="*/ 0 w 61"/>
                  <a:gd name="T5" fmla="*/ 0 h 39"/>
                  <a:gd name="T6" fmla="*/ 0 w 61"/>
                  <a:gd name="T7" fmla="*/ 15 h 39"/>
                  <a:gd name="T8" fmla="*/ 61 w 61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61" y="39"/>
                    </a:moveTo>
                    <a:lnTo>
                      <a:pt x="61" y="2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748" y="2605"/>
                <a:ext cx="61" cy="37"/>
              </a:xfrm>
              <a:custGeom>
                <a:avLst/>
                <a:gdLst>
                  <a:gd name="T0" fmla="*/ 61 w 61"/>
                  <a:gd name="T1" fmla="*/ 37 h 37"/>
                  <a:gd name="T2" fmla="*/ 61 w 61"/>
                  <a:gd name="T3" fmla="*/ 19 h 37"/>
                  <a:gd name="T4" fmla="*/ 0 w 61"/>
                  <a:gd name="T5" fmla="*/ 0 h 37"/>
                  <a:gd name="T6" fmla="*/ 0 w 61"/>
                  <a:gd name="T7" fmla="*/ 16 h 37"/>
                  <a:gd name="T8" fmla="*/ 61 w 61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7">
                    <a:moveTo>
                      <a:pt x="61" y="37"/>
                    </a:moveTo>
                    <a:lnTo>
                      <a:pt x="61" y="19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1748" y="2582"/>
                <a:ext cx="61" cy="32"/>
              </a:xfrm>
              <a:custGeom>
                <a:avLst/>
                <a:gdLst>
                  <a:gd name="T0" fmla="*/ 61 w 61"/>
                  <a:gd name="T1" fmla="*/ 32 h 32"/>
                  <a:gd name="T2" fmla="*/ 61 w 61"/>
                  <a:gd name="T3" fmla="*/ 14 h 32"/>
                  <a:gd name="T4" fmla="*/ 0 w 61"/>
                  <a:gd name="T5" fmla="*/ 0 h 32"/>
                  <a:gd name="T6" fmla="*/ 0 w 61"/>
                  <a:gd name="T7" fmla="*/ 15 h 32"/>
                  <a:gd name="T8" fmla="*/ 61 w 6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32"/>
                    </a:moveTo>
                    <a:lnTo>
                      <a:pt x="61" y="14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748" y="2558"/>
                <a:ext cx="61" cy="28"/>
              </a:xfrm>
              <a:custGeom>
                <a:avLst/>
                <a:gdLst>
                  <a:gd name="T0" fmla="*/ 61 w 61"/>
                  <a:gd name="T1" fmla="*/ 28 h 28"/>
                  <a:gd name="T2" fmla="*/ 61 w 61"/>
                  <a:gd name="T3" fmla="*/ 10 h 28"/>
                  <a:gd name="T4" fmla="*/ 0 w 61"/>
                  <a:gd name="T5" fmla="*/ 0 h 28"/>
                  <a:gd name="T6" fmla="*/ 0 w 61"/>
                  <a:gd name="T7" fmla="*/ 14 h 28"/>
                  <a:gd name="T8" fmla="*/ 61 w 6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28"/>
                    </a:moveTo>
                    <a:lnTo>
                      <a:pt x="61" y="1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748" y="2533"/>
                <a:ext cx="61" cy="25"/>
              </a:xfrm>
              <a:custGeom>
                <a:avLst/>
                <a:gdLst>
                  <a:gd name="T0" fmla="*/ 61 w 61"/>
                  <a:gd name="T1" fmla="*/ 25 h 25"/>
                  <a:gd name="T2" fmla="*/ 61 w 61"/>
                  <a:gd name="T3" fmla="*/ 7 h 25"/>
                  <a:gd name="T4" fmla="*/ 0 w 61"/>
                  <a:gd name="T5" fmla="*/ 0 h 25"/>
                  <a:gd name="T6" fmla="*/ 0 w 61"/>
                  <a:gd name="T7" fmla="*/ 16 h 25"/>
                  <a:gd name="T8" fmla="*/ 61 w 6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">
                    <a:moveTo>
                      <a:pt x="61" y="25"/>
                    </a:moveTo>
                    <a:lnTo>
                      <a:pt x="61" y="7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748" y="2510"/>
                <a:ext cx="61" cy="19"/>
              </a:xfrm>
              <a:custGeom>
                <a:avLst/>
                <a:gdLst>
                  <a:gd name="T0" fmla="*/ 61 w 61"/>
                  <a:gd name="T1" fmla="*/ 19 h 19"/>
                  <a:gd name="T2" fmla="*/ 61 w 61"/>
                  <a:gd name="T3" fmla="*/ 2 h 19"/>
                  <a:gd name="T4" fmla="*/ 0 w 61"/>
                  <a:gd name="T5" fmla="*/ 0 h 19"/>
                  <a:gd name="T6" fmla="*/ 0 w 61"/>
                  <a:gd name="T7" fmla="*/ 14 h 19"/>
                  <a:gd name="T8" fmla="*/ 61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61" y="19"/>
                    </a:moveTo>
                    <a:lnTo>
                      <a:pt x="61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748" y="2484"/>
                <a:ext cx="61" cy="17"/>
              </a:xfrm>
              <a:custGeom>
                <a:avLst/>
                <a:gdLst>
                  <a:gd name="T0" fmla="*/ 61 w 61"/>
                  <a:gd name="T1" fmla="*/ 17 h 17"/>
                  <a:gd name="T2" fmla="*/ 61 w 61"/>
                  <a:gd name="T3" fmla="*/ 0 h 17"/>
                  <a:gd name="T4" fmla="*/ 0 w 61"/>
                  <a:gd name="T5" fmla="*/ 1 h 17"/>
                  <a:gd name="T6" fmla="*/ 0 w 61"/>
                  <a:gd name="T7" fmla="*/ 17 h 17"/>
                  <a:gd name="T8" fmla="*/ 61 w 6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61" y="0"/>
                    </a:lnTo>
                    <a:lnTo>
                      <a:pt x="0" y="1"/>
                    </a:lnTo>
                    <a:lnTo>
                      <a:pt x="0" y="1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748" y="2456"/>
                <a:ext cx="61" cy="20"/>
              </a:xfrm>
              <a:custGeom>
                <a:avLst/>
                <a:gdLst>
                  <a:gd name="T0" fmla="*/ 61 w 61"/>
                  <a:gd name="T1" fmla="*/ 17 h 20"/>
                  <a:gd name="T2" fmla="*/ 61 w 61"/>
                  <a:gd name="T3" fmla="*/ 0 h 20"/>
                  <a:gd name="T4" fmla="*/ 0 w 61"/>
                  <a:gd name="T5" fmla="*/ 6 h 20"/>
                  <a:gd name="T6" fmla="*/ 0 w 61"/>
                  <a:gd name="T7" fmla="*/ 20 h 20"/>
                  <a:gd name="T8" fmla="*/ 61 w 6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0">
                    <a:moveTo>
                      <a:pt x="61" y="17"/>
                    </a:moveTo>
                    <a:lnTo>
                      <a:pt x="61" y="0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748" y="2428"/>
                <a:ext cx="61" cy="24"/>
              </a:xfrm>
              <a:custGeom>
                <a:avLst/>
                <a:gdLst>
                  <a:gd name="T0" fmla="*/ 61 w 61"/>
                  <a:gd name="T1" fmla="*/ 17 h 24"/>
                  <a:gd name="T2" fmla="*/ 61 w 61"/>
                  <a:gd name="T3" fmla="*/ 0 h 24"/>
                  <a:gd name="T4" fmla="*/ 0 w 61"/>
                  <a:gd name="T5" fmla="*/ 9 h 24"/>
                  <a:gd name="T6" fmla="*/ 0 w 61"/>
                  <a:gd name="T7" fmla="*/ 24 h 24"/>
                  <a:gd name="T8" fmla="*/ 61 w 61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lnTo>
                      <a:pt x="61" y="0"/>
                    </a:lnTo>
                    <a:lnTo>
                      <a:pt x="0" y="9"/>
                    </a:lnTo>
                    <a:lnTo>
                      <a:pt x="0" y="24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748" y="2400"/>
                <a:ext cx="61" cy="28"/>
              </a:xfrm>
              <a:custGeom>
                <a:avLst/>
                <a:gdLst>
                  <a:gd name="T0" fmla="*/ 61 w 61"/>
                  <a:gd name="T1" fmla="*/ 18 h 28"/>
                  <a:gd name="T2" fmla="*/ 61 w 61"/>
                  <a:gd name="T3" fmla="*/ 0 h 28"/>
                  <a:gd name="T4" fmla="*/ 0 w 61"/>
                  <a:gd name="T5" fmla="*/ 13 h 28"/>
                  <a:gd name="T6" fmla="*/ 0 w 61"/>
                  <a:gd name="T7" fmla="*/ 28 h 28"/>
                  <a:gd name="T8" fmla="*/ 61 w 61"/>
                  <a:gd name="T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18"/>
                    </a:moveTo>
                    <a:lnTo>
                      <a:pt x="61" y="0"/>
                    </a:lnTo>
                    <a:lnTo>
                      <a:pt x="0" y="13"/>
                    </a:lnTo>
                    <a:lnTo>
                      <a:pt x="0" y="28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48" y="2372"/>
                <a:ext cx="61" cy="32"/>
              </a:xfrm>
              <a:custGeom>
                <a:avLst/>
                <a:gdLst>
                  <a:gd name="T0" fmla="*/ 61 w 61"/>
                  <a:gd name="T1" fmla="*/ 18 h 32"/>
                  <a:gd name="T2" fmla="*/ 61 w 61"/>
                  <a:gd name="T3" fmla="*/ 0 h 32"/>
                  <a:gd name="T4" fmla="*/ 0 w 61"/>
                  <a:gd name="T5" fmla="*/ 17 h 32"/>
                  <a:gd name="T6" fmla="*/ 0 w 61"/>
                  <a:gd name="T7" fmla="*/ 32 h 32"/>
                  <a:gd name="T8" fmla="*/ 61 w 61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18"/>
                    </a:moveTo>
                    <a:lnTo>
                      <a:pt x="61" y="0"/>
                    </a:lnTo>
                    <a:lnTo>
                      <a:pt x="0" y="17"/>
                    </a:lnTo>
                    <a:lnTo>
                      <a:pt x="0" y="32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6"/>
              <p:cNvSpPr>
                <a:spLocks/>
              </p:cNvSpPr>
              <p:nvPr/>
            </p:nvSpPr>
            <p:spPr bwMode="auto">
              <a:xfrm>
                <a:off x="1748" y="2344"/>
                <a:ext cx="61" cy="36"/>
              </a:xfrm>
              <a:custGeom>
                <a:avLst/>
                <a:gdLst>
                  <a:gd name="T0" fmla="*/ 61 w 61"/>
                  <a:gd name="T1" fmla="*/ 18 h 36"/>
                  <a:gd name="T2" fmla="*/ 61 w 61"/>
                  <a:gd name="T3" fmla="*/ 0 h 36"/>
                  <a:gd name="T4" fmla="*/ 0 w 61"/>
                  <a:gd name="T5" fmla="*/ 21 h 36"/>
                  <a:gd name="T6" fmla="*/ 0 w 61"/>
                  <a:gd name="T7" fmla="*/ 36 h 36"/>
                  <a:gd name="T8" fmla="*/ 61 w 61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61" y="18"/>
                    </a:moveTo>
                    <a:lnTo>
                      <a:pt x="61" y="0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7"/>
              <p:cNvSpPr>
                <a:spLocks/>
              </p:cNvSpPr>
              <p:nvPr/>
            </p:nvSpPr>
            <p:spPr bwMode="auto">
              <a:xfrm>
                <a:off x="1748" y="2316"/>
                <a:ext cx="61" cy="40"/>
              </a:xfrm>
              <a:custGeom>
                <a:avLst/>
                <a:gdLst>
                  <a:gd name="T0" fmla="*/ 61 w 61"/>
                  <a:gd name="T1" fmla="*/ 18 h 40"/>
                  <a:gd name="T2" fmla="*/ 61 w 61"/>
                  <a:gd name="T3" fmla="*/ 0 h 40"/>
                  <a:gd name="T4" fmla="*/ 0 w 61"/>
                  <a:gd name="T5" fmla="*/ 25 h 40"/>
                  <a:gd name="T6" fmla="*/ 0 w 61"/>
                  <a:gd name="T7" fmla="*/ 40 h 40"/>
                  <a:gd name="T8" fmla="*/ 61 w 61"/>
                  <a:gd name="T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0">
                    <a:moveTo>
                      <a:pt x="61" y="18"/>
                    </a:moveTo>
                    <a:lnTo>
                      <a:pt x="61" y="0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8"/>
              <p:cNvSpPr>
                <a:spLocks/>
              </p:cNvSpPr>
              <p:nvPr/>
            </p:nvSpPr>
            <p:spPr bwMode="auto">
              <a:xfrm>
                <a:off x="1748" y="2288"/>
                <a:ext cx="61" cy="44"/>
              </a:xfrm>
              <a:custGeom>
                <a:avLst/>
                <a:gdLst>
                  <a:gd name="T0" fmla="*/ 61 w 61"/>
                  <a:gd name="T1" fmla="*/ 18 h 44"/>
                  <a:gd name="T2" fmla="*/ 61 w 61"/>
                  <a:gd name="T3" fmla="*/ 0 h 44"/>
                  <a:gd name="T4" fmla="*/ 0 w 61"/>
                  <a:gd name="T5" fmla="*/ 29 h 44"/>
                  <a:gd name="T6" fmla="*/ 0 w 61"/>
                  <a:gd name="T7" fmla="*/ 44 h 44"/>
                  <a:gd name="T8" fmla="*/ 61 w 61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4">
                    <a:moveTo>
                      <a:pt x="61" y="18"/>
                    </a:moveTo>
                    <a:lnTo>
                      <a:pt x="61" y="0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9"/>
              <p:cNvSpPr>
                <a:spLocks/>
              </p:cNvSpPr>
              <p:nvPr/>
            </p:nvSpPr>
            <p:spPr bwMode="auto">
              <a:xfrm>
                <a:off x="1748" y="2261"/>
                <a:ext cx="61" cy="47"/>
              </a:xfrm>
              <a:custGeom>
                <a:avLst/>
                <a:gdLst>
                  <a:gd name="T0" fmla="*/ 61 w 61"/>
                  <a:gd name="T1" fmla="*/ 17 h 47"/>
                  <a:gd name="T2" fmla="*/ 61 w 61"/>
                  <a:gd name="T3" fmla="*/ 0 h 47"/>
                  <a:gd name="T4" fmla="*/ 0 w 61"/>
                  <a:gd name="T5" fmla="*/ 32 h 47"/>
                  <a:gd name="T6" fmla="*/ 0 w 61"/>
                  <a:gd name="T7" fmla="*/ 47 h 47"/>
                  <a:gd name="T8" fmla="*/ 61 w 61"/>
                  <a:gd name="T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17"/>
                    </a:moveTo>
                    <a:lnTo>
                      <a:pt x="61" y="0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0"/>
              <p:cNvSpPr>
                <a:spLocks/>
              </p:cNvSpPr>
              <p:nvPr/>
            </p:nvSpPr>
            <p:spPr bwMode="auto">
              <a:xfrm>
                <a:off x="1748" y="2233"/>
                <a:ext cx="61" cy="51"/>
              </a:xfrm>
              <a:custGeom>
                <a:avLst/>
                <a:gdLst>
                  <a:gd name="T0" fmla="*/ 61 w 61"/>
                  <a:gd name="T1" fmla="*/ 17 h 51"/>
                  <a:gd name="T2" fmla="*/ 61 w 61"/>
                  <a:gd name="T3" fmla="*/ 0 h 51"/>
                  <a:gd name="T4" fmla="*/ 0 w 61"/>
                  <a:gd name="T5" fmla="*/ 35 h 51"/>
                  <a:gd name="T6" fmla="*/ 0 w 61"/>
                  <a:gd name="T7" fmla="*/ 51 h 51"/>
                  <a:gd name="T8" fmla="*/ 61 w 61"/>
                  <a:gd name="T9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1">
                    <a:moveTo>
                      <a:pt x="61" y="17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0" y="51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1"/>
              <p:cNvSpPr>
                <a:spLocks/>
              </p:cNvSpPr>
              <p:nvPr/>
            </p:nvSpPr>
            <p:spPr bwMode="auto">
              <a:xfrm>
                <a:off x="2036" y="2682"/>
                <a:ext cx="110" cy="45"/>
              </a:xfrm>
              <a:custGeom>
                <a:avLst/>
                <a:gdLst>
                  <a:gd name="T0" fmla="*/ 110 w 110"/>
                  <a:gd name="T1" fmla="*/ 14 h 45"/>
                  <a:gd name="T2" fmla="*/ 0 w 110"/>
                  <a:gd name="T3" fmla="*/ 45 h 45"/>
                  <a:gd name="T4" fmla="*/ 0 w 110"/>
                  <a:gd name="T5" fmla="*/ 28 h 45"/>
                  <a:gd name="T6" fmla="*/ 110 w 110"/>
                  <a:gd name="T7" fmla="*/ 0 h 45"/>
                  <a:gd name="T8" fmla="*/ 110 w 110"/>
                  <a:gd name="T9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5">
                    <a:moveTo>
                      <a:pt x="110" y="14"/>
                    </a:moveTo>
                    <a:lnTo>
                      <a:pt x="0" y="45"/>
                    </a:lnTo>
                    <a:lnTo>
                      <a:pt x="0" y="28"/>
                    </a:lnTo>
                    <a:lnTo>
                      <a:pt x="110" y="0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2"/>
              <p:cNvSpPr>
                <a:spLocks/>
              </p:cNvSpPr>
              <p:nvPr/>
            </p:nvSpPr>
            <p:spPr bwMode="auto">
              <a:xfrm>
                <a:off x="2036" y="2657"/>
                <a:ext cx="110" cy="42"/>
              </a:xfrm>
              <a:custGeom>
                <a:avLst/>
                <a:gdLst>
                  <a:gd name="T0" fmla="*/ 110 w 110"/>
                  <a:gd name="T1" fmla="*/ 16 h 42"/>
                  <a:gd name="T2" fmla="*/ 0 w 110"/>
                  <a:gd name="T3" fmla="*/ 42 h 42"/>
                  <a:gd name="T4" fmla="*/ 0 w 110"/>
                  <a:gd name="T5" fmla="*/ 25 h 42"/>
                  <a:gd name="T6" fmla="*/ 110 w 110"/>
                  <a:gd name="T7" fmla="*/ 0 h 42"/>
                  <a:gd name="T8" fmla="*/ 110 w 110"/>
                  <a:gd name="T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2">
                    <a:moveTo>
                      <a:pt x="110" y="16"/>
                    </a:moveTo>
                    <a:lnTo>
                      <a:pt x="0" y="42"/>
                    </a:lnTo>
                    <a:lnTo>
                      <a:pt x="0" y="25"/>
                    </a:lnTo>
                    <a:lnTo>
                      <a:pt x="110" y="0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3"/>
              <p:cNvSpPr>
                <a:spLocks/>
              </p:cNvSpPr>
              <p:nvPr/>
            </p:nvSpPr>
            <p:spPr bwMode="auto">
              <a:xfrm>
                <a:off x="2036" y="2633"/>
                <a:ext cx="110" cy="38"/>
              </a:xfrm>
              <a:custGeom>
                <a:avLst/>
                <a:gdLst>
                  <a:gd name="T0" fmla="*/ 110 w 110"/>
                  <a:gd name="T1" fmla="*/ 15 h 38"/>
                  <a:gd name="T2" fmla="*/ 0 w 110"/>
                  <a:gd name="T3" fmla="*/ 38 h 38"/>
                  <a:gd name="T4" fmla="*/ 0 w 110"/>
                  <a:gd name="T5" fmla="*/ 21 h 38"/>
                  <a:gd name="T6" fmla="*/ 110 w 110"/>
                  <a:gd name="T7" fmla="*/ 0 h 38"/>
                  <a:gd name="T8" fmla="*/ 110 w 110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8">
                    <a:moveTo>
                      <a:pt x="110" y="15"/>
                    </a:moveTo>
                    <a:lnTo>
                      <a:pt x="0" y="38"/>
                    </a:lnTo>
                    <a:lnTo>
                      <a:pt x="0" y="21"/>
                    </a:lnTo>
                    <a:lnTo>
                      <a:pt x="110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4"/>
              <p:cNvSpPr>
                <a:spLocks/>
              </p:cNvSpPr>
              <p:nvPr/>
            </p:nvSpPr>
            <p:spPr bwMode="auto">
              <a:xfrm>
                <a:off x="2036" y="2609"/>
                <a:ext cx="110" cy="34"/>
              </a:xfrm>
              <a:custGeom>
                <a:avLst/>
                <a:gdLst>
                  <a:gd name="T0" fmla="*/ 110 w 110"/>
                  <a:gd name="T1" fmla="*/ 15 h 34"/>
                  <a:gd name="T2" fmla="*/ 0 w 110"/>
                  <a:gd name="T3" fmla="*/ 34 h 34"/>
                  <a:gd name="T4" fmla="*/ 0 w 110"/>
                  <a:gd name="T5" fmla="*/ 17 h 34"/>
                  <a:gd name="T6" fmla="*/ 110 w 110"/>
                  <a:gd name="T7" fmla="*/ 0 h 34"/>
                  <a:gd name="T8" fmla="*/ 110 w 110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">
                    <a:moveTo>
                      <a:pt x="110" y="15"/>
                    </a:moveTo>
                    <a:lnTo>
                      <a:pt x="0" y="34"/>
                    </a:lnTo>
                    <a:lnTo>
                      <a:pt x="0" y="17"/>
                    </a:lnTo>
                    <a:lnTo>
                      <a:pt x="110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45"/>
              <p:cNvSpPr>
                <a:spLocks/>
              </p:cNvSpPr>
              <p:nvPr/>
            </p:nvSpPr>
            <p:spPr bwMode="auto">
              <a:xfrm>
                <a:off x="2036" y="2585"/>
                <a:ext cx="110" cy="30"/>
              </a:xfrm>
              <a:custGeom>
                <a:avLst/>
                <a:gdLst>
                  <a:gd name="T0" fmla="*/ 110 w 110"/>
                  <a:gd name="T1" fmla="*/ 15 h 30"/>
                  <a:gd name="T2" fmla="*/ 0 w 110"/>
                  <a:gd name="T3" fmla="*/ 30 h 30"/>
                  <a:gd name="T4" fmla="*/ 0 w 110"/>
                  <a:gd name="T5" fmla="*/ 13 h 30"/>
                  <a:gd name="T6" fmla="*/ 110 w 110"/>
                  <a:gd name="T7" fmla="*/ 0 h 30"/>
                  <a:gd name="T8" fmla="*/ 110 w 110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0">
                    <a:moveTo>
                      <a:pt x="110" y="15"/>
                    </a:moveTo>
                    <a:lnTo>
                      <a:pt x="0" y="30"/>
                    </a:lnTo>
                    <a:lnTo>
                      <a:pt x="0" y="13"/>
                    </a:lnTo>
                    <a:lnTo>
                      <a:pt x="110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6"/>
              <p:cNvSpPr>
                <a:spLocks/>
              </p:cNvSpPr>
              <p:nvPr/>
            </p:nvSpPr>
            <p:spPr bwMode="auto">
              <a:xfrm>
                <a:off x="2036" y="2560"/>
                <a:ext cx="110" cy="28"/>
              </a:xfrm>
              <a:custGeom>
                <a:avLst/>
                <a:gdLst>
                  <a:gd name="T0" fmla="*/ 110 w 110"/>
                  <a:gd name="T1" fmla="*/ 16 h 28"/>
                  <a:gd name="T2" fmla="*/ 0 w 110"/>
                  <a:gd name="T3" fmla="*/ 28 h 28"/>
                  <a:gd name="T4" fmla="*/ 0 w 110"/>
                  <a:gd name="T5" fmla="*/ 10 h 28"/>
                  <a:gd name="T6" fmla="*/ 110 w 110"/>
                  <a:gd name="T7" fmla="*/ 0 h 28"/>
                  <a:gd name="T8" fmla="*/ 110 w 110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8">
                    <a:moveTo>
                      <a:pt x="110" y="16"/>
                    </a:moveTo>
                    <a:lnTo>
                      <a:pt x="0" y="28"/>
                    </a:lnTo>
                    <a:lnTo>
                      <a:pt x="0" y="10"/>
                    </a:lnTo>
                    <a:lnTo>
                      <a:pt x="110" y="0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7"/>
              <p:cNvSpPr>
                <a:spLocks/>
              </p:cNvSpPr>
              <p:nvPr/>
            </p:nvSpPr>
            <p:spPr bwMode="auto">
              <a:xfrm>
                <a:off x="2036" y="2536"/>
                <a:ext cx="110" cy="24"/>
              </a:xfrm>
              <a:custGeom>
                <a:avLst/>
                <a:gdLst>
                  <a:gd name="T0" fmla="*/ 110 w 110"/>
                  <a:gd name="T1" fmla="*/ 16 h 24"/>
                  <a:gd name="T2" fmla="*/ 0 w 110"/>
                  <a:gd name="T3" fmla="*/ 24 h 24"/>
                  <a:gd name="T4" fmla="*/ 0 w 110"/>
                  <a:gd name="T5" fmla="*/ 6 h 24"/>
                  <a:gd name="T6" fmla="*/ 110 w 110"/>
                  <a:gd name="T7" fmla="*/ 0 h 24"/>
                  <a:gd name="T8" fmla="*/ 110 w 110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4">
                    <a:moveTo>
                      <a:pt x="110" y="16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110" y="0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8"/>
              <p:cNvSpPr>
                <a:spLocks/>
              </p:cNvSpPr>
              <p:nvPr/>
            </p:nvSpPr>
            <p:spPr bwMode="auto">
              <a:xfrm>
                <a:off x="2036" y="2512"/>
                <a:ext cx="110" cy="20"/>
              </a:xfrm>
              <a:custGeom>
                <a:avLst/>
                <a:gdLst>
                  <a:gd name="T0" fmla="*/ 110 w 110"/>
                  <a:gd name="T1" fmla="*/ 15 h 20"/>
                  <a:gd name="T2" fmla="*/ 0 w 110"/>
                  <a:gd name="T3" fmla="*/ 20 h 20"/>
                  <a:gd name="T4" fmla="*/ 0 w 110"/>
                  <a:gd name="T5" fmla="*/ 2 h 20"/>
                  <a:gd name="T6" fmla="*/ 110 w 110"/>
                  <a:gd name="T7" fmla="*/ 0 h 20"/>
                  <a:gd name="T8" fmla="*/ 110 w 110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0">
                    <a:moveTo>
                      <a:pt x="110" y="15"/>
                    </a:moveTo>
                    <a:lnTo>
                      <a:pt x="0" y="20"/>
                    </a:lnTo>
                    <a:lnTo>
                      <a:pt x="0" y="2"/>
                    </a:lnTo>
                    <a:lnTo>
                      <a:pt x="110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9"/>
              <p:cNvSpPr>
                <a:spLocks/>
              </p:cNvSpPr>
              <p:nvPr/>
            </p:nvSpPr>
            <p:spPr bwMode="auto">
              <a:xfrm>
                <a:off x="2036" y="2486"/>
                <a:ext cx="110" cy="18"/>
              </a:xfrm>
              <a:custGeom>
                <a:avLst/>
                <a:gdLst>
                  <a:gd name="T0" fmla="*/ 110 w 110"/>
                  <a:gd name="T1" fmla="*/ 17 h 18"/>
                  <a:gd name="T2" fmla="*/ 0 w 110"/>
                  <a:gd name="T3" fmla="*/ 18 h 18"/>
                  <a:gd name="T4" fmla="*/ 0 w 110"/>
                  <a:gd name="T5" fmla="*/ 0 h 18"/>
                  <a:gd name="T6" fmla="*/ 110 w 110"/>
                  <a:gd name="T7" fmla="*/ 2 h 18"/>
                  <a:gd name="T8" fmla="*/ 110 w 110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8">
                    <a:moveTo>
                      <a:pt x="110" y="17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2"/>
                    </a:lnTo>
                    <a:lnTo>
                      <a:pt x="110" y="17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0"/>
              <p:cNvSpPr>
                <a:spLocks/>
              </p:cNvSpPr>
              <p:nvPr/>
            </p:nvSpPr>
            <p:spPr bwMode="auto">
              <a:xfrm>
                <a:off x="2036" y="2458"/>
                <a:ext cx="110" cy="21"/>
              </a:xfrm>
              <a:custGeom>
                <a:avLst/>
                <a:gdLst>
                  <a:gd name="T0" fmla="*/ 110 w 110"/>
                  <a:gd name="T1" fmla="*/ 21 h 21"/>
                  <a:gd name="T2" fmla="*/ 0 w 110"/>
                  <a:gd name="T3" fmla="*/ 18 h 21"/>
                  <a:gd name="T4" fmla="*/ 0 w 110"/>
                  <a:gd name="T5" fmla="*/ 0 h 21"/>
                  <a:gd name="T6" fmla="*/ 110 w 110"/>
                  <a:gd name="T7" fmla="*/ 6 h 21"/>
                  <a:gd name="T8" fmla="*/ 110 w 11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1">
                    <a:moveTo>
                      <a:pt x="110" y="2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6"/>
                    </a:lnTo>
                    <a:lnTo>
                      <a:pt x="110" y="2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1"/>
              <p:cNvSpPr>
                <a:spLocks/>
              </p:cNvSpPr>
              <p:nvPr/>
            </p:nvSpPr>
            <p:spPr bwMode="auto">
              <a:xfrm>
                <a:off x="2036" y="2431"/>
                <a:ext cx="110" cy="24"/>
              </a:xfrm>
              <a:custGeom>
                <a:avLst/>
                <a:gdLst>
                  <a:gd name="T0" fmla="*/ 110 w 110"/>
                  <a:gd name="T1" fmla="*/ 24 h 24"/>
                  <a:gd name="T2" fmla="*/ 0 w 110"/>
                  <a:gd name="T3" fmla="*/ 17 h 24"/>
                  <a:gd name="T4" fmla="*/ 0 w 110"/>
                  <a:gd name="T5" fmla="*/ 0 h 24"/>
                  <a:gd name="T6" fmla="*/ 110 w 110"/>
                  <a:gd name="T7" fmla="*/ 8 h 24"/>
                  <a:gd name="T8" fmla="*/ 110 w 11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4">
                    <a:moveTo>
                      <a:pt x="110" y="24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10" y="8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2"/>
              <p:cNvSpPr>
                <a:spLocks/>
              </p:cNvSpPr>
              <p:nvPr/>
            </p:nvSpPr>
            <p:spPr bwMode="auto">
              <a:xfrm>
                <a:off x="2036" y="2403"/>
                <a:ext cx="110" cy="28"/>
              </a:xfrm>
              <a:custGeom>
                <a:avLst/>
                <a:gdLst>
                  <a:gd name="T0" fmla="*/ 110 w 110"/>
                  <a:gd name="T1" fmla="*/ 28 h 28"/>
                  <a:gd name="T2" fmla="*/ 0 w 110"/>
                  <a:gd name="T3" fmla="*/ 16 h 28"/>
                  <a:gd name="T4" fmla="*/ 0 w 110"/>
                  <a:gd name="T5" fmla="*/ 0 h 28"/>
                  <a:gd name="T6" fmla="*/ 110 w 110"/>
                  <a:gd name="T7" fmla="*/ 12 h 28"/>
                  <a:gd name="T8" fmla="*/ 110 w 110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8">
                    <a:moveTo>
                      <a:pt x="110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10" y="12"/>
                    </a:lnTo>
                    <a:lnTo>
                      <a:pt x="110" y="2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3"/>
              <p:cNvSpPr>
                <a:spLocks/>
              </p:cNvSpPr>
              <p:nvPr/>
            </p:nvSpPr>
            <p:spPr bwMode="auto">
              <a:xfrm>
                <a:off x="2036" y="2374"/>
                <a:ext cx="110" cy="32"/>
              </a:xfrm>
              <a:custGeom>
                <a:avLst/>
                <a:gdLst>
                  <a:gd name="T0" fmla="*/ 110 w 110"/>
                  <a:gd name="T1" fmla="*/ 32 h 32"/>
                  <a:gd name="T2" fmla="*/ 0 w 110"/>
                  <a:gd name="T3" fmla="*/ 17 h 32"/>
                  <a:gd name="T4" fmla="*/ 0 w 110"/>
                  <a:gd name="T5" fmla="*/ 0 h 32"/>
                  <a:gd name="T6" fmla="*/ 110 w 110"/>
                  <a:gd name="T7" fmla="*/ 17 h 32"/>
                  <a:gd name="T8" fmla="*/ 110 w 110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2">
                    <a:moveTo>
                      <a:pt x="110" y="32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10" y="17"/>
                    </a:lnTo>
                    <a:lnTo>
                      <a:pt x="110" y="32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54"/>
              <p:cNvSpPr>
                <a:spLocks/>
              </p:cNvSpPr>
              <p:nvPr/>
            </p:nvSpPr>
            <p:spPr bwMode="auto">
              <a:xfrm>
                <a:off x="2036" y="2346"/>
                <a:ext cx="110" cy="36"/>
              </a:xfrm>
              <a:custGeom>
                <a:avLst/>
                <a:gdLst>
                  <a:gd name="T0" fmla="*/ 110 w 110"/>
                  <a:gd name="T1" fmla="*/ 36 h 36"/>
                  <a:gd name="T2" fmla="*/ 0 w 110"/>
                  <a:gd name="T3" fmla="*/ 18 h 36"/>
                  <a:gd name="T4" fmla="*/ 0 w 110"/>
                  <a:gd name="T5" fmla="*/ 0 h 36"/>
                  <a:gd name="T6" fmla="*/ 110 w 110"/>
                  <a:gd name="T7" fmla="*/ 21 h 36"/>
                  <a:gd name="T8" fmla="*/ 110 w 11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6">
                    <a:moveTo>
                      <a:pt x="110" y="36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21"/>
                    </a:lnTo>
                    <a:lnTo>
                      <a:pt x="110" y="3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55"/>
              <p:cNvSpPr>
                <a:spLocks/>
              </p:cNvSpPr>
              <p:nvPr/>
            </p:nvSpPr>
            <p:spPr bwMode="auto">
              <a:xfrm>
                <a:off x="2036" y="2318"/>
                <a:ext cx="110" cy="40"/>
              </a:xfrm>
              <a:custGeom>
                <a:avLst/>
                <a:gdLst>
                  <a:gd name="T0" fmla="*/ 110 w 110"/>
                  <a:gd name="T1" fmla="*/ 40 h 40"/>
                  <a:gd name="T2" fmla="*/ 0 w 110"/>
                  <a:gd name="T3" fmla="*/ 18 h 40"/>
                  <a:gd name="T4" fmla="*/ 0 w 110"/>
                  <a:gd name="T5" fmla="*/ 0 h 40"/>
                  <a:gd name="T6" fmla="*/ 110 w 110"/>
                  <a:gd name="T7" fmla="*/ 25 h 40"/>
                  <a:gd name="T8" fmla="*/ 110 w 110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0">
                    <a:moveTo>
                      <a:pt x="110" y="4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0" y="40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56"/>
              <p:cNvSpPr>
                <a:spLocks/>
              </p:cNvSpPr>
              <p:nvPr/>
            </p:nvSpPr>
            <p:spPr bwMode="auto">
              <a:xfrm>
                <a:off x="2036" y="2290"/>
                <a:ext cx="110" cy="44"/>
              </a:xfrm>
              <a:custGeom>
                <a:avLst/>
                <a:gdLst>
                  <a:gd name="T0" fmla="*/ 110 w 110"/>
                  <a:gd name="T1" fmla="*/ 44 h 44"/>
                  <a:gd name="T2" fmla="*/ 0 w 110"/>
                  <a:gd name="T3" fmla="*/ 18 h 44"/>
                  <a:gd name="T4" fmla="*/ 0 w 110"/>
                  <a:gd name="T5" fmla="*/ 0 h 44"/>
                  <a:gd name="T6" fmla="*/ 110 w 110"/>
                  <a:gd name="T7" fmla="*/ 28 h 44"/>
                  <a:gd name="T8" fmla="*/ 110 w 110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4">
                    <a:moveTo>
                      <a:pt x="110" y="4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28"/>
                    </a:lnTo>
                    <a:lnTo>
                      <a:pt x="110" y="4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57"/>
              <p:cNvSpPr>
                <a:spLocks/>
              </p:cNvSpPr>
              <p:nvPr/>
            </p:nvSpPr>
            <p:spPr bwMode="auto">
              <a:xfrm>
                <a:off x="2036" y="2262"/>
                <a:ext cx="110" cy="48"/>
              </a:xfrm>
              <a:custGeom>
                <a:avLst/>
                <a:gdLst>
                  <a:gd name="T0" fmla="*/ 110 w 110"/>
                  <a:gd name="T1" fmla="*/ 48 h 48"/>
                  <a:gd name="T2" fmla="*/ 0 w 110"/>
                  <a:gd name="T3" fmla="*/ 18 h 48"/>
                  <a:gd name="T4" fmla="*/ 0 w 110"/>
                  <a:gd name="T5" fmla="*/ 0 h 48"/>
                  <a:gd name="T6" fmla="*/ 110 w 110"/>
                  <a:gd name="T7" fmla="*/ 32 h 48"/>
                  <a:gd name="T8" fmla="*/ 110 w 110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8">
                    <a:moveTo>
                      <a:pt x="110" y="4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32"/>
                    </a:lnTo>
                    <a:lnTo>
                      <a:pt x="110" y="4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58"/>
              <p:cNvSpPr>
                <a:spLocks/>
              </p:cNvSpPr>
              <p:nvPr/>
            </p:nvSpPr>
            <p:spPr bwMode="auto">
              <a:xfrm>
                <a:off x="2036" y="2234"/>
                <a:ext cx="110" cy="51"/>
              </a:xfrm>
              <a:custGeom>
                <a:avLst/>
                <a:gdLst>
                  <a:gd name="T0" fmla="*/ 110 w 110"/>
                  <a:gd name="T1" fmla="*/ 51 h 51"/>
                  <a:gd name="T2" fmla="*/ 0 w 110"/>
                  <a:gd name="T3" fmla="*/ 18 h 51"/>
                  <a:gd name="T4" fmla="*/ 0 w 110"/>
                  <a:gd name="T5" fmla="*/ 0 h 51"/>
                  <a:gd name="T6" fmla="*/ 110 w 110"/>
                  <a:gd name="T7" fmla="*/ 36 h 51"/>
                  <a:gd name="T8" fmla="*/ 110 w 110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1">
                    <a:moveTo>
                      <a:pt x="110" y="5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36"/>
                    </a:lnTo>
                    <a:lnTo>
                      <a:pt x="110" y="5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59"/>
              <p:cNvSpPr>
                <a:spLocks/>
              </p:cNvSpPr>
              <p:nvPr/>
            </p:nvSpPr>
            <p:spPr bwMode="auto">
              <a:xfrm>
                <a:off x="1975" y="2678"/>
                <a:ext cx="61" cy="47"/>
              </a:xfrm>
              <a:custGeom>
                <a:avLst/>
                <a:gdLst>
                  <a:gd name="T0" fmla="*/ 61 w 61"/>
                  <a:gd name="T1" fmla="*/ 47 h 47"/>
                  <a:gd name="T2" fmla="*/ 61 w 61"/>
                  <a:gd name="T3" fmla="*/ 29 h 47"/>
                  <a:gd name="T4" fmla="*/ 0 w 61"/>
                  <a:gd name="T5" fmla="*/ 0 h 47"/>
                  <a:gd name="T6" fmla="*/ 0 w 61"/>
                  <a:gd name="T7" fmla="*/ 15 h 47"/>
                  <a:gd name="T8" fmla="*/ 61 w 6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47"/>
                    </a:moveTo>
                    <a:lnTo>
                      <a:pt x="61" y="2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0"/>
              <p:cNvSpPr>
                <a:spLocks/>
              </p:cNvSpPr>
              <p:nvPr/>
            </p:nvSpPr>
            <p:spPr bwMode="auto">
              <a:xfrm>
                <a:off x="1975" y="2654"/>
                <a:ext cx="61" cy="43"/>
              </a:xfrm>
              <a:custGeom>
                <a:avLst/>
                <a:gdLst>
                  <a:gd name="T0" fmla="*/ 61 w 61"/>
                  <a:gd name="T1" fmla="*/ 43 h 43"/>
                  <a:gd name="T2" fmla="*/ 61 w 61"/>
                  <a:gd name="T3" fmla="*/ 26 h 43"/>
                  <a:gd name="T4" fmla="*/ 0 w 61"/>
                  <a:gd name="T5" fmla="*/ 0 h 43"/>
                  <a:gd name="T6" fmla="*/ 0 w 61"/>
                  <a:gd name="T7" fmla="*/ 15 h 43"/>
                  <a:gd name="T8" fmla="*/ 61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61" y="43"/>
                    </a:moveTo>
                    <a:lnTo>
                      <a:pt x="61" y="26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1"/>
              <p:cNvSpPr>
                <a:spLocks/>
              </p:cNvSpPr>
              <p:nvPr/>
            </p:nvSpPr>
            <p:spPr bwMode="auto">
              <a:xfrm>
                <a:off x="1975" y="2630"/>
                <a:ext cx="61" cy="39"/>
              </a:xfrm>
              <a:custGeom>
                <a:avLst/>
                <a:gdLst>
                  <a:gd name="T0" fmla="*/ 61 w 61"/>
                  <a:gd name="T1" fmla="*/ 39 h 39"/>
                  <a:gd name="T2" fmla="*/ 61 w 61"/>
                  <a:gd name="T3" fmla="*/ 22 h 39"/>
                  <a:gd name="T4" fmla="*/ 0 w 61"/>
                  <a:gd name="T5" fmla="*/ 0 h 39"/>
                  <a:gd name="T6" fmla="*/ 0 w 61"/>
                  <a:gd name="T7" fmla="*/ 15 h 39"/>
                  <a:gd name="T8" fmla="*/ 61 w 61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61" y="39"/>
                    </a:moveTo>
                    <a:lnTo>
                      <a:pt x="61" y="2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2"/>
              <p:cNvSpPr>
                <a:spLocks/>
              </p:cNvSpPr>
              <p:nvPr/>
            </p:nvSpPr>
            <p:spPr bwMode="auto">
              <a:xfrm>
                <a:off x="1975" y="2605"/>
                <a:ext cx="61" cy="37"/>
              </a:xfrm>
              <a:custGeom>
                <a:avLst/>
                <a:gdLst>
                  <a:gd name="T0" fmla="*/ 61 w 61"/>
                  <a:gd name="T1" fmla="*/ 37 h 37"/>
                  <a:gd name="T2" fmla="*/ 61 w 61"/>
                  <a:gd name="T3" fmla="*/ 19 h 37"/>
                  <a:gd name="T4" fmla="*/ 0 w 61"/>
                  <a:gd name="T5" fmla="*/ 0 h 37"/>
                  <a:gd name="T6" fmla="*/ 0 w 61"/>
                  <a:gd name="T7" fmla="*/ 16 h 37"/>
                  <a:gd name="T8" fmla="*/ 61 w 61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7">
                    <a:moveTo>
                      <a:pt x="61" y="37"/>
                    </a:moveTo>
                    <a:lnTo>
                      <a:pt x="61" y="19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3"/>
              <p:cNvSpPr>
                <a:spLocks/>
              </p:cNvSpPr>
              <p:nvPr/>
            </p:nvSpPr>
            <p:spPr bwMode="auto">
              <a:xfrm>
                <a:off x="1975" y="2582"/>
                <a:ext cx="61" cy="32"/>
              </a:xfrm>
              <a:custGeom>
                <a:avLst/>
                <a:gdLst>
                  <a:gd name="T0" fmla="*/ 61 w 61"/>
                  <a:gd name="T1" fmla="*/ 32 h 32"/>
                  <a:gd name="T2" fmla="*/ 61 w 61"/>
                  <a:gd name="T3" fmla="*/ 14 h 32"/>
                  <a:gd name="T4" fmla="*/ 0 w 61"/>
                  <a:gd name="T5" fmla="*/ 0 h 32"/>
                  <a:gd name="T6" fmla="*/ 0 w 61"/>
                  <a:gd name="T7" fmla="*/ 15 h 32"/>
                  <a:gd name="T8" fmla="*/ 61 w 6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32"/>
                    </a:moveTo>
                    <a:lnTo>
                      <a:pt x="61" y="14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64"/>
              <p:cNvSpPr>
                <a:spLocks/>
              </p:cNvSpPr>
              <p:nvPr/>
            </p:nvSpPr>
            <p:spPr bwMode="auto">
              <a:xfrm>
                <a:off x="1975" y="2558"/>
                <a:ext cx="61" cy="28"/>
              </a:xfrm>
              <a:custGeom>
                <a:avLst/>
                <a:gdLst>
                  <a:gd name="T0" fmla="*/ 61 w 61"/>
                  <a:gd name="T1" fmla="*/ 28 h 28"/>
                  <a:gd name="T2" fmla="*/ 61 w 61"/>
                  <a:gd name="T3" fmla="*/ 10 h 28"/>
                  <a:gd name="T4" fmla="*/ 0 w 61"/>
                  <a:gd name="T5" fmla="*/ 0 h 28"/>
                  <a:gd name="T6" fmla="*/ 0 w 61"/>
                  <a:gd name="T7" fmla="*/ 14 h 28"/>
                  <a:gd name="T8" fmla="*/ 61 w 6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28"/>
                    </a:moveTo>
                    <a:lnTo>
                      <a:pt x="61" y="1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65"/>
              <p:cNvSpPr>
                <a:spLocks/>
              </p:cNvSpPr>
              <p:nvPr/>
            </p:nvSpPr>
            <p:spPr bwMode="auto">
              <a:xfrm>
                <a:off x="1975" y="2533"/>
                <a:ext cx="61" cy="25"/>
              </a:xfrm>
              <a:custGeom>
                <a:avLst/>
                <a:gdLst>
                  <a:gd name="T0" fmla="*/ 61 w 61"/>
                  <a:gd name="T1" fmla="*/ 25 h 25"/>
                  <a:gd name="T2" fmla="*/ 61 w 61"/>
                  <a:gd name="T3" fmla="*/ 7 h 25"/>
                  <a:gd name="T4" fmla="*/ 0 w 61"/>
                  <a:gd name="T5" fmla="*/ 0 h 25"/>
                  <a:gd name="T6" fmla="*/ 0 w 61"/>
                  <a:gd name="T7" fmla="*/ 16 h 25"/>
                  <a:gd name="T8" fmla="*/ 61 w 6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">
                    <a:moveTo>
                      <a:pt x="61" y="25"/>
                    </a:moveTo>
                    <a:lnTo>
                      <a:pt x="61" y="7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4" name="Freeform 66"/>
              <p:cNvSpPr>
                <a:spLocks/>
              </p:cNvSpPr>
              <p:nvPr/>
            </p:nvSpPr>
            <p:spPr bwMode="auto">
              <a:xfrm>
                <a:off x="1975" y="2510"/>
                <a:ext cx="61" cy="19"/>
              </a:xfrm>
              <a:custGeom>
                <a:avLst/>
                <a:gdLst>
                  <a:gd name="T0" fmla="*/ 61 w 61"/>
                  <a:gd name="T1" fmla="*/ 19 h 19"/>
                  <a:gd name="T2" fmla="*/ 61 w 61"/>
                  <a:gd name="T3" fmla="*/ 2 h 19"/>
                  <a:gd name="T4" fmla="*/ 0 w 61"/>
                  <a:gd name="T5" fmla="*/ 0 h 19"/>
                  <a:gd name="T6" fmla="*/ 0 w 61"/>
                  <a:gd name="T7" fmla="*/ 14 h 19"/>
                  <a:gd name="T8" fmla="*/ 61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61" y="19"/>
                    </a:moveTo>
                    <a:lnTo>
                      <a:pt x="61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5" name="Freeform 67"/>
              <p:cNvSpPr>
                <a:spLocks/>
              </p:cNvSpPr>
              <p:nvPr/>
            </p:nvSpPr>
            <p:spPr bwMode="auto">
              <a:xfrm>
                <a:off x="1975" y="2484"/>
                <a:ext cx="61" cy="17"/>
              </a:xfrm>
              <a:custGeom>
                <a:avLst/>
                <a:gdLst>
                  <a:gd name="T0" fmla="*/ 61 w 61"/>
                  <a:gd name="T1" fmla="*/ 17 h 17"/>
                  <a:gd name="T2" fmla="*/ 61 w 61"/>
                  <a:gd name="T3" fmla="*/ 0 h 17"/>
                  <a:gd name="T4" fmla="*/ 0 w 61"/>
                  <a:gd name="T5" fmla="*/ 1 h 17"/>
                  <a:gd name="T6" fmla="*/ 0 w 61"/>
                  <a:gd name="T7" fmla="*/ 17 h 17"/>
                  <a:gd name="T8" fmla="*/ 61 w 6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61" y="0"/>
                    </a:lnTo>
                    <a:lnTo>
                      <a:pt x="0" y="1"/>
                    </a:lnTo>
                    <a:lnTo>
                      <a:pt x="0" y="1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6" name="Freeform 68"/>
              <p:cNvSpPr>
                <a:spLocks/>
              </p:cNvSpPr>
              <p:nvPr/>
            </p:nvSpPr>
            <p:spPr bwMode="auto">
              <a:xfrm>
                <a:off x="1975" y="2456"/>
                <a:ext cx="61" cy="20"/>
              </a:xfrm>
              <a:custGeom>
                <a:avLst/>
                <a:gdLst>
                  <a:gd name="T0" fmla="*/ 61 w 61"/>
                  <a:gd name="T1" fmla="*/ 17 h 20"/>
                  <a:gd name="T2" fmla="*/ 61 w 61"/>
                  <a:gd name="T3" fmla="*/ 0 h 20"/>
                  <a:gd name="T4" fmla="*/ 0 w 61"/>
                  <a:gd name="T5" fmla="*/ 6 h 20"/>
                  <a:gd name="T6" fmla="*/ 0 w 61"/>
                  <a:gd name="T7" fmla="*/ 20 h 20"/>
                  <a:gd name="T8" fmla="*/ 61 w 6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0">
                    <a:moveTo>
                      <a:pt x="61" y="17"/>
                    </a:moveTo>
                    <a:lnTo>
                      <a:pt x="61" y="0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7" name="Freeform 69"/>
              <p:cNvSpPr>
                <a:spLocks/>
              </p:cNvSpPr>
              <p:nvPr/>
            </p:nvSpPr>
            <p:spPr bwMode="auto">
              <a:xfrm>
                <a:off x="1975" y="2428"/>
                <a:ext cx="61" cy="24"/>
              </a:xfrm>
              <a:custGeom>
                <a:avLst/>
                <a:gdLst>
                  <a:gd name="T0" fmla="*/ 61 w 61"/>
                  <a:gd name="T1" fmla="*/ 17 h 24"/>
                  <a:gd name="T2" fmla="*/ 61 w 61"/>
                  <a:gd name="T3" fmla="*/ 0 h 24"/>
                  <a:gd name="T4" fmla="*/ 0 w 61"/>
                  <a:gd name="T5" fmla="*/ 9 h 24"/>
                  <a:gd name="T6" fmla="*/ 0 w 61"/>
                  <a:gd name="T7" fmla="*/ 24 h 24"/>
                  <a:gd name="T8" fmla="*/ 61 w 61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lnTo>
                      <a:pt x="61" y="0"/>
                    </a:lnTo>
                    <a:lnTo>
                      <a:pt x="0" y="9"/>
                    </a:lnTo>
                    <a:lnTo>
                      <a:pt x="0" y="24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8" name="Freeform 70"/>
              <p:cNvSpPr>
                <a:spLocks/>
              </p:cNvSpPr>
              <p:nvPr/>
            </p:nvSpPr>
            <p:spPr bwMode="auto">
              <a:xfrm>
                <a:off x="1975" y="2400"/>
                <a:ext cx="61" cy="28"/>
              </a:xfrm>
              <a:custGeom>
                <a:avLst/>
                <a:gdLst>
                  <a:gd name="T0" fmla="*/ 61 w 61"/>
                  <a:gd name="T1" fmla="*/ 18 h 28"/>
                  <a:gd name="T2" fmla="*/ 61 w 61"/>
                  <a:gd name="T3" fmla="*/ 0 h 28"/>
                  <a:gd name="T4" fmla="*/ 0 w 61"/>
                  <a:gd name="T5" fmla="*/ 13 h 28"/>
                  <a:gd name="T6" fmla="*/ 0 w 61"/>
                  <a:gd name="T7" fmla="*/ 28 h 28"/>
                  <a:gd name="T8" fmla="*/ 61 w 61"/>
                  <a:gd name="T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18"/>
                    </a:moveTo>
                    <a:lnTo>
                      <a:pt x="61" y="0"/>
                    </a:lnTo>
                    <a:lnTo>
                      <a:pt x="0" y="13"/>
                    </a:lnTo>
                    <a:lnTo>
                      <a:pt x="0" y="28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9" name="Freeform 71"/>
              <p:cNvSpPr>
                <a:spLocks/>
              </p:cNvSpPr>
              <p:nvPr/>
            </p:nvSpPr>
            <p:spPr bwMode="auto">
              <a:xfrm>
                <a:off x="1975" y="2372"/>
                <a:ext cx="61" cy="32"/>
              </a:xfrm>
              <a:custGeom>
                <a:avLst/>
                <a:gdLst>
                  <a:gd name="T0" fmla="*/ 61 w 61"/>
                  <a:gd name="T1" fmla="*/ 18 h 32"/>
                  <a:gd name="T2" fmla="*/ 61 w 61"/>
                  <a:gd name="T3" fmla="*/ 0 h 32"/>
                  <a:gd name="T4" fmla="*/ 0 w 61"/>
                  <a:gd name="T5" fmla="*/ 17 h 32"/>
                  <a:gd name="T6" fmla="*/ 0 w 61"/>
                  <a:gd name="T7" fmla="*/ 32 h 32"/>
                  <a:gd name="T8" fmla="*/ 61 w 61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18"/>
                    </a:moveTo>
                    <a:lnTo>
                      <a:pt x="61" y="0"/>
                    </a:lnTo>
                    <a:lnTo>
                      <a:pt x="0" y="17"/>
                    </a:lnTo>
                    <a:lnTo>
                      <a:pt x="0" y="32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0" name="Freeform 72"/>
              <p:cNvSpPr>
                <a:spLocks/>
              </p:cNvSpPr>
              <p:nvPr/>
            </p:nvSpPr>
            <p:spPr bwMode="auto">
              <a:xfrm>
                <a:off x="1975" y="2344"/>
                <a:ext cx="61" cy="36"/>
              </a:xfrm>
              <a:custGeom>
                <a:avLst/>
                <a:gdLst>
                  <a:gd name="T0" fmla="*/ 61 w 61"/>
                  <a:gd name="T1" fmla="*/ 18 h 36"/>
                  <a:gd name="T2" fmla="*/ 61 w 61"/>
                  <a:gd name="T3" fmla="*/ 0 h 36"/>
                  <a:gd name="T4" fmla="*/ 0 w 61"/>
                  <a:gd name="T5" fmla="*/ 21 h 36"/>
                  <a:gd name="T6" fmla="*/ 0 w 61"/>
                  <a:gd name="T7" fmla="*/ 36 h 36"/>
                  <a:gd name="T8" fmla="*/ 61 w 61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61" y="18"/>
                    </a:moveTo>
                    <a:lnTo>
                      <a:pt x="61" y="0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1" name="Freeform 73"/>
              <p:cNvSpPr>
                <a:spLocks/>
              </p:cNvSpPr>
              <p:nvPr/>
            </p:nvSpPr>
            <p:spPr bwMode="auto">
              <a:xfrm>
                <a:off x="1975" y="2316"/>
                <a:ext cx="61" cy="40"/>
              </a:xfrm>
              <a:custGeom>
                <a:avLst/>
                <a:gdLst>
                  <a:gd name="T0" fmla="*/ 61 w 61"/>
                  <a:gd name="T1" fmla="*/ 18 h 40"/>
                  <a:gd name="T2" fmla="*/ 61 w 61"/>
                  <a:gd name="T3" fmla="*/ 0 h 40"/>
                  <a:gd name="T4" fmla="*/ 0 w 61"/>
                  <a:gd name="T5" fmla="*/ 25 h 40"/>
                  <a:gd name="T6" fmla="*/ 0 w 61"/>
                  <a:gd name="T7" fmla="*/ 40 h 40"/>
                  <a:gd name="T8" fmla="*/ 61 w 61"/>
                  <a:gd name="T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0">
                    <a:moveTo>
                      <a:pt x="61" y="18"/>
                    </a:moveTo>
                    <a:lnTo>
                      <a:pt x="61" y="0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2" name="Freeform 74"/>
              <p:cNvSpPr>
                <a:spLocks/>
              </p:cNvSpPr>
              <p:nvPr/>
            </p:nvSpPr>
            <p:spPr bwMode="auto">
              <a:xfrm>
                <a:off x="1975" y="2288"/>
                <a:ext cx="61" cy="44"/>
              </a:xfrm>
              <a:custGeom>
                <a:avLst/>
                <a:gdLst>
                  <a:gd name="T0" fmla="*/ 61 w 61"/>
                  <a:gd name="T1" fmla="*/ 18 h 44"/>
                  <a:gd name="T2" fmla="*/ 61 w 61"/>
                  <a:gd name="T3" fmla="*/ 0 h 44"/>
                  <a:gd name="T4" fmla="*/ 0 w 61"/>
                  <a:gd name="T5" fmla="*/ 29 h 44"/>
                  <a:gd name="T6" fmla="*/ 0 w 61"/>
                  <a:gd name="T7" fmla="*/ 44 h 44"/>
                  <a:gd name="T8" fmla="*/ 61 w 61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4">
                    <a:moveTo>
                      <a:pt x="61" y="18"/>
                    </a:moveTo>
                    <a:lnTo>
                      <a:pt x="61" y="0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3" name="Freeform 75"/>
              <p:cNvSpPr>
                <a:spLocks/>
              </p:cNvSpPr>
              <p:nvPr/>
            </p:nvSpPr>
            <p:spPr bwMode="auto">
              <a:xfrm>
                <a:off x="1975" y="2261"/>
                <a:ext cx="61" cy="47"/>
              </a:xfrm>
              <a:custGeom>
                <a:avLst/>
                <a:gdLst>
                  <a:gd name="T0" fmla="*/ 61 w 61"/>
                  <a:gd name="T1" fmla="*/ 17 h 47"/>
                  <a:gd name="T2" fmla="*/ 61 w 61"/>
                  <a:gd name="T3" fmla="*/ 0 h 47"/>
                  <a:gd name="T4" fmla="*/ 0 w 61"/>
                  <a:gd name="T5" fmla="*/ 32 h 47"/>
                  <a:gd name="T6" fmla="*/ 0 w 61"/>
                  <a:gd name="T7" fmla="*/ 47 h 47"/>
                  <a:gd name="T8" fmla="*/ 61 w 61"/>
                  <a:gd name="T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17"/>
                    </a:moveTo>
                    <a:lnTo>
                      <a:pt x="61" y="0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4" name="Freeform 76"/>
              <p:cNvSpPr>
                <a:spLocks/>
              </p:cNvSpPr>
              <p:nvPr/>
            </p:nvSpPr>
            <p:spPr bwMode="auto">
              <a:xfrm>
                <a:off x="1975" y="2233"/>
                <a:ext cx="61" cy="51"/>
              </a:xfrm>
              <a:custGeom>
                <a:avLst/>
                <a:gdLst>
                  <a:gd name="T0" fmla="*/ 61 w 61"/>
                  <a:gd name="T1" fmla="*/ 17 h 51"/>
                  <a:gd name="T2" fmla="*/ 61 w 61"/>
                  <a:gd name="T3" fmla="*/ 0 h 51"/>
                  <a:gd name="T4" fmla="*/ 0 w 61"/>
                  <a:gd name="T5" fmla="*/ 35 h 51"/>
                  <a:gd name="T6" fmla="*/ 0 w 61"/>
                  <a:gd name="T7" fmla="*/ 51 h 51"/>
                  <a:gd name="T8" fmla="*/ 61 w 61"/>
                  <a:gd name="T9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1">
                    <a:moveTo>
                      <a:pt x="61" y="17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0" y="51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5" name="Freeform 77"/>
              <p:cNvSpPr>
                <a:spLocks/>
              </p:cNvSpPr>
              <p:nvPr/>
            </p:nvSpPr>
            <p:spPr bwMode="auto">
              <a:xfrm>
                <a:off x="2264" y="2682"/>
                <a:ext cx="109" cy="45"/>
              </a:xfrm>
              <a:custGeom>
                <a:avLst/>
                <a:gdLst>
                  <a:gd name="T0" fmla="*/ 109 w 109"/>
                  <a:gd name="T1" fmla="*/ 14 h 45"/>
                  <a:gd name="T2" fmla="*/ 0 w 109"/>
                  <a:gd name="T3" fmla="*/ 45 h 45"/>
                  <a:gd name="T4" fmla="*/ 0 w 109"/>
                  <a:gd name="T5" fmla="*/ 28 h 45"/>
                  <a:gd name="T6" fmla="*/ 109 w 109"/>
                  <a:gd name="T7" fmla="*/ 0 h 45"/>
                  <a:gd name="T8" fmla="*/ 109 w 109"/>
                  <a:gd name="T9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14"/>
                    </a:moveTo>
                    <a:lnTo>
                      <a:pt x="0" y="45"/>
                    </a:lnTo>
                    <a:lnTo>
                      <a:pt x="0" y="28"/>
                    </a:lnTo>
                    <a:lnTo>
                      <a:pt x="109" y="0"/>
                    </a:lnTo>
                    <a:lnTo>
                      <a:pt x="109" y="1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6" name="Freeform 78"/>
              <p:cNvSpPr>
                <a:spLocks/>
              </p:cNvSpPr>
              <p:nvPr/>
            </p:nvSpPr>
            <p:spPr bwMode="auto">
              <a:xfrm>
                <a:off x="2264" y="2657"/>
                <a:ext cx="109" cy="42"/>
              </a:xfrm>
              <a:custGeom>
                <a:avLst/>
                <a:gdLst>
                  <a:gd name="T0" fmla="*/ 109 w 109"/>
                  <a:gd name="T1" fmla="*/ 16 h 42"/>
                  <a:gd name="T2" fmla="*/ 0 w 109"/>
                  <a:gd name="T3" fmla="*/ 42 h 42"/>
                  <a:gd name="T4" fmla="*/ 0 w 109"/>
                  <a:gd name="T5" fmla="*/ 25 h 42"/>
                  <a:gd name="T6" fmla="*/ 109 w 109"/>
                  <a:gd name="T7" fmla="*/ 0 h 42"/>
                  <a:gd name="T8" fmla="*/ 109 w 109"/>
                  <a:gd name="T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2">
                    <a:moveTo>
                      <a:pt x="109" y="16"/>
                    </a:moveTo>
                    <a:lnTo>
                      <a:pt x="0" y="42"/>
                    </a:lnTo>
                    <a:lnTo>
                      <a:pt x="0" y="25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7" name="Freeform 79"/>
              <p:cNvSpPr>
                <a:spLocks/>
              </p:cNvSpPr>
              <p:nvPr/>
            </p:nvSpPr>
            <p:spPr bwMode="auto">
              <a:xfrm>
                <a:off x="2264" y="2633"/>
                <a:ext cx="109" cy="38"/>
              </a:xfrm>
              <a:custGeom>
                <a:avLst/>
                <a:gdLst>
                  <a:gd name="T0" fmla="*/ 109 w 109"/>
                  <a:gd name="T1" fmla="*/ 15 h 38"/>
                  <a:gd name="T2" fmla="*/ 0 w 109"/>
                  <a:gd name="T3" fmla="*/ 38 h 38"/>
                  <a:gd name="T4" fmla="*/ 0 w 109"/>
                  <a:gd name="T5" fmla="*/ 21 h 38"/>
                  <a:gd name="T6" fmla="*/ 109 w 109"/>
                  <a:gd name="T7" fmla="*/ 0 h 38"/>
                  <a:gd name="T8" fmla="*/ 109 w 10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8">
                    <a:moveTo>
                      <a:pt x="109" y="15"/>
                    </a:moveTo>
                    <a:lnTo>
                      <a:pt x="0" y="38"/>
                    </a:lnTo>
                    <a:lnTo>
                      <a:pt x="0" y="21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8" name="Freeform 80"/>
              <p:cNvSpPr>
                <a:spLocks/>
              </p:cNvSpPr>
              <p:nvPr/>
            </p:nvSpPr>
            <p:spPr bwMode="auto">
              <a:xfrm>
                <a:off x="2264" y="2609"/>
                <a:ext cx="109" cy="34"/>
              </a:xfrm>
              <a:custGeom>
                <a:avLst/>
                <a:gdLst>
                  <a:gd name="T0" fmla="*/ 109 w 109"/>
                  <a:gd name="T1" fmla="*/ 15 h 34"/>
                  <a:gd name="T2" fmla="*/ 0 w 109"/>
                  <a:gd name="T3" fmla="*/ 34 h 34"/>
                  <a:gd name="T4" fmla="*/ 0 w 109"/>
                  <a:gd name="T5" fmla="*/ 17 h 34"/>
                  <a:gd name="T6" fmla="*/ 109 w 109"/>
                  <a:gd name="T7" fmla="*/ 0 h 34"/>
                  <a:gd name="T8" fmla="*/ 109 w 109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4">
                    <a:moveTo>
                      <a:pt x="109" y="15"/>
                    </a:moveTo>
                    <a:lnTo>
                      <a:pt x="0" y="34"/>
                    </a:lnTo>
                    <a:lnTo>
                      <a:pt x="0" y="17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9" name="Freeform 81"/>
              <p:cNvSpPr>
                <a:spLocks/>
              </p:cNvSpPr>
              <p:nvPr/>
            </p:nvSpPr>
            <p:spPr bwMode="auto">
              <a:xfrm>
                <a:off x="2264" y="2585"/>
                <a:ext cx="109" cy="30"/>
              </a:xfrm>
              <a:custGeom>
                <a:avLst/>
                <a:gdLst>
                  <a:gd name="T0" fmla="*/ 109 w 109"/>
                  <a:gd name="T1" fmla="*/ 15 h 30"/>
                  <a:gd name="T2" fmla="*/ 0 w 109"/>
                  <a:gd name="T3" fmla="*/ 30 h 30"/>
                  <a:gd name="T4" fmla="*/ 0 w 109"/>
                  <a:gd name="T5" fmla="*/ 13 h 30"/>
                  <a:gd name="T6" fmla="*/ 109 w 109"/>
                  <a:gd name="T7" fmla="*/ 0 h 30"/>
                  <a:gd name="T8" fmla="*/ 109 w 10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">
                    <a:moveTo>
                      <a:pt x="109" y="15"/>
                    </a:moveTo>
                    <a:lnTo>
                      <a:pt x="0" y="30"/>
                    </a:lnTo>
                    <a:lnTo>
                      <a:pt x="0" y="13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0" name="Freeform 82"/>
              <p:cNvSpPr>
                <a:spLocks/>
              </p:cNvSpPr>
              <p:nvPr/>
            </p:nvSpPr>
            <p:spPr bwMode="auto">
              <a:xfrm>
                <a:off x="2264" y="2560"/>
                <a:ext cx="109" cy="28"/>
              </a:xfrm>
              <a:custGeom>
                <a:avLst/>
                <a:gdLst>
                  <a:gd name="T0" fmla="*/ 109 w 109"/>
                  <a:gd name="T1" fmla="*/ 16 h 28"/>
                  <a:gd name="T2" fmla="*/ 0 w 109"/>
                  <a:gd name="T3" fmla="*/ 28 h 28"/>
                  <a:gd name="T4" fmla="*/ 0 w 109"/>
                  <a:gd name="T5" fmla="*/ 10 h 28"/>
                  <a:gd name="T6" fmla="*/ 109 w 109"/>
                  <a:gd name="T7" fmla="*/ 0 h 28"/>
                  <a:gd name="T8" fmla="*/ 109 w 109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">
                    <a:moveTo>
                      <a:pt x="109" y="16"/>
                    </a:moveTo>
                    <a:lnTo>
                      <a:pt x="0" y="28"/>
                    </a:lnTo>
                    <a:lnTo>
                      <a:pt x="0" y="10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2" name="Freeform 83"/>
              <p:cNvSpPr>
                <a:spLocks/>
              </p:cNvSpPr>
              <p:nvPr/>
            </p:nvSpPr>
            <p:spPr bwMode="auto">
              <a:xfrm>
                <a:off x="2264" y="2536"/>
                <a:ext cx="109" cy="24"/>
              </a:xfrm>
              <a:custGeom>
                <a:avLst/>
                <a:gdLst>
                  <a:gd name="T0" fmla="*/ 109 w 109"/>
                  <a:gd name="T1" fmla="*/ 16 h 24"/>
                  <a:gd name="T2" fmla="*/ 0 w 109"/>
                  <a:gd name="T3" fmla="*/ 24 h 24"/>
                  <a:gd name="T4" fmla="*/ 0 w 109"/>
                  <a:gd name="T5" fmla="*/ 6 h 24"/>
                  <a:gd name="T6" fmla="*/ 109 w 109"/>
                  <a:gd name="T7" fmla="*/ 0 h 24"/>
                  <a:gd name="T8" fmla="*/ 109 w 109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">
                    <a:moveTo>
                      <a:pt x="109" y="16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3" name="Freeform 84"/>
              <p:cNvSpPr>
                <a:spLocks/>
              </p:cNvSpPr>
              <p:nvPr/>
            </p:nvSpPr>
            <p:spPr bwMode="auto">
              <a:xfrm>
                <a:off x="2264" y="2512"/>
                <a:ext cx="109" cy="20"/>
              </a:xfrm>
              <a:custGeom>
                <a:avLst/>
                <a:gdLst>
                  <a:gd name="T0" fmla="*/ 109 w 109"/>
                  <a:gd name="T1" fmla="*/ 15 h 20"/>
                  <a:gd name="T2" fmla="*/ 0 w 109"/>
                  <a:gd name="T3" fmla="*/ 20 h 20"/>
                  <a:gd name="T4" fmla="*/ 0 w 109"/>
                  <a:gd name="T5" fmla="*/ 2 h 20"/>
                  <a:gd name="T6" fmla="*/ 109 w 109"/>
                  <a:gd name="T7" fmla="*/ 0 h 20"/>
                  <a:gd name="T8" fmla="*/ 109 w 109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0">
                    <a:moveTo>
                      <a:pt x="109" y="15"/>
                    </a:moveTo>
                    <a:lnTo>
                      <a:pt x="0" y="20"/>
                    </a:lnTo>
                    <a:lnTo>
                      <a:pt x="0" y="2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4" name="Freeform 85"/>
              <p:cNvSpPr>
                <a:spLocks/>
              </p:cNvSpPr>
              <p:nvPr/>
            </p:nvSpPr>
            <p:spPr bwMode="auto">
              <a:xfrm>
                <a:off x="2264" y="2486"/>
                <a:ext cx="109" cy="18"/>
              </a:xfrm>
              <a:custGeom>
                <a:avLst/>
                <a:gdLst>
                  <a:gd name="T0" fmla="*/ 109 w 109"/>
                  <a:gd name="T1" fmla="*/ 17 h 18"/>
                  <a:gd name="T2" fmla="*/ 0 w 109"/>
                  <a:gd name="T3" fmla="*/ 18 h 18"/>
                  <a:gd name="T4" fmla="*/ 0 w 109"/>
                  <a:gd name="T5" fmla="*/ 0 h 18"/>
                  <a:gd name="T6" fmla="*/ 109 w 109"/>
                  <a:gd name="T7" fmla="*/ 2 h 18"/>
                  <a:gd name="T8" fmla="*/ 109 w 10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8">
                    <a:moveTo>
                      <a:pt x="109" y="17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"/>
                    </a:lnTo>
                    <a:lnTo>
                      <a:pt x="109" y="17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5" name="Freeform 86"/>
              <p:cNvSpPr>
                <a:spLocks/>
              </p:cNvSpPr>
              <p:nvPr/>
            </p:nvSpPr>
            <p:spPr bwMode="auto">
              <a:xfrm>
                <a:off x="2264" y="2458"/>
                <a:ext cx="109" cy="21"/>
              </a:xfrm>
              <a:custGeom>
                <a:avLst/>
                <a:gdLst>
                  <a:gd name="T0" fmla="*/ 109 w 109"/>
                  <a:gd name="T1" fmla="*/ 21 h 21"/>
                  <a:gd name="T2" fmla="*/ 0 w 109"/>
                  <a:gd name="T3" fmla="*/ 18 h 21"/>
                  <a:gd name="T4" fmla="*/ 0 w 109"/>
                  <a:gd name="T5" fmla="*/ 0 h 21"/>
                  <a:gd name="T6" fmla="*/ 109 w 109"/>
                  <a:gd name="T7" fmla="*/ 6 h 21"/>
                  <a:gd name="T8" fmla="*/ 109 w 10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1">
                    <a:moveTo>
                      <a:pt x="109" y="2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6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6" name="Freeform 87"/>
              <p:cNvSpPr>
                <a:spLocks/>
              </p:cNvSpPr>
              <p:nvPr/>
            </p:nvSpPr>
            <p:spPr bwMode="auto">
              <a:xfrm>
                <a:off x="2264" y="2431"/>
                <a:ext cx="109" cy="24"/>
              </a:xfrm>
              <a:custGeom>
                <a:avLst/>
                <a:gdLst>
                  <a:gd name="T0" fmla="*/ 109 w 109"/>
                  <a:gd name="T1" fmla="*/ 24 h 24"/>
                  <a:gd name="T2" fmla="*/ 0 w 109"/>
                  <a:gd name="T3" fmla="*/ 17 h 24"/>
                  <a:gd name="T4" fmla="*/ 0 w 109"/>
                  <a:gd name="T5" fmla="*/ 0 h 24"/>
                  <a:gd name="T6" fmla="*/ 109 w 109"/>
                  <a:gd name="T7" fmla="*/ 8 h 24"/>
                  <a:gd name="T8" fmla="*/ 109 w 109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">
                    <a:moveTo>
                      <a:pt x="109" y="24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9" y="8"/>
                    </a:lnTo>
                    <a:lnTo>
                      <a:pt x="109" y="2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7" name="Freeform 88"/>
              <p:cNvSpPr>
                <a:spLocks/>
              </p:cNvSpPr>
              <p:nvPr/>
            </p:nvSpPr>
            <p:spPr bwMode="auto">
              <a:xfrm>
                <a:off x="2264" y="2403"/>
                <a:ext cx="109" cy="28"/>
              </a:xfrm>
              <a:custGeom>
                <a:avLst/>
                <a:gdLst>
                  <a:gd name="T0" fmla="*/ 109 w 109"/>
                  <a:gd name="T1" fmla="*/ 28 h 28"/>
                  <a:gd name="T2" fmla="*/ 0 w 109"/>
                  <a:gd name="T3" fmla="*/ 16 h 28"/>
                  <a:gd name="T4" fmla="*/ 0 w 109"/>
                  <a:gd name="T5" fmla="*/ 0 h 28"/>
                  <a:gd name="T6" fmla="*/ 109 w 109"/>
                  <a:gd name="T7" fmla="*/ 12 h 28"/>
                  <a:gd name="T8" fmla="*/ 109 w 10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">
                    <a:moveTo>
                      <a:pt x="109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09" y="12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8" name="Freeform 89"/>
              <p:cNvSpPr>
                <a:spLocks/>
              </p:cNvSpPr>
              <p:nvPr/>
            </p:nvSpPr>
            <p:spPr bwMode="auto">
              <a:xfrm>
                <a:off x="2264" y="2374"/>
                <a:ext cx="109" cy="32"/>
              </a:xfrm>
              <a:custGeom>
                <a:avLst/>
                <a:gdLst>
                  <a:gd name="T0" fmla="*/ 109 w 109"/>
                  <a:gd name="T1" fmla="*/ 32 h 32"/>
                  <a:gd name="T2" fmla="*/ 0 w 109"/>
                  <a:gd name="T3" fmla="*/ 17 h 32"/>
                  <a:gd name="T4" fmla="*/ 0 w 109"/>
                  <a:gd name="T5" fmla="*/ 0 h 32"/>
                  <a:gd name="T6" fmla="*/ 109 w 109"/>
                  <a:gd name="T7" fmla="*/ 17 h 32"/>
                  <a:gd name="T8" fmla="*/ 109 w 10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2">
                    <a:moveTo>
                      <a:pt x="109" y="32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9" y="17"/>
                    </a:lnTo>
                    <a:lnTo>
                      <a:pt x="109" y="32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9" name="Freeform 90"/>
              <p:cNvSpPr>
                <a:spLocks/>
              </p:cNvSpPr>
              <p:nvPr/>
            </p:nvSpPr>
            <p:spPr bwMode="auto">
              <a:xfrm>
                <a:off x="2264" y="2346"/>
                <a:ext cx="109" cy="36"/>
              </a:xfrm>
              <a:custGeom>
                <a:avLst/>
                <a:gdLst>
                  <a:gd name="T0" fmla="*/ 109 w 109"/>
                  <a:gd name="T1" fmla="*/ 36 h 36"/>
                  <a:gd name="T2" fmla="*/ 0 w 109"/>
                  <a:gd name="T3" fmla="*/ 18 h 36"/>
                  <a:gd name="T4" fmla="*/ 0 w 109"/>
                  <a:gd name="T5" fmla="*/ 0 h 36"/>
                  <a:gd name="T6" fmla="*/ 109 w 109"/>
                  <a:gd name="T7" fmla="*/ 21 h 36"/>
                  <a:gd name="T8" fmla="*/ 109 w 10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6">
                    <a:moveTo>
                      <a:pt x="109" y="36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1"/>
                    </a:lnTo>
                    <a:lnTo>
                      <a:pt x="109" y="3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0" name="Freeform 91"/>
              <p:cNvSpPr>
                <a:spLocks/>
              </p:cNvSpPr>
              <p:nvPr/>
            </p:nvSpPr>
            <p:spPr bwMode="auto">
              <a:xfrm>
                <a:off x="2264" y="2318"/>
                <a:ext cx="109" cy="40"/>
              </a:xfrm>
              <a:custGeom>
                <a:avLst/>
                <a:gdLst>
                  <a:gd name="T0" fmla="*/ 109 w 109"/>
                  <a:gd name="T1" fmla="*/ 40 h 40"/>
                  <a:gd name="T2" fmla="*/ 0 w 109"/>
                  <a:gd name="T3" fmla="*/ 18 h 40"/>
                  <a:gd name="T4" fmla="*/ 0 w 109"/>
                  <a:gd name="T5" fmla="*/ 0 h 40"/>
                  <a:gd name="T6" fmla="*/ 109 w 109"/>
                  <a:gd name="T7" fmla="*/ 25 h 40"/>
                  <a:gd name="T8" fmla="*/ 109 w 109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0">
                    <a:moveTo>
                      <a:pt x="109" y="4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5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1" name="Freeform 92"/>
              <p:cNvSpPr>
                <a:spLocks/>
              </p:cNvSpPr>
              <p:nvPr/>
            </p:nvSpPr>
            <p:spPr bwMode="auto">
              <a:xfrm>
                <a:off x="2264" y="2290"/>
                <a:ext cx="109" cy="44"/>
              </a:xfrm>
              <a:custGeom>
                <a:avLst/>
                <a:gdLst>
                  <a:gd name="T0" fmla="*/ 109 w 109"/>
                  <a:gd name="T1" fmla="*/ 44 h 44"/>
                  <a:gd name="T2" fmla="*/ 0 w 109"/>
                  <a:gd name="T3" fmla="*/ 18 h 44"/>
                  <a:gd name="T4" fmla="*/ 0 w 109"/>
                  <a:gd name="T5" fmla="*/ 0 h 44"/>
                  <a:gd name="T6" fmla="*/ 109 w 109"/>
                  <a:gd name="T7" fmla="*/ 28 h 44"/>
                  <a:gd name="T8" fmla="*/ 109 w 109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4">
                    <a:moveTo>
                      <a:pt x="109" y="4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8"/>
                    </a:lnTo>
                    <a:lnTo>
                      <a:pt x="109" y="4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2" name="Freeform 93"/>
              <p:cNvSpPr>
                <a:spLocks/>
              </p:cNvSpPr>
              <p:nvPr/>
            </p:nvSpPr>
            <p:spPr bwMode="auto">
              <a:xfrm>
                <a:off x="2264" y="2262"/>
                <a:ext cx="109" cy="48"/>
              </a:xfrm>
              <a:custGeom>
                <a:avLst/>
                <a:gdLst>
                  <a:gd name="T0" fmla="*/ 109 w 109"/>
                  <a:gd name="T1" fmla="*/ 48 h 48"/>
                  <a:gd name="T2" fmla="*/ 0 w 109"/>
                  <a:gd name="T3" fmla="*/ 18 h 48"/>
                  <a:gd name="T4" fmla="*/ 0 w 109"/>
                  <a:gd name="T5" fmla="*/ 0 h 48"/>
                  <a:gd name="T6" fmla="*/ 109 w 109"/>
                  <a:gd name="T7" fmla="*/ 32 h 48"/>
                  <a:gd name="T8" fmla="*/ 109 w 109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8">
                    <a:moveTo>
                      <a:pt x="109" y="4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32"/>
                    </a:lnTo>
                    <a:lnTo>
                      <a:pt x="109" y="4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3" name="Freeform 94"/>
              <p:cNvSpPr>
                <a:spLocks/>
              </p:cNvSpPr>
              <p:nvPr/>
            </p:nvSpPr>
            <p:spPr bwMode="auto">
              <a:xfrm>
                <a:off x="2264" y="2234"/>
                <a:ext cx="109" cy="51"/>
              </a:xfrm>
              <a:custGeom>
                <a:avLst/>
                <a:gdLst>
                  <a:gd name="T0" fmla="*/ 109 w 109"/>
                  <a:gd name="T1" fmla="*/ 51 h 51"/>
                  <a:gd name="T2" fmla="*/ 0 w 109"/>
                  <a:gd name="T3" fmla="*/ 18 h 51"/>
                  <a:gd name="T4" fmla="*/ 0 w 109"/>
                  <a:gd name="T5" fmla="*/ 0 h 51"/>
                  <a:gd name="T6" fmla="*/ 109 w 109"/>
                  <a:gd name="T7" fmla="*/ 36 h 51"/>
                  <a:gd name="T8" fmla="*/ 109 w 109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51">
                    <a:moveTo>
                      <a:pt x="109" y="5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36"/>
                    </a:lnTo>
                    <a:lnTo>
                      <a:pt x="109" y="5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4" name="Freeform 95"/>
              <p:cNvSpPr>
                <a:spLocks/>
              </p:cNvSpPr>
              <p:nvPr/>
            </p:nvSpPr>
            <p:spPr bwMode="auto">
              <a:xfrm>
                <a:off x="2203" y="2678"/>
                <a:ext cx="61" cy="47"/>
              </a:xfrm>
              <a:custGeom>
                <a:avLst/>
                <a:gdLst>
                  <a:gd name="T0" fmla="*/ 61 w 61"/>
                  <a:gd name="T1" fmla="*/ 47 h 47"/>
                  <a:gd name="T2" fmla="*/ 61 w 61"/>
                  <a:gd name="T3" fmla="*/ 29 h 47"/>
                  <a:gd name="T4" fmla="*/ 0 w 61"/>
                  <a:gd name="T5" fmla="*/ 0 h 47"/>
                  <a:gd name="T6" fmla="*/ 0 w 61"/>
                  <a:gd name="T7" fmla="*/ 15 h 47"/>
                  <a:gd name="T8" fmla="*/ 61 w 6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47"/>
                    </a:moveTo>
                    <a:lnTo>
                      <a:pt x="61" y="2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5" name="Freeform 96"/>
              <p:cNvSpPr>
                <a:spLocks/>
              </p:cNvSpPr>
              <p:nvPr/>
            </p:nvSpPr>
            <p:spPr bwMode="auto">
              <a:xfrm>
                <a:off x="2203" y="2654"/>
                <a:ext cx="61" cy="43"/>
              </a:xfrm>
              <a:custGeom>
                <a:avLst/>
                <a:gdLst>
                  <a:gd name="T0" fmla="*/ 61 w 61"/>
                  <a:gd name="T1" fmla="*/ 43 h 43"/>
                  <a:gd name="T2" fmla="*/ 61 w 61"/>
                  <a:gd name="T3" fmla="*/ 26 h 43"/>
                  <a:gd name="T4" fmla="*/ 0 w 61"/>
                  <a:gd name="T5" fmla="*/ 0 h 43"/>
                  <a:gd name="T6" fmla="*/ 0 w 61"/>
                  <a:gd name="T7" fmla="*/ 15 h 43"/>
                  <a:gd name="T8" fmla="*/ 61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61" y="43"/>
                    </a:moveTo>
                    <a:lnTo>
                      <a:pt x="61" y="26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97"/>
              <p:cNvSpPr>
                <a:spLocks/>
              </p:cNvSpPr>
              <p:nvPr/>
            </p:nvSpPr>
            <p:spPr bwMode="auto">
              <a:xfrm>
                <a:off x="2203" y="2630"/>
                <a:ext cx="61" cy="39"/>
              </a:xfrm>
              <a:custGeom>
                <a:avLst/>
                <a:gdLst>
                  <a:gd name="T0" fmla="*/ 61 w 61"/>
                  <a:gd name="T1" fmla="*/ 39 h 39"/>
                  <a:gd name="T2" fmla="*/ 61 w 61"/>
                  <a:gd name="T3" fmla="*/ 22 h 39"/>
                  <a:gd name="T4" fmla="*/ 0 w 61"/>
                  <a:gd name="T5" fmla="*/ 0 h 39"/>
                  <a:gd name="T6" fmla="*/ 0 w 61"/>
                  <a:gd name="T7" fmla="*/ 15 h 39"/>
                  <a:gd name="T8" fmla="*/ 61 w 61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61" y="39"/>
                    </a:moveTo>
                    <a:lnTo>
                      <a:pt x="61" y="2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98"/>
              <p:cNvSpPr>
                <a:spLocks/>
              </p:cNvSpPr>
              <p:nvPr/>
            </p:nvSpPr>
            <p:spPr bwMode="auto">
              <a:xfrm>
                <a:off x="2203" y="2605"/>
                <a:ext cx="61" cy="37"/>
              </a:xfrm>
              <a:custGeom>
                <a:avLst/>
                <a:gdLst>
                  <a:gd name="T0" fmla="*/ 61 w 61"/>
                  <a:gd name="T1" fmla="*/ 37 h 37"/>
                  <a:gd name="T2" fmla="*/ 61 w 61"/>
                  <a:gd name="T3" fmla="*/ 19 h 37"/>
                  <a:gd name="T4" fmla="*/ 0 w 61"/>
                  <a:gd name="T5" fmla="*/ 0 h 37"/>
                  <a:gd name="T6" fmla="*/ 0 w 61"/>
                  <a:gd name="T7" fmla="*/ 16 h 37"/>
                  <a:gd name="T8" fmla="*/ 61 w 61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7">
                    <a:moveTo>
                      <a:pt x="61" y="37"/>
                    </a:moveTo>
                    <a:lnTo>
                      <a:pt x="61" y="19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99"/>
              <p:cNvSpPr>
                <a:spLocks/>
              </p:cNvSpPr>
              <p:nvPr/>
            </p:nvSpPr>
            <p:spPr bwMode="auto">
              <a:xfrm>
                <a:off x="2203" y="2582"/>
                <a:ext cx="61" cy="32"/>
              </a:xfrm>
              <a:custGeom>
                <a:avLst/>
                <a:gdLst>
                  <a:gd name="T0" fmla="*/ 61 w 61"/>
                  <a:gd name="T1" fmla="*/ 32 h 32"/>
                  <a:gd name="T2" fmla="*/ 61 w 61"/>
                  <a:gd name="T3" fmla="*/ 14 h 32"/>
                  <a:gd name="T4" fmla="*/ 0 w 61"/>
                  <a:gd name="T5" fmla="*/ 0 h 32"/>
                  <a:gd name="T6" fmla="*/ 0 w 61"/>
                  <a:gd name="T7" fmla="*/ 15 h 32"/>
                  <a:gd name="T8" fmla="*/ 61 w 6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32"/>
                    </a:moveTo>
                    <a:lnTo>
                      <a:pt x="61" y="14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00"/>
              <p:cNvSpPr>
                <a:spLocks/>
              </p:cNvSpPr>
              <p:nvPr/>
            </p:nvSpPr>
            <p:spPr bwMode="auto">
              <a:xfrm>
                <a:off x="2203" y="2558"/>
                <a:ext cx="61" cy="28"/>
              </a:xfrm>
              <a:custGeom>
                <a:avLst/>
                <a:gdLst>
                  <a:gd name="T0" fmla="*/ 61 w 61"/>
                  <a:gd name="T1" fmla="*/ 28 h 28"/>
                  <a:gd name="T2" fmla="*/ 61 w 61"/>
                  <a:gd name="T3" fmla="*/ 10 h 28"/>
                  <a:gd name="T4" fmla="*/ 0 w 61"/>
                  <a:gd name="T5" fmla="*/ 0 h 28"/>
                  <a:gd name="T6" fmla="*/ 0 w 61"/>
                  <a:gd name="T7" fmla="*/ 14 h 28"/>
                  <a:gd name="T8" fmla="*/ 61 w 6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28"/>
                    </a:moveTo>
                    <a:lnTo>
                      <a:pt x="61" y="1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01"/>
              <p:cNvSpPr>
                <a:spLocks/>
              </p:cNvSpPr>
              <p:nvPr/>
            </p:nvSpPr>
            <p:spPr bwMode="auto">
              <a:xfrm>
                <a:off x="2203" y="2533"/>
                <a:ext cx="61" cy="25"/>
              </a:xfrm>
              <a:custGeom>
                <a:avLst/>
                <a:gdLst>
                  <a:gd name="T0" fmla="*/ 61 w 61"/>
                  <a:gd name="T1" fmla="*/ 25 h 25"/>
                  <a:gd name="T2" fmla="*/ 61 w 61"/>
                  <a:gd name="T3" fmla="*/ 7 h 25"/>
                  <a:gd name="T4" fmla="*/ 0 w 61"/>
                  <a:gd name="T5" fmla="*/ 0 h 25"/>
                  <a:gd name="T6" fmla="*/ 0 w 61"/>
                  <a:gd name="T7" fmla="*/ 16 h 25"/>
                  <a:gd name="T8" fmla="*/ 61 w 6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">
                    <a:moveTo>
                      <a:pt x="61" y="25"/>
                    </a:moveTo>
                    <a:lnTo>
                      <a:pt x="61" y="7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02"/>
              <p:cNvSpPr>
                <a:spLocks/>
              </p:cNvSpPr>
              <p:nvPr/>
            </p:nvSpPr>
            <p:spPr bwMode="auto">
              <a:xfrm>
                <a:off x="2203" y="2510"/>
                <a:ext cx="61" cy="19"/>
              </a:xfrm>
              <a:custGeom>
                <a:avLst/>
                <a:gdLst>
                  <a:gd name="T0" fmla="*/ 61 w 61"/>
                  <a:gd name="T1" fmla="*/ 19 h 19"/>
                  <a:gd name="T2" fmla="*/ 61 w 61"/>
                  <a:gd name="T3" fmla="*/ 2 h 19"/>
                  <a:gd name="T4" fmla="*/ 0 w 61"/>
                  <a:gd name="T5" fmla="*/ 0 h 19"/>
                  <a:gd name="T6" fmla="*/ 0 w 61"/>
                  <a:gd name="T7" fmla="*/ 14 h 19"/>
                  <a:gd name="T8" fmla="*/ 61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61" y="19"/>
                    </a:moveTo>
                    <a:lnTo>
                      <a:pt x="61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03"/>
              <p:cNvSpPr>
                <a:spLocks/>
              </p:cNvSpPr>
              <p:nvPr/>
            </p:nvSpPr>
            <p:spPr bwMode="auto">
              <a:xfrm>
                <a:off x="2203" y="2484"/>
                <a:ext cx="61" cy="17"/>
              </a:xfrm>
              <a:custGeom>
                <a:avLst/>
                <a:gdLst>
                  <a:gd name="T0" fmla="*/ 61 w 61"/>
                  <a:gd name="T1" fmla="*/ 17 h 17"/>
                  <a:gd name="T2" fmla="*/ 61 w 61"/>
                  <a:gd name="T3" fmla="*/ 0 h 17"/>
                  <a:gd name="T4" fmla="*/ 0 w 61"/>
                  <a:gd name="T5" fmla="*/ 1 h 17"/>
                  <a:gd name="T6" fmla="*/ 0 w 61"/>
                  <a:gd name="T7" fmla="*/ 17 h 17"/>
                  <a:gd name="T8" fmla="*/ 61 w 6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61" y="0"/>
                    </a:lnTo>
                    <a:lnTo>
                      <a:pt x="0" y="1"/>
                    </a:lnTo>
                    <a:lnTo>
                      <a:pt x="0" y="1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04"/>
              <p:cNvSpPr>
                <a:spLocks/>
              </p:cNvSpPr>
              <p:nvPr/>
            </p:nvSpPr>
            <p:spPr bwMode="auto">
              <a:xfrm>
                <a:off x="2203" y="2456"/>
                <a:ext cx="61" cy="20"/>
              </a:xfrm>
              <a:custGeom>
                <a:avLst/>
                <a:gdLst>
                  <a:gd name="T0" fmla="*/ 61 w 61"/>
                  <a:gd name="T1" fmla="*/ 17 h 20"/>
                  <a:gd name="T2" fmla="*/ 61 w 61"/>
                  <a:gd name="T3" fmla="*/ 0 h 20"/>
                  <a:gd name="T4" fmla="*/ 0 w 61"/>
                  <a:gd name="T5" fmla="*/ 6 h 20"/>
                  <a:gd name="T6" fmla="*/ 0 w 61"/>
                  <a:gd name="T7" fmla="*/ 20 h 20"/>
                  <a:gd name="T8" fmla="*/ 61 w 6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0">
                    <a:moveTo>
                      <a:pt x="61" y="17"/>
                    </a:moveTo>
                    <a:lnTo>
                      <a:pt x="61" y="0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05"/>
              <p:cNvSpPr>
                <a:spLocks/>
              </p:cNvSpPr>
              <p:nvPr/>
            </p:nvSpPr>
            <p:spPr bwMode="auto">
              <a:xfrm>
                <a:off x="2203" y="2428"/>
                <a:ext cx="61" cy="24"/>
              </a:xfrm>
              <a:custGeom>
                <a:avLst/>
                <a:gdLst>
                  <a:gd name="T0" fmla="*/ 61 w 61"/>
                  <a:gd name="T1" fmla="*/ 17 h 24"/>
                  <a:gd name="T2" fmla="*/ 61 w 61"/>
                  <a:gd name="T3" fmla="*/ 0 h 24"/>
                  <a:gd name="T4" fmla="*/ 0 w 61"/>
                  <a:gd name="T5" fmla="*/ 9 h 24"/>
                  <a:gd name="T6" fmla="*/ 0 w 61"/>
                  <a:gd name="T7" fmla="*/ 24 h 24"/>
                  <a:gd name="T8" fmla="*/ 61 w 61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lnTo>
                      <a:pt x="61" y="0"/>
                    </a:lnTo>
                    <a:lnTo>
                      <a:pt x="0" y="9"/>
                    </a:lnTo>
                    <a:lnTo>
                      <a:pt x="0" y="24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06"/>
              <p:cNvSpPr>
                <a:spLocks/>
              </p:cNvSpPr>
              <p:nvPr/>
            </p:nvSpPr>
            <p:spPr bwMode="auto">
              <a:xfrm>
                <a:off x="2203" y="2400"/>
                <a:ext cx="61" cy="28"/>
              </a:xfrm>
              <a:custGeom>
                <a:avLst/>
                <a:gdLst>
                  <a:gd name="T0" fmla="*/ 61 w 61"/>
                  <a:gd name="T1" fmla="*/ 18 h 28"/>
                  <a:gd name="T2" fmla="*/ 61 w 61"/>
                  <a:gd name="T3" fmla="*/ 0 h 28"/>
                  <a:gd name="T4" fmla="*/ 0 w 61"/>
                  <a:gd name="T5" fmla="*/ 13 h 28"/>
                  <a:gd name="T6" fmla="*/ 0 w 61"/>
                  <a:gd name="T7" fmla="*/ 28 h 28"/>
                  <a:gd name="T8" fmla="*/ 61 w 61"/>
                  <a:gd name="T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18"/>
                    </a:moveTo>
                    <a:lnTo>
                      <a:pt x="61" y="0"/>
                    </a:lnTo>
                    <a:lnTo>
                      <a:pt x="0" y="13"/>
                    </a:lnTo>
                    <a:lnTo>
                      <a:pt x="0" y="28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07"/>
              <p:cNvSpPr>
                <a:spLocks/>
              </p:cNvSpPr>
              <p:nvPr/>
            </p:nvSpPr>
            <p:spPr bwMode="auto">
              <a:xfrm>
                <a:off x="2203" y="2372"/>
                <a:ext cx="61" cy="32"/>
              </a:xfrm>
              <a:custGeom>
                <a:avLst/>
                <a:gdLst>
                  <a:gd name="T0" fmla="*/ 61 w 61"/>
                  <a:gd name="T1" fmla="*/ 18 h 32"/>
                  <a:gd name="T2" fmla="*/ 61 w 61"/>
                  <a:gd name="T3" fmla="*/ 0 h 32"/>
                  <a:gd name="T4" fmla="*/ 0 w 61"/>
                  <a:gd name="T5" fmla="*/ 17 h 32"/>
                  <a:gd name="T6" fmla="*/ 0 w 61"/>
                  <a:gd name="T7" fmla="*/ 32 h 32"/>
                  <a:gd name="T8" fmla="*/ 61 w 61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18"/>
                    </a:moveTo>
                    <a:lnTo>
                      <a:pt x="61" y="0"/>
                    </a:lnTo>
                    <a:lnTo>
                      <a:pt x="0" y="17"/>
                    </a:lnTo>
                    <a:lnTo>
                      <a:pt x="0" y="32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08"/>
              <p:cNvSpPr>
                <a:spLocks/>
              </p:cNvSpPr>
              <p:nvPr/>
            </p:nvSpPr>
            <p:spPr bwMode="auto">
              <a:xfrm>
                <a:off x="2203" y="2344"/>
                <a:ext cx="61" cy="36"/>
              </a:xfrm>
              <a:custGeom>
                <a:avLst/>
                <a:gdLst>
                  <a:gd name="T0" fmla="*/ 61 w 61"/>
                  <a:gd name="T1" fmla="*/ 18 h 36"/>
                  <a:gd name="T2" fmla="*/ 61 w 61"/>
                  <a:gd name="T3" fmla="*/ 0 h 36"/>
                  <a:gd name="T4" fmla="*/ 0 w 61"/>
                  <a:gd name="T5" fmla="*/ 21 h 36"/>
                  <a:gd name="T6" fmla="*/ 0 w 61"/>
                  <a:gd name="T7" fmla="*/ 36 h 36"/>
                  <a:gd name="T8" fmla="*/ 61 w 61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61" y="18"/>
                    </a:moveTo>
                    <a:lnTo>
                      <a:pt x="61" y="0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09"/>
              <p:cNvSpPr>
                <a:spLocks/>
              </p:cNvSpPr>
              <p:nvPr/>
            </p:nvSpPr>
            <p:spPr bwMode="auto">
              <a:xfrm>
                <a:off x="2203" y="2316"/>
                <a:ext cx="61" cy="40"/>
              </a:xfrm>
              <a:custGeom>
                <a:avLst/>
                <a:gdLst>
                  <a:gd name="T0" fmla="*/ 61 w 61"/>
                  <a:gd name="T1" fmla="*/ 18 h 40"/>
                  <a:gd name="T2" fmla="*/ 61 w 61"/>
                  <a:gd name="T3" fmla="*/ 0 h 40"/>
                  <a:gd name="T4" fmla="*/ 0 w 61"/>
                  <a:gd name="T5" fmla="*/ 25 h 40"/>
                  <a:gd name="T6" fmla="*/ 0 w 61"/>
                  <a:gd name="T7" fmla="*/ 40 h 40"/>
                  <a:gd name="T8" fmla="*/ 61 w 61"/>
                  <a:gd name="T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0">
                    <a:moveTo>
                      <a:pt x="61" y="18"/>
                    </a:moveTo>
                    <a:lnTo>
                      <a:pt x="61" y="0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10"/>
              <p:cNvSpPr>
                <a:spLocks/>
              </p:cNvSpPr>
              <p:nvPr/>
            </p:nvSpPr>
            <p:spPr bwMode="auto">
              <a:xfrm>
                <a:off x="2203" y="2288"/>
                <a:ext cx="61" cy="44"/>
              </a:xfrm>
              <a:custGeom>
                <a:avLst/>
                <a:gdLst>
                  <a:gd name="T0" fmla="*/ 61 w 61"/>
                  <a:gd name="T1" fmla="*/ 18 h 44"/>
                  <a:gd name="T2" fmla="*/ 61 w 61"/>
                  <a:gd name="T3" fmla="*/ 0 h 44"/>
                  <a:gd name="T4" fmla="*/ 0 w 61"/>
                  <a:gd name="T5" fmla="*/ 29 h 44"/>
                  <a:gd name="T6" fmla="*/ 0 w 61"/>
                  <a:gd name="T7" fmla="*/ 44 h 44"/>
                  <a:gd name="T8" fmla="*/ 61 w 61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4">
                    <a:moveTo>
                      <a:pt x="61" y="18"/>
                    </a:moveTo>
                    <a:lnTo>
                      <a:pt x="61" y="0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11"/>
              <p:cNvSpPr>
                <a:spLocks/>
              </p:cNvSpPr>
              <p:nvPr/>
            </p:nvSpPr>
            <p:spPr bwMode="auto">
              <a:xfrm>
                <a:off x="2203" y="2261"/>
                <a:ext cx="61" cy="47"/>
              </a:xfrm>
              <a:custGeom>
                <a:avLst/>
                <a:gdLst>
                  <a:gd name="T0" fmla="*/ 61 w 61"/>
                  <a:gd name="T1" fmla="*/ 17 h 47"/>
                  <a:gd name="T2" fmla="*/ 61 w 61"/>
                  <a:gd name="T3" fmla="*/ 0 h 47"/>
                  <a:gd name="T4" fmla="*/ 0 w 61"/>
                  <a:gd name="T5" fmla="*/ 32 h 47"/>
                  <a:gd name="T6" fmla="*/ 0 w 61"/>
                  <a:gd name="T7" fmla="*/ 47 h 47"/>
                  <a:gd name="T8" fmla="*/ 61 w 61"/>
                  <a:gd name="T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17"/>
                    </a:moveTo>
                    <a:lnTo>
                      <a:pt x="61" y="0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12"/>
              <p:cNvSpPr>
                <a:spLocks/>
              </p:cNvSpPr>
              <p:nvPr/>
            </p:nvSpPr>
            <p:spPr bwMode="auto">
              <a:xfrm>
                <a:off x="2203" y="2233"/>
                <a:ext cx="61" cy="51"/>
              </a:xfrm>
              <a:custGeom>
                <a:avLst/>
                <a:gdLst>
                  <a:gd name="T0" fmla="*/ 61 w 61"/>
                  <a:gd name="T1" fmla="*/ 17 h 51"/>
                  <a:gd name="T2" fmla="*/ 61 w 61"/>
                  <a:gd name="T3" fmla="*/ 0 h 51"/>
                  <a:gd name="T4" fmla="*/ 0 w 61"/>
                  <a:gd name="T5" fmla="*/ 35 h 51"/>
                  <a:gd name="T6" fmla="*/ 0 w 61"/>
                  <a:gd name="T7" fmla="*/ 51 h 51"/>
                  <a:gd name="T8" fmla="*/ 61 w 61"/>
                  <a:gd name="T9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1">
                    <a:moveTo>
                      <a:pt x="61" y="17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0" y="51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13"/>
              <p:cNvSpPr>
                <a:spLocks/>
              </p:cNvSpPr>
              <p:nvPr/>
            </p:nvSpPr>
            <p:spPr bwMode="auto">
              <a:xfrm>
                <a:off x="2492" y="2682"/>
                <a:ext cx="108" cy="45"/>
              </a:xfrm>
              <a:custGeom>
                <a:avLst/>
                <a:gdLst>
                  <a:gd name="T0" fmla="*/ 108 w 108"/>
                  <a:gd name="T1" fmla="*/ 14 h 45"/>
                  <a:gd name="T2" fmla="*/ 0 w 108"/>
                  <a:gd name="T3" fmla="*/ 45 h 45"/>
                  <a:gd name="T4" fmla="*/ 0 w 108"/>
                  <a:gd name="T5" fmla="*/ 28 h 45"/>
                  <a:gd name="T6" fmla="*/ 108 w 108"/>
                  <a:gd name="T7" fmla="*/ 0 h 45"/>
                  <a:gd name="T8" fmla="*/ 108 w 108"/>
                  <a:gd name="T9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5">
                    <a:moveTo>
                      <a:pt x="108" y="14"/>
                    </a:moveTo>
                    <a:lnTo>
                      <a:pt x="0" y="45"/>
                    </a:lnTo>
                    <a:lnTo>
                      <a:pt x="0" y="28"/>
                    </a:lnTo>
                    <a:lnTo>
                      <a:pt x="108" y="0"/>
                    </a:lnTo>
                    <a:lnTo>
                      <a:pt x="108" y="1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6" name="Freeform 114"/>
              <p:cNvSpPr>
                <a:spLocks/>
              </p:cNvSpPr>
              <p:nvPr/>
            </p:nvSpPr>
            <p:spPr bwMode="auto">
              <a:xfrm>
                <a:off x="2492" y="2657"/>
                <a:ext cx="108" cy="42"/>
              </a:xfrm>
              <a:custGeom>
                <a:avLst/>
                <a:gdLst>
                  <a:gd name="T0" fmla="*/ 108 w 108"/>
                  <a:gd name="T1" fmla="*/ 16 h 42"/>
                  <a:gd name="T2" fmla="*/ 0 w 108"/>
                  <a:gd name="T3" fmla="*/ 42 h 42"/>
                  <a:gd name="T4" fmla="*/ 0 w 108"/>
                  <a:gd name="T5" fmla="*/ 25 h 42"/>
                  <a:gd name="T6" fmla="*/ 108 w 108"/>
                  <a:gd name="T7" fmla="*/ 0 h 42"/>
                  <a:gd name="T8" fmla="*/ 108 w 108"/>
                  <a:gd name="T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2">
                    <a:moveTo>
                      <a:pt x="108" y="16"/>
                    </a:moveTo>
                    <a:lnTo>
                      <a:pt x="0" y="42"/>
                    </a:lnTo>
                    <a:lnTo>
                      <a:pt x="0" y="25"/>
                    </a:lnTo>
                    <a:lnTo>
                      <a:pt x="108" y="0"/>
                    </a:ln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7" name="Freeform 115"/>
              <p:cNvSpPr>
                <a:spLocks/>
              </p:cNvSpPr>
              <p:nvPr/>
            </p:nvSpPr>
            <p:spPr bwMode="auto">
              <a:xfrm>
                <a:off x="2492" y="2633"/>
                <a:ext cx="108" cy="38"/>
              </a:xfrm>
              <a:custGeom>
                <a:avLst/>
                <a:gdLst>
                  <a:gd name="T0" fmla="*/ 108 w 108"/>
                  <a:gd name="T1" fmla="*/ 15 h 38"/>
                  <a:gd name="T2" fmla="*/ 0 w 108"/>
                  <a:gd name="T3" fmla="*/ 38 h 38"/>
                  <a:gd name="T4" fmla="*/ 0 w 108"/>
                  <a:gd name="T5" fmla="*/ 21 h 38"/>
                  <a:gd name="T6" fmla="*/ 108 w 108"/>
                  <a:gd name="T7" fmla="*/ 0 h 38"/>
                  <a:gd name="T8" fmla="*/ 108 w 108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8">
                    <a:moveTo>
                      <a:pt x="108" y="15"/>
                    </a:moveTo>
                    <a:lnTo>
                      <a:pt x="0" y="38"/>
                    </a:lnTo>
                    <a:lnTo>
                      <a:pt x="0" y="21"/>
                    </a:lnTo>
                    <a:lnTo>
                      <a:pt x="108" y="0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8" name="Freeform 116"/>
              <p:cNvSpPr>
                <a:spLocks/>
              </p:cNvSpPr>
              <p:nvPr/>
            </p:nvSpPr>
            <p:spPr bwMode="auto">
              <a:xfrm>
                <a:off x="2492" y="2609"/>
                <a:ext cx="108" cy="34"/>
              </a:xfrm>
              <a:custGeom>
                <a:avLst/>
                <a:gdLst>
                  <a:gd name="T0" fmla="*/ 108 w 108"/>
                  <a:gd name="T1" fmla="*/ 15 h 34"/>
                  <a:gd name="T2" fmla="*/ 0 w 108"/>
                  <a:gd name="T3" fmla="*/ 34 h 34"/>
                  <a:gd name="T4" fmla="*/ 0 w 108"/>
                  <a:gd name="T5" fmla="*/ 17 h 34"/>
                  <a:gd name="T6" fmla="*/ 108 w 108"/>
                  <a:gd name="T7" fmla="*/ 0 h 34"/>
                  <a:gd name="T8" fmla="*/ 108 w 108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4">
                    <a:moveTo>
                      <a:pt x="108" y="15"/>
                    </a:moveTo>
                    <a:lnTo>
                      <a:pt x="0" y="34"/>
                    </a:lnTo>
                    <a:lnTo>
                      <a:pt x="0" y="17"/>
                    </a:lnTo>
                    <a:lnTo>
                      <a:pt x="108" y="0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9" name="Freeform 117"/>
              <p:cNvSpPr>
                <a:spLocks/>
              </p:cNvSpPr>
              <p:nvPr/>
            </p:nvSpPr>
            <p:spPr bwMode="auto">
              <a:xfrm>
                <a:off x="2492" y="2585"/>
                <a:ext cx="108" cy="30"/>
              </a:xfrm>
              <a:custGeom>
                <a:avLst/>
                <a:gdLst>
                  <a:gd name="T0" fmla="*/ 108 w 108"/>
                  <a:gd name="T1" fmla="*/ 15 h 30"/>
                  <a:gd name="T2" fmla="*/ 0 w 108"/>
                  <a:gd name="T3" fmla="*/ 30 h 30"/>
                  <a:gd name="T4" fmla="*/ 0 w 108"/>
                  <a:gd name="T5" fmla="*/ 13 h 30"/>
                  <a:gd name="T6" fmla="*/ 108 w 108"/>
                  <a:gd name="T7" fmla="*/ 0 h 30"/>
                  <a:gd name="T8" fmla="*/ 108 w 108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0">
                    <a:moveTo>
                      <a:pt x="108" y="15"/>
                    </a:moveTo>
                    <a:lnTo>
                      <a:pt x="0" y="30"/>
                    </a:lnTo>
                    <a:lnTo>
                      <a:pt x="0" y="13"/>
                    </a:lnTo>
                    <a:lnTo>
                      <a:pt x="108" y="0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0" name="Freeform 118"/>
              <p:cNvSpPr>
                <a:spLocks/>
              </p:cNvSpPr>
              <p:nvPr/>
            </p:nvSpPr>
            <p:spPr bwMode="auto">
              <a:xfrm>
                <a:off x="2492" y="2560"/>
                <a:ext cx="108" cy="28"/>
              </a:xfrm>
              <a:custGeom>
                <a:avLst/>
                <a:gdLst>
                  <a:gd name="T0" fmla="*/ 108 w 108"/>
                  <a:gd name="T1" fmla="*/ 16 h 28"/>
                  <a:gd name="T2" fmla="*/ 0 w 108"/>
                  <a:gd name="T3" fmla="*/ 28 h 28"/>
                  <a:gd name="T4" fmla="*/ 0 w 108"/>
                  <a:gd name="T5" fmla="*/ 10 h 28"/>
                  <a:gd name="T6" fmla="*/ 108 w 108"/>
                  <a:gd name="T7" fmla="*/ 0 h 28"/>
                  <a:gd name="T8" fmla="*/ 108 w 108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28">
                    <a:moveTo>
                      <a:pt x="108" y="16"/>
                    </a:moveTo>
                    <a:lnTo>
                      <a:pt x="0" y="28"/>
                    </a:lnTo>
                    <a:lnTo>
                      <a:pt x="0" y="10"/>
                    </a:lnTo>
                    <a:lnTo>
                      <a:pt x="108" y="0"/>
                    </a:ln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1" name="Freeform 119"/>
              <p:cNvSpPr>
                <a:spLocks/>
              </p:cNvSpPr>
              <p:nvPr/>
            </p:nvSpPr>
            <p:spPr bwMode="auto">
              <a:xfrm>
                <a:off x="2492" y="2536"/>
                <a:ext cx="108" cy="24"/>
              </a:xfrm>
              <a:custGeom>
                <a:avLst/>
                <a:gdLst>
                  <a:gd name="T0" fmla="*/ 108 w 108"/>
                  <a:gd name="T1" fmla="*/ 16 h 24"/>
                  <a:gd name="T2" fmla="*/ 0 w 108"/>
                  <a:gd name="T3" fmla="*/ 24 h 24"/>
                  <a:gd name="T4" fmla="*/ 0 w 108"/>
                  <a:gd name="T5" fmla="*/ 6 h 24"/>
                  <a:gd name="T6" fmla="*/ 108 w 108"/>
                  <a:gd name="T7" fmla="*/ 0 h 24"/>
                  <a:gd name="T8" fmla="*/ 108 w 108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24">
                    <a:moveTo>
                      <a:pt x="108" y="16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108" y="0"/>
                    </a:ln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2" name="Freeform 120"/>
              <p:cNvSpPr>
                <a:spLocks/>
              </p:cNvSpPr>
              <p:nvPr/>
            </p:nvSpPr>
            <p:spPr bwMode="auto">
              <a:xfrm>
                <a:off x="2492" y="2512"/>
                <a:ext cx="108" cy="20"/>
              </a:xfrm>
              <a:custGeom>
                <a:avLst/>
                <a:gdLst>
                  <a:gd name="T0" fmla="*/ 108 w 108"/>
                  <a:gd name="T1" fmla="*/ 15 h 20"/>
                  <a:gd name="T2" fmla="*/ 0 w 108"/>
                  <a:gd name="T3" fmla="*/ 20 h 20"/>
                  <a:gd name="T4" fmla="*/ 0 w 108"/>
                  <a:gd name="T5" fmla="*/ 2 h 20"/>
                  <a:gd name="T6" fmla="*/ 108 w 108"/>
                  <a:gd name="T7" fmla="*/ 0 h 20"/>
                  <a:gd name="T8" fmla="*/ 108 w 108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20">
                    <a:moveTo>
                      <a:pt x="108" y="15"/>
                    </a:moveTo>
                    <a:lnTo>
                      <a:pt x="0" y="20"/>
                    </a:lnTo>
                    <a:lnTo>
                      <a:pt x="0" y="2"/>
                    </a:lnTo>
                    <a:lnTo>
                      <a:pt x="108" y="0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3" name="Freeform 121"/>
              <p:cNvSpPr>
                <a:spLocks/>
              </p:cNvSpPr>
              <p:nvPr/>
            </p:nvSpPr>
            <p:spPr bwMode="auto">
              <a:xfrm>
                <a:off x="2492" y="2486"/>
                <a:ext cx="108" cy="18"/>
              </a:xfrm>
              <a:custGeom>
                <a:avLst/>
                <a:gdLst>
                  <a:gd name="T0" fmla="*/ 108 w 108"/>
                  <a:gd name="T1" fmla="*/ 17 h 18"/>
                  <a:gd name="T2" fmla="*/ 0 w 108"/>
                  <a:gd name="T3" fmla="*/ 18 h 18"/>
                  <a:gd name="T4" fmla="*/ 0 w 108"/>
                  <a:gd name="T5" fmla="*/ 0 h 18"/>
                  <a:gd name="T6" fmla="*/ 108 w 108"/>
                  <a:gd name="T7" fmla="*/ 2 h 18"/>
                  <a:gd name="T8" fmla="*/ 108 w 10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8">
                    <a:moveTo>
                      <a:pt x="108" y="17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8" y="2"/>
                    </a:lnTo>
                    <a:lnTo>
                      <a:pt x="108" y="17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4" name="Freeform 122"/>
              <p:cNvSpPr>
                <a:spLocks/>
              </p:cNvSpPr>
              <p:nvPr/>
            </p:nvSpPr>
            <p:spPr bwMode="auto">
              <a:xfrm>
                <a:off x="2492" y="2458"/>
                <a:ext cx="108" cy="21"/>
              </a:xfrm>
              <a:custGeom>
                <a:avLst/>
                <a:gdLst>
                  <a:gd name="T0" fmla="*/ 108 w 108"/>
                  <a:gd name="T1" fmla="*/ 21 h 21"/>
                  <a:gd name="T2" fmla="*/ 0 w 108"/>
                  <a:gd name="T3" fmla="*/ 18 h 21"/>
                  <a:gd name="T4" fmla="*/ 0 w 108"/>
                  <a:gd name="T5" fmla="*/ 0 h 21"/>
                  <a:gd name="T6" fmla="*/ 108 w 108"/>
                  <a:gd name="T7" fmla="*/ 6 h 21"/>
                  <a:gd name="T8" fmla="*/ 108 w 108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21">
                    <a:moveTo>
                      <a:pt x="108" y="2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8" y="6"/>
                    </a:lnTo>
                    <a:lnTo>
                      <a:pt x="108" y="2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5" name="Freeform 123"/>
              <p:cNvSpPr>
                <a:spLocks/>
              </p:cNvSpPr>
              <p:nvPr/>
            </p:nvSpPr>
            <p:spPr bwMode="auto">
              <a:xfrm>
                <a:off x="2492" y="2431"/>
                <a:ext cx="108" cy="24"/>
              </a:xfrm>
              <a:custGeom>
                <a:avLst/>
                <a:gdLst>
                  <a:gd name="T0" fmla="*/ 108 w 108"/>
                  <a:gd name="T1" fmla="*/ 24 h 24"/>
                  <a:gd name="T2" fmla="*/ 0 w 108"/>
                  <a:gd name="T3" fmla="*/ 17 h 24"/>
                  <a:gd name="T4" fmla="*/ 0 w 108"/>
                  <a:gd name="T5" fmla="*/ 0 h 24"/>
                  <a:gd name="T6" fmla="*/ 108 w 108"/>
                  <a:gd name="T7" fmla="*/ 8 h 24"/>
                  <a:gd name="T8" fmla="*/ 108 w 10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24">
                    <a:moveTo>
                      <a:pt x="108" y="24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8" y="8"/>
                    </a:lnTo>
                    <a:lnTo>
                      <a:pt x="108" y="2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6" name="Freeform 124"/>
              <p:cNvSpPr>
                <a:spLocks/>
              </p:cNvSpPr>
              <p:nvPr/>
            </p:nvSpPr>
            <p:spPr bwMode="auto">
              <a:xfrm>
                <a:off x="2492" y="2403"/>
                <a:ext cx="108" cy="28"/>
              </a:xfrm>
              <a:custGeom>
                <a:avLst/>
                <a:gdLst>
                  <a:gd name="T0" fmla="*/ 108 w 108"/>
                  <a:gd name="T1" fmla="*/ 28 h 28"/>
                  <a:gd name="T2" fmla="*/ 0 w 108"/>
                  <a:gd name="T3" fmla="*/ 16 h 28"/>
                  <a:gd name="T4" fmla="*/ 0 w 108"/>
                  <a:gd name="T5" fmla="*/ 0 h 28"/>
                  <a:gd name="T6" fmla="*/ 108 w 108"/>
                  <a:gd name="T7" fmla="*/ 12 h 28"/>
                  <a:gd name="T8" fmla="*/ 108 w 10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28">
                    <a:moveTo>
                      <a:pt x="108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08" y="12"/>
                    </a:lnTo>
                    <a:lnTo>
                      <a:pt x="108" y="2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7" name="Freeform 125"/>
              <p:cNvSpPr>
                <a:spLocks/>
              </p:cNvSpPr>
              <p:nvPr/>
            </p:nvSpPr>
            <p:spPr bwMode="auto">
              <a:xfrm>
                <a:off x="2492" y="2374"/>
                <a:ext cx="108" cy="32"/>
              </a:xfrm>
              <a:custGeom>
                <a:avLst/>
                <a:gdLst>
                  <a:gd name="T0" fmla="*/ 108 w 108"/>
                  <a:gd name="T1" fmla="*/ 32 h 32"/>
                  <a:gd name="T2" fmla="*/ 0 w 108"/>
                  <a:gd name="T3" fmla="*/ 17 h 32"/>
                  <a:gd name="T4" fmla="*/ 0 w 108"/>
                  <a:gd name="T5" fmla="*/ 0 h 32"/>
                  <a:gd name="T6" fmla="*/ 108 w 108"/>
                  <a:gd name="T7" fmla="*/ 17 h 32"/>
                  <a:gd name="T8" fmla="*/ 108 w 10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2">
                    <a:moveTo>
                      <a:pt x="108" y="32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8" y="17"/>
                    </a:lnTo>
                    <a:lnTo>
                      <a:pt x="108" y="32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8" name="Freeform 126"/>
              <p:cNvSpPr>
                <a:spLocks/>
              </p:cNvSpPr>
              <p:nvPr/>
            </p:nvSpPr>
            <p:spPr bwMode="auto">
              <a:xfrm>
                <a:off x="2492" y="2346"/>
                <a:ext cx="108" cy="36"/>
              </a:xfrm>
              <a:custGeom>
                <a:avLst/>
                <a:gdLst>
                  <a:gd name="T0" fmla="*/ 108 w 108"/>
                  <a:gd name="T1" fmla="*/ 36 h 36"/>
                  <a:gd name="T2" fmla="*/ 0 w 108"/>
                  <a:gd name="T3" fmla="*/ 18 h 36"/>
                  <a:gd name="T4" fmla="*/ 0 w 108"/>
                  <a:gd name="T5" fmla="*/ 0 h 36"/>
                  <a:gd name="T6" fmla="*/ 108 w 108"/>
                  <a:gd name="T7" fmla="*/ 21 h 36"/>
                  <a:gd name="T8" fmla="*/ 108 w 10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36">
                    <a:moveTo>
                      <a:pt x="108" y="36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8" y="21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9" name="Freeform 127"/>
              <p:cNvSpPr>
                <a:spLocks/>
              </p:cNvSpPr>
              <p:nvPr/>
            </p:nvSpPr>
            <p:spPr bwMode="auto">
              <a:xfrm>
                <a:off x="2492" y="2318"/>
                <a:ext cx="108" cy="40"/>
              </a:xfrm>
              <a:custGeom>
                <a:avLst/>
                <a:gdLst>
                  <a:gd name="T0" fmla="*/ 108 w 108"/>
                  <a:gd name="T1" fmla="*/ 40 h 40"/>
                  <a:gd name="T2" fmla="*/ 0 w 108"/>
                  <a:gd name="T3" fmla="*/ 18 h 40"/>
                  <a:gd name="T4" fmla="*/ 0 w 108"/>
                  <a:gd name="T5" fmla="*/ 0 h 40"/>
                  <a:gd name="T6" fmla="*/ 108 w 108"/>
                  <a:gd name="T7" fmla="*/ 25 h 40"/>
                  <a:gd name="T8" fmla="*/ 108 w 108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0">
                    <a:moveTo>
                      <a:pt x="108" y="4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08" y="40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0" name="Freeform 128"/>
              <p:cNvSpPr>
                <a:spLocks/>
              </p:cNvSpPr>
              <p:nvPr/>
            </p:nvSpPr>
            <p:spPr bwMode="auto">
              <a:xfrm>
                <a:off x="2492" y="2290"/>
                <a:ext cx="108" cy="44"/>
              </a:xfrm>
              <a:custGeom>
                <a:avLst/>
                <a:gdLst>
                  <a:gd name="T0" fmla="*/ 108 w 108"/>
                  <a:gd name="T1" fmla="*/ 44 h 44"/>
                  <a:gd name="T2" fmla="*/ 0 w 108"/>
                  <a:gd name="T3" fmla="*/ 18 h 44"/>
                  <a:gd name="T4" fmla="*/ 0 w 108"/>
                  <a:gd name="T5" fmla="*/ 0 h 44"/>
                  <a:gd name="T6" fmla="*/ 108 w 108"/>
                  <a:gd name="T7" fmla="*/ 28 h 44"/>
                  <a:gd name="T8" fmla="*/ 108 w 108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4">
                    <a:moveTo>
                      <a:pt x="108" y="4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8" y="28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1" name="Freeform 129"/>
              <p:cNvSpPr>
                <a:spLocks/>
              </p:cNvSpPr>
              <p:nvPr/>
            </p:nvSpPr>
            <p:spPr bwMode="auto">
              <a:xfrm>
                <a:off x="2492" y="2262"/>
                <a:ext cx="108" cy="48"/>
              </a:xfrm>
              <a:custGeom>
                <a:avLst/>
                <a:gdLst>
                  <a:gd name="T0" fmla="*/ 108 w 108"/>
                  <a:gd name="T1" fmla="*/ 48 h 48"/>
                  <a:gd name="T2" fmla="*/ 0 w 108"/>
                  <a:gd name="T3" fmla="*/ 18 h 48"/>
                  <a:gd name="T4" fmla="*/ 0 w 108"/>
                  <a:gd name="T5" fmla="*/ 0 h 48"/>
                  <a:gd name="T6" fmla="*/ 108 w 108"/>
                  <a:gd name="T7" fmla="*/ 32 h 48"/>
                  <a:gd name="T8" fmla="*/ 108 w 10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8">
                    <a:moveTo>
                      <a:pt x="108" y="4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8" y="32"/>
                    </a:lnTo>
                    <a:lnTo>
                      <a:pt x="108" y="4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2" name="Freeform 130"/>
              <p:cNvSpPr>
                <a:spLocks/>
              </p:cNvSpPr>
              <p:nvPr/>
            </p:nvSpPr>
            <p:spPr bwMode="auto">
              <a:xfrm>
                <a:off x="2492" y="2234"/>
                <a:ext cx="108" cy="51"/>
              </a:xfrm>
              <a:custGeom>
                <a:avLst/>
                <a:gdLst>
                  <a:gd name="T0" fmla="*/ 108 w 108"/>
                  <a:gd name="T1" fmla="*/ 51 h 51"/>
                  <a:gd name="T2" fmla="*/ 0 w 108"/>
                  <a:gd name="T3" fmla="*/ 18 h 51"/>
                  <a:gd name="T4" fmla="*/ 0 w 108"/>
                  <a:gd name="T5" fmla="*/ 0 h 51"/>
                  <a:gd name="T6" fmla="*/ 108 w 108"/>
                  <a:gd name="T7" fmla="*/ 36 h 51"/>
                  <a:gd name="T8" fmla="*/ 108 w 108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1">
                    <a:moveTo>
                      <a:pt x="108" y="5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8" y="36"/>
                    </a:lnTo>
                    <a:lnTo>
                      <a:pt x="108" y="5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3" name="Freeform 131"/>
              <p:cNvSpPr>
                <a:spLocks/>
              </p:cNvSpPr>
              <p:nvPr/>
            </p:nvSpPr>
            <p:spPr bwMode="auto">
              <a:xfrm>
                <a:off x="2431" y="2678"/>
                <a:ext cx="61" cy="47"/>
              </a:xfrm>
              <a:custGeom>
                <a:avLst/>
                <a:gdLst>
                  <a:gd name="T0" fmla="*/ 61 w 61"/>
                  <a:gd name="T1" fmla="*/ 47 h 47"/>
                  <a:gd name="T2" fmla="*/ 61 w 61"/>
                  <a:gd name="T3" fmla="*/ 29 h 47"/>
                  <a:gd name="T4" fmla="*/ 0 w 61"/>
                  <a:gd name="T5" fmla="*/ 0 h 47"/>
                  <a:gd name="T6" fmla="*/ 0 w 61"/>
                  <a:gd name="T7" fmla="*/ 15 h 47"/>
                  <a:gd name="T8" fmla="*/ 61 w 6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47"/>
                    </a:moveTo>
                    <a:lnTo>
                      <a:pt x="61" y="2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4" name="Freeform 132"/>
              <p:cNvSpPr>
                <a:spLocks/>
              </p:cNvSpPr>
              <p:nvPr/>
            </p:nvSpPr>
            <p:spPr bwMode="auto">
              <a:xfrm>
                <a:off x="2431" y="2654"/>
                <a:ext cx="61" cy="43"/>
              </a:xfrm>
              <a:custGeom>
                <a:avLst/>
                <a:gdLst>
                  <a:gd name="T0" fmla="*/ 61 w 61"/>
                  <a:gd name="T1" fmla="*/ 43 h 43"/>
                  <a:gd name="T2" fmla="*/ 61 w 61"/>
                  <a:gd name="T3" fmla="*/ 26 h 43"/>
                  <a:gd name="T4" fmla="*/ 0 w 61"/>
                  <a:gd name="T5" fmla="*/ 0 h 43"/>
                  <a:gd name="T6" fmla="*/ 0 w 61"/>
                  <a:gd name="T7" fmla="*/ 15 h 43"/>
                  <a:gd name="T8" fmla="*/ 61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61" y="43"/>
                    </a:moveTo>
                    <a:lnTo>
                      <a:pt x="61" y="26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5" name="Freeform 133"/>
              <p:cNvSpPr>
                <a:spLocks/>
              </p:cNvSpPr>
              <p:nvPr/>
            </p:nvSpPr>
            <p:spPr bwMode="auto">
              <a:xfrm>
                <a:off x="2431" y="2630"/>
                <a:ext cx="61" cy="39"/>
              </a:xfrm>
              <a:custGeom>
                <a:avLst/>
                <a:gdLst>
                  <a:gd name="T0" fmla="*/ 61 w 61"/>
                  <a:gd name="T1" fmla="*/ 39 h 39"/>
                  <a:gd name="T2" fmla="*/ 61 w 61"/>
                  <a:gd name="T3" fmla="*/ 22 h 39"/>
                  <a:gd name="T4" fmla="*/ 0 w 61"/>
                  <a:gd name="T5" fmla="*/ 0 h 39"/>
                  <a:gd name="T6" fmla="*/ 0 w 61"/>
                  <a:gd name="T7" fmla="*/ 15 h 39"/>
                  <a:gd name="T8" fmla="*/ 61 w 61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61" y="39"/>
                    </a:moveTo>
                    <a:lnTo>
                      <a:pt x="61" y="2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6" name="Freeform 134"/>
              <p:cNvSpPr>
                <a:spLocks/>
              </p:cNvSpPr>
              <p:nvPr/>
            </p:nvSpPr>
            <p:spPr bwMode="auto">
              <a:xfrm>
                <a:off x="2431" y="2605"/>
                <a:ext cx="61" cy="37"/>
              </a:xfrm>
              <a:custGeom>
                <a:avLst/>
                <a:gdLst>
                  <a:gd name="T0" fmla="*/ 61 w 61"/>
                  <a:gd name="T1" fmla="*/ 37 h 37"/>
                  <a:gd name="T2" fmla="*/ 61 w 61"/>
                  <a:gd name="T3" fmla="*/ 19 h 37"/>
                  <a:gd name="T4" fmla="*/ 0 w 61"/>
                  <a:gd name="T5" fmla="*/ 0 h 37"/>
                  <a:gd name="T6" fmla="*/ 0 w 61"/>
                  <a:gd name="T7" fmla="*/ 16 h 37"/>
                  <a:gd name="T8" fmla="*/ 61 w 61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7">
                    <a:moveTo>
                      <a:pt x="61" y="37"/>
                    </a:moveTo>
                    <a:lnTo>
                      <a:pt x="61" y="19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7" name="Freeform 135"/>
              <p:cNvSpPr>
                <a:spLocks/>
              </p:cNvSpPr>
              <p:nvPr/>
            </p:nvSpPr>
            <p:spPr bwMode="auto">
              <a:xfrm>
                <a:off x="2431" y="2582"/>
                <a:ext cx="61" cy="32"/>
              </a:xfrm>
              <a:custGeom>
                <a:avLst/>
                <a:gdLst>
                  <a:gd name="T0" fmla="*/ 61 w 61"/>
                  <a:gd name="T1" fmla="*/ 32 h 32"/>
                  <a:gd name="T2" fmla="*/ 61 w 61"/>
                  <a:gd name="T3" fmla="*/ 14 h 32"/>
                  <a:gd name="T4" fmla="*/ 0 w 61"/>
                  <a:gd name="T5" fmla="*/ 0 h 32"/>
                  <a:gd name="T6" fmla="*/ 0 w 61"/>
                  <a:gd name="T7" fmla="*/ 15 h 32"/>
                  <a:gd name="T8" fmla="*/ 61 w 6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32"/>
                    </a:moveTo>
                    <a:lnTo>
                      <a:pt x="61" y="14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8" name="Freeform 136"/>
              <p:cNvSpPr>
                <a:spLocks/>
              </p:cNvSpPr>
              <p:nvPr/>
            </p:nvSpPr>
            <p:spPr bwMode="auto">
              <a:xfrm>
                <a:off x="2431" y="2558"/>
                <a:ext cx="61" cy="28"/>
              </a:xfrm>
              <a:custGeom>
                <a:avLst/>
                <a:gdLst>
                  <a:gd name="T0" fmla="*/ 61 w 61"/>
                  <a:gd name="T1" fmla="*/ 28 h 28"/>
                  <a:gd name="T2" fmla="*/ 61 w 61"/>
                  <a:gd name="T3" fmla="*/ 10 h 28"/>
                  <a:gd name="T4" fmla="*/ 0 w 61"/>
                  <a:gd name="T5" fmla="*/ 0 h 28"/>
                  <a:gd name="T6" fmla="*/ 0 w 61"/>
                  <a:gd name="T7" fmla="*/ 14 h 28"/>
                  <a:gd name="T8" fmla="*/ 61 w 6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28"/>
                    </a:moveTo>
                    <a:lnTo>
                      <a:pt x="61" y="1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9" name="Freeform 137"/>
              <p:cNvSpPr>
                <a:spLocks/>
              </p:cNvSpPr>
              <p:nvPr/>
            </p:nvSpPr>
            <p:spPr bwMode="auto">
              <a:xfrm>
                <a:off x="2431" y="2533"/>
                <a:ext cx="61" cy="25"/>
              </a:xfrm>
              <a:custGeom>
                <a:avLst/>
                <a:gdLst>
                  <a:gd name="T0" fmla="*/ 61 w 61"/>
                  <a:gd name="T1" fmla="*/ 25 h 25"/>
                  <a:gd name="T2" fmla="*/ 61 w 61"/>
                  <a:gd name="T3" fmla="*/ 7 h 25"/>
                  <a:gd name="T4" fmla="*/ 0 w 61"/>
                  <a:gd name="T5" fmla="*/ 0 h 25"/>
                  <a:gd name="T6" fmla="*/ 0 w 61"/>
                  <a:gd name="T7" fmla="*/ 16 h 25"/>
                  <a:gd name="T8" fmla="*/ 61 w 6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">
                    <a:moveTo>
                      <a:pt x="61" y="25"/>
                    </a:moveTo>
                    <a:lnTo>
                      <a:pt x="61" y="7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0" name="Freeform 138"/>
              <p:cNvSpPr>
                <a:spLocks/>
              </p:cNvSpPr>
              <p:nvPr/>
            </p:nvSpPr>
            <p:spPr bwMode="auto">
              <a:xfrm>
                <a:off x="2431" y="2510"/>
                <a:ext cx="61" cy="19"/>
              </a:xfrm>
              <a:custGeom>
                <a:avLst/>
                <a:gdLst>
                  <a:gd name="T0" fmla="*/ 61 w 61"/>
                  <a:gd name="T1" fmla="*/ 19 h 19"/>
                  <a:gd name="T2" fmla="*/ 61 w 61"/>
                  <a:gd name="T3" fmla="*/ 2 h 19"/>
                  <a:gd name="T4" fmla="*/ 0 w 61"/>
                  <a:gd name="T5" fmla="*/ 0 h 19"/>
                  <a:gd name="T6" fmla="*/ 0 w 61"/>
                  <a:gd name="T7" fmla="*/ 14 h 19"/>
                  <a:gd name="T8" fmla="*/ 61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61" y="19"/>
                    </a:moveTo>
                    <a:lnTo>
                      <a:pt x="61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1" name="Freeform 139"/>
              <p:cNvSpPr>
                <a:spLocks/>
              </p:cNvSpPr>
              <p:nvPr/>
            </p:nvSpPr>
            <p:spPr bwMode="auto">
              <a:xfrm>
                <a:off x="2431" y="2484"/>
                <a:ext cx="61" cy="17"/>
              </a:xfrm>
              <a:custGeom>
                <a:avLst/>
                <a:gdLst>
                  <a:gd name="T0" fmla="*/ 61 w 61"/>
                  <a:gd name="T1" fmla="*/ 17 h 17"/>
                  <a:gd name="T2" fmla="*/ 61 w 61"/>
                  <a:gd name="T3" fmla="*/ 0 h 17"/>
                  <a:gd name="T4" fmla="*/ 0 w 61"/>
                  <a:gd name="T5" fmla="*/ 1 h 17"/>
                  <a:gd name="T6" fmla="*/ 0 w 61"/>
                  <a:gd name="T7" fmla="*/ 17 h 17"/>
                  <a:gd name="T8" fmla="*/ 61 w 6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61" y="0"/>
                    </a:lnTo>
                    <a:lnTo>
                      <a:pt x="0" y="1"/>
                    </a:lnTo>
                    <a:lnTo>
                      <a:pt x="0" y="1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2" name="Freeform 140"/>
              <p:cNvSpPr>
                <a:spLocks/>
              </p:cNvSpPr>
              <p:nvPr/>
            </p:nvSpPr>
            <p:spPr bwMode="auto">
              <a:xfrm>
                <a:off x="2431" y="2456"/>
                <a:ext cx="61" cy="20"/>
              </a:xfrm>
              <a:custGeom>
                <a:avLst/>
                <a:gdLst>
                  <a:gd name="T0" fmla="*/ 61 w 61"/>
                  <a:gd name="T1" fmla="*/ 17 h 20"/>
                  <a:gd name="T2" fmla="*/ 61 w 61"/>
                  <a:gd name="T3" fmla="*/ 0 h 20"/>
                  <a:gd name="T4" fmla="*/ 0 w 61"/>
                  <a:gd name="T5" fmla="*/ 6 h 20"/>
                  <a:gd name="T6" fmla="*/ 0 w 61"/>
                  <a:gd name="T7" fmla="*/ 20 h 20"/>
                  <a:gd name="T8" fmla="*/ 61 w 6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0">
                    <a:moveTo>
                      <a:pt x="61" y="17"/>
                    </a:moveTo>
                    <a:lnTo>
                      <a:pt x="61" y="0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3" name="Freeform 141"/>
              <p:cNvSpPr>
                <a:spLocks/>
              </p:cNvSpPr>
              <p:nvPr/>
            </p:nvSpPr>
            <p:spPr bwMode="auto">
              <a:xfrm>
                <a:off x="2431" y="2428"/>
                <a:ext cx="61" cy="24"/>
              </a:xfrm>
              <a:custGeom>
                <a:avLst/>
                <a:gdLst>
                  <a:gd name="T0" fmla="*/ 61 w 61"/>
                  <a:gd name="T1" fmla="*/ 17 h 24"/>
                  <a:gd name="T2" fmla="*/ 61 w 61"/>
                  <a:gd name="T3" fmla="*/ 0 h 24"/>
                  <a:gd name="T4" fmla="*/ 0 w 61"/>
                  <a:gd name="T5" fmla="*/ 9 h 24"/>
                  <a:gd name="T6" fmla="*/ 0 w 61"/>
                  <a:gd name="T7" fmla="*/ 24 h 24"/>
                  <a:gd name="T8" fmla="*/ 61 w 61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lnTo>
                      <a:pt x="61" y="0"/>
                    </a:lnTo>
                    <a:lnTo>
                      <a:pt x="0" y="9"/>
                    </a:lnTo>
                    <a:lnTo>
                      <a:pt x="0" y="24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4" name="Freeform 142"/>
              <p:cNvSpPr>
                <a:spLocks/>
              </p:cNvSpPr>
              <p:nvPr/>
            </p:nvSpPr>
            <p:spPr bwMode="auto">
              <a:xfrm>
                <a:off x="2431" y="2400"/>
                <a:ext cx="61" cy="28"/>
              </a:xfrm>
              <a:custGeom>
                <a:avLst/>
                <a:gdLst>
                  <a:gd name="T0" fmla="*/ 61 w 61"/>
                  <a:gd name="T1" fmla="*/ 18 h 28"/>
                  <a:gd name="T2" fmla="*/ 61 w 61"/>
                  <a:gd name="T3" fmla="*/ 0 h 28"/>
                  <a:gd name="T4" fmla="*/ 0 w 61"/>
                  <a:gd name="T5" fmla="*/ 13 h 28"/>
                  <a:gd name="T6" fmla="*/ 0 w 61"/>
                  <a:gd name="T7" fmla="*/ 28 h 28"/>
                  <a:gd name="T8" fmla="*/ 61 w 61"/>
                  <a:gd name="T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18"/>
                    </a:moveTo>
                    <a:lnTo>
                      <a:pt x="61" y="0"/>
                    </a:lnTo>
                    <a:lnTo>
                      <a:pt x="0" y="13"/>
                    </a:lnTo>
                    <a:lnTo>
                      <a:pt x="0" y="28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5" name="Freeform 143"/>
              <p:cNvSpPr>
                <a:spLocks/>
              </p:cNvSpPr>
              <p:nvPr/>
            </p:nvSpPr>
            <p:spPr bwMode="auto">
              <a:xfrm>
                <a:off x="2431" y="2372"/>
                <a:ext cx="61" cy="32"/>
              </a:xfrm>
              <a:custGeom>
                <a:avLst/>
                <a:gdLst>
                  <a:gd name="T0" fmla="*/ 61 w 61"/>
                  <a:gd name="T1" fmla="*/ 18 h 32"/>
                  <a:gd name="T2" fmla="*/ 61 w 61"/>
                  <a:gd name="T3" fmla="*/ 0 h 32"/>
                  <a:gd name="T4" fmla="*/ 0 w 61"/>
                  <a:gd name="T5" fmla="*/ 17 h 32"/>
                  <a:gd name="T6" fmla="*/ 0 w 61"/>
                  <a:gd name="T7" fmla="*/ 32 h 32"/>
                  <a:gd name="T8" fmla="*/ 61 w 61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18"/>
                    </a:moveTo>
                    <a:lnTo>
                      <a:pt x="61" y="0"/>
                    </a:lnTo>
                    <a:lnTo>
                      <a:pt x="0" y="17"/>
                    </a:lnTo>
                    <a:lnTo>
                      <a:pt x="0" y="32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6" name="Freeform 144"/>
              <p:cNvSpPr>
                <a:spLocks/>
              </p:cNvSpPr>
              <p:nvPr/>
            </p:nvSpPr>
            <p:spPr bwMode="auto">
              <a:xfrm>
                <a:off x="2431" y="2344"/>
                <a:ext cx="61" cy="36"/>
              </a:xfrm>
              <a:custGeom>
                <a:avLst/>
                <a:gdLst>
                  <a:gd name="T0" fmla="*/ 61 w 61"/>
                  <a:gd name="T1" fmla="*/ 18 h 36"/>
                  <a:gd name="T2" fmla="*/ 61 w 61"/>
                  <a:gd name="T3" fmla="*/ 0 h 36"/>
                  <a:gd name="T4" fmla="*/ 0 w 61"/>
                  <a:gd name="T5" fmla="*/ 21 h 36"/>
                  <a:gd name="T6" fmla="*/ 0 w 61"/>
                  <a:gd name="T7" fmla="*/ 36 h 36"/>
                  <a:gd name="T8" fmla="*/ 61 w 61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61" y="18"/>
                    </a:moveTo>
                    <a:lnTo>
                      <a:pt x="61" y="0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7" name="Freeform 145"/>
              <p:cNvSpPr>
                <a:spLocks/>
              </p:cNvSpPr>
              <p:nvPr/>
            </p:nvSpPr>
            <p:spPr bwMode="auto">
              <a:xfrm>
                <a:off x="2431" y="2316"/>
                <a:ext cx="61" cy="40"/>
              </a:xfrm>
              <a:custGeom>
                <a:avLst/>
                <a:gdLst>
                  <a:gd name="T0" fmla="*/ 61 w 61"/>
                  <a:gd name="T1" fmla="*/ 18 h 40"/>
                  <a:gd name="T2" fmla="*/ 61 w 61"/>
                  <a:gd name="T3" fmla="*/ 0 h 40"/>
                  <a:gd name="T4" fmla="*/ 0 w 61"/>
                  <a:gd name="T5" fmla="*/ 25 h 40"/>
                  <a:gd name="T6" fmla="*/ 0 w 61"/>
                  <a:gd name="T7" fmla="*/ 40 h 40"/>
                  <a:gd name="T8" fmla="*/ 61 w 61"/>
                  <a:gd name="T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0">
                    <a:moveTo>
                      <a:pt x="61" y="18"/>
                    </a:moveTo>
                    <a:lnTo>
                      <a:pt x="61" y="0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8" name="Freeform 146"/>
              <p:cNvSpPr>
                <a:spLocks/>
              </p:cNvSpPr>
              <p:nvPr/>
            </p:nvSpPr>
            <p:spPr bwMode="auto">
              <a:xfrm>
                <a:off x="2431" y="2288"/>
                <a:ext cx="61" cy="44"/>
              </a:xfrm>
              <a:custGeom>
                <a:avLst/>
                <a:gdLst>
                  <a:gd name="T0" fmla="*/ 61 w 61"/>
                  <a:gd name="T1" fmla="*/ 18 h 44"/>
                  <a:gd name="T2" fmla="*/ 61 w 61"/>
                  <a:gd name="T3" fmla="*/ 0 h 44"/>
                  <a:gd name="T4" fmla="*/ 0 w 61"/>
                  <a:gd name="T5" fmla="*/ 29 h 44"/>
                  <a:gd name="T6" fmla="*/ 0 w 61"/>
                  <a:gd name="T7" fmla="*/ 44 h 44"/>
                  <a:gd name="T8" fmla="*/ 61 w 61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4">
                    <a:moveTo>
                      <a:pt x="61" y="18"/>
                    </a:moveTo>
                    <a:lnTo>
                      <a:pt x="61" y="0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9" name="Freeform 147"/>
              <p:cNvSpPr>
                <a:spLocks/>
              </p:cNvSpPr>
              <p:nvPr/>
            </p:nvSpPr>
            <p:spPr bwMode="auto">
              <a:xfrm>
                <a:off x="2431" y="2261"/>
                <a:ext cx="61" cy="47"/>
              </a:xfrm>
              <a:custGeom>
                <a:avLst/>
                <a:gdLst>
                  <a:gd name="T0" fmla="*/ 61 w 61"/>
                  <a:gd name="T1" fmla="*/ 17 h 47"/>
                  <a:gd name="T2" fmla="*/ 61 w 61"/>
                  <a:gd name="T3" fmla="*/ 0 h 47"/>
                  <a:gd name="T4" fmla="*/ 0 w 61"/>
                  <a:gd name="T5" fmla="*/ 32 h 47"/>
                  <a:gd name="T6" fmla="*/ 0 w 61"/>
                  <a:gd name="T7" fmla="*/ 47 h 47"/>
                  <a:gd name="T8" fmla="*/ 61 w 61"/>
                  <a:gd name="T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17"/>
                    </a:moveTo>
                    <a:lnTo>
                      <a:pt x="61" y="0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0" name="Freeform 148"/>
              <p:cNvSpPr>
                <a:spLocks/>
              </p:cNvSpPr>
              <p:nvPr/>
            </p:nvSpPr>
            <p:spPr bwMode="auto">
              <a:xfrm>
                <a:off x="2431" y="2233"/>
                <a:ext cx="61" cy="51"/>
              </a:xfrm>
              <a:custGeom>
                <a:avLst/>
                <a:gdLst>
                  <a:gd name="T0" fmla="*/ 61 w 61"/>
                  <a:gd name="T1" fmla="*/ 17 h 51"/>
                  <a:gd name="T2" fmla="*/ 61 w 61"/>
                  <a:gd name="T3" fmla="*/ 0 h 51"/>
                  <a:gd name="T4" fmla="*/ 0 w 61"/>
                  <a:gd name="T5" fmla="*/ 35 h 51"/>
                  <a:gd name="T6" fmla="*/ 0 w 61"/>
                  <a:gd name="T7" fmla="*/ 51 h 51"/>
                  <a:gd name="T8" fmla="*/ 61 w 61"/>
                  <a:gd name="T9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1">
                    <a:moveTo>
                      <a:pt x="61" y="17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0" y="51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1" name="Freeform 149"/>
              <p:cNvSpPr>
                <a:spLocks/>
              </p:cNvSpPr>
              <p:nvPr/>
            </p:nvSpPr>
            <p:spPr bwMode="auto">
              <a:xfrm>
                <a:off x="2719" y="2682"/>
                <a:ext cx="109" cy="45"/>
              </a:xfrm>
              <a:custGeom>
                <a:avLst/>
                <a:gdLst>
                  <a:gd name="T0" fmla="*/ 109 w 109"/>
                  <a:gd name="T1" fmla="*/ 14 h 45"/>
                  <a:gd name="T2" fmla="*/ 0 w 109"/>
                  <a:gd name="T3" fmla="*/ 45 h 45"/>
                  <a:gd name="T4" fmla="*/ 0 w 109"/>
                  <a:gd name="T5" fmla="*/ 28 h 45"/>
                  <a:gd name="T6" fmla="*/ 109 w 109"/>
                  <a:gd name="T7" fmla="*/ 0 h 45"/>
                  <a:gd name="T8" fmla="*/ 109 w 109"/>
                  <a:gd name="T9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14"/>
                    </a:moveTo>
                    <a:lnTo>
                      <a:pt x="0" y="45"/>
                    </a:lnTo>
                    <a:lnTo>
                      <a:pt x="0" y="28"/>
                    </a:lnTo>
                    <a:lnTo>
                      <a:pt x="109" y="0"/>
                    </a:lnTo>
                    <a:lnTo>
                      <a:pt x="109" y="1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2" name="Freeform 150"/>
              <p:cNvSpPr>
                <a:spLocks/>
              </p:cNvSpPr>
              <p:nvPr/>
            </p:nvSpPr>
            <p:spPr bwMode="auto">
              <a:xfrm>
                <a:off x="2719" y="2657"/>
                <a:ext cx="109" cy="42"/>
              </a:xfrm>
              <a:custGeom>
                <a:avLst/>
                <a:gdLst>
                  <a:gd name="T0" fmla="*/ 109 w 109"/>
                  <a:gd name="T1" fmla="*/ 16 h 42"/>
                  <a:gd name="T2" fmla="*/ 0 w 109"/>
                  <a:gd name="T3" fmla="*/ 42 h 42"/>
                  <a:gd name="T4" fmla="*/ 0 w 109"/>
                  <a:gd name="T5" fmla="*/ 25 h 42"/>
                  <a:gd name="T6" fmla="*/ 109 w 109"/>
                  <a:gd name="T7" fmla="*/ 0 h 42"/>
                  <a:gd name="T8" fmla="*/ 109 w 109"/>
                  <a:gd name="T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2">
                    <a:moveTo>
                      <a:pt x="109" y="16"/>
                    </a:moveTo>
                    <a:lnTo>
                      <a:pt x="0" y="42"/>
                    </a:lnTo>
                    <a:lnTo>
                      <a:pt x="0" y="25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3" name="Freeform 151"/>
              <p:cNvSpPr>
                <a:spLocks/>
              </p:cNvSpPr>
              <p:nvPr/>
            </p:nvSpPr>
            <p:spPr bwMode="auto">
              <a:xfrm>
                <a:off x="2719" y="2633"/>
                <a:ext cx="109" cy="38"/>
              </a:xfrm>
              <a:custGeom>
                <a:avLst/>
                <a:gdLst>
                  <a:gd name="T0" fmla="*/ 109 w 109"/>
                  <a:gd name="T1" fmla="*/ 15 h 38"/>
                  <a:gd name="T2" fmla="*/ 0 w 109"/>
                  <a:gd name="T3" fmla="*/ 38 h 38"/>
                  <a:gd name="T4" fmla="*/ 0 w 109"/>
                  <a:gd name="T5" fmla="*/ 21 h 38"/>
                  <a:gd name="T6" fmla="*/ 109 w 109"/>
                  <a:gd name="T7" fmla="*/ 0 h 38"/>
                  <a:gd name="T8" fmla="*/ 109 w 10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8">
                    <a:moveTo>
                      <a:pt x="109" y="15"/>
                    </a:moveTo>
                    <a:lnTo>
                      <a:pt x="0" y="38"/>
                    </a:lnTo>
                    <a:lnTo>
                      <a:pt x="0" y="21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4" name="Freeform 152"/>
              <p:cNvSpPr>
                <a:spLocks/>
              </p:cNvSpPr>
              <p:nvPr/>
            </p:nvSpPr>
            <p:spPr bwMode="auto">
              <a:xfrm>
                <a:off x="2719" y="2609"/>
                <a:ext cx="109" cy="34"/>
              </a:xfrm>
              <a:custGeom>
                <a:avLst/>
                <a:gdLst>
                  <a:gd name="T0" fmla="*/ 109 w 109"/>
                  <a:gd name="T1" fmla="*/ 15 h 34"/>
                  <a:gd name="T2" fmla="*/ 0 w 109"/>
                  <a:gd name="T3" fmla="*/ 34 h 34"/>
                  <a:gd name="T4" fmla="*/ 0 w 109"/>
                  <a:gd name="T5" fmla="*/ 17 h 34"/>
                  <a:gd name="T6" fmla="*/ 109 w 109"/>
                  <a:gd name="T7" fmla="*/ 0 h 34"/>
                  <a:gd name="T8" fmla="*/ 109 w 109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4">
                    <a:moveTo>
                      <a:pt x="109" y="15"/>
                    </a:moveTo>
                    <a:lnTo>
                      <a:pt x="0" y="34"/>
                    </a:lnTo>
                    <a:lnTo>
                      <a:pt x="0" y="17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5" name="Freeform 153"/>
              <p:cNvSpPr>
                <a:spLocks/>
              </p:cNvSpPr>
              <p:nvPr/>
            </p:nvSpPr>
            <p:spPr bwMode="auto">
              <a:xfrm>
                <a:off x="2719" y="2585"/>
                <a:ext cx="109" cy="30"/>
              </a:xfrm>
              <a:custGeom>
                <a:avLst/>
                <a:gdLst>
                  <a:gd name="T0" fmla="*/ 109 w 109"/>
                  <a:gd name="T1" fmla="*/ 15 h 30"/>
                  <a:gd name="T2" fmla="*/ 0 w 109"/>
                  <a:gd name="T3" fmla="*/ 30 h 30"/>
                  <a:gd name="T4" fmla="*/ 0 w 109"/>
                  <a:gd name="T5" fmla="*/ 13 h 30"/>
                  <a:gd name="T6" fmla="*/ 109 w 109"/>
                  <a:gd name="T7" fmla="*/ 0 h 30"/>
                  <a:gd name="T8" fmla="*/ 109 w 10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0">
                    <a:moveTo>
                      <a:pt x="109" y="15"/>
                    </a:moveTo>
                    <a:lnTo>
                      <a:pt x="0" y="30"/>
                    </a:lnTo>
                    <a:lnTo>
                      <a:pt x="0" y="13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6" name="Freeform 154"/>
              <p:cNvSpPr>
                <a:spLocks/>
              </p:cNvSpPr>
              <p:nvPr/>
            </p:nvSpPr>
            <p:spPr bwMode="auto">
              <a:xfrm>
                <a:off x="2719" y="2560"/>
                <a:ext cx="109" cy="28"/>
              </a:xfrm>
              <a:custGeom>
                <a:avLst/>
                <a:gdLst>
                  <a:gd name="T0" fmla="*/ 109 w 109"/>
                  <a:gd name="T1" fmla="*/ 16 h 28"/>
                  <a:gd name="T2" fmla="*/ 0 w 109"/>
                  <a:gd name="T3" fmla="*/ 28 h 28"/>
                  <a:gd name="T4" fmla="*/ 0 w 109"/>
                  <a:gd name="T5" fmla="*/ 10 h 28"/>
                  <a:gd name="T6" fmla="*/ 109 w 109"/>
                  <a:gd name="T7" fmla="*/ 0 h 28"/>
                  <a:gd name="T8" fmla="*/ 109 w 109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">
                    <a:moveTo>
                      <a:pt x="109" y="16"/>
                    </a:moveTo>
                    <a:lnTo>
                      <a:pt x="0" y="28"/>
                    </a:lnTo>
                    <a:lnTo>
                      <a:pt x="0" y="10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7" name="Freeform 155"/>
              <p:cNvSpPr>
                <a:spLocks/>
              </p:cNvSpPr>
              <p:nvPr/>
            </p:nvSpPr>
            <p:spPr bwMode="auto">
              <a:xfrm>
                <a:off x="2719" y="2536"/>
                <a:ext cx="109" cy="24"/>
              </a:xfrm>
              <a:custGeom>
                <a:avLst/>
                <a:gdLst>
                  <a:gd name="T0" fmla="*/ 109 w 109"/>
                  <a:gd name="T1" fmla="*/ 16 h 24"/>
                  <a:gd name="T2" fmla="*/ 0 w 109"/>
                  <a:gd name="T3" fmla="*/ 24 h 24"/>
                  <a:gd name="T4" fmla="*/ 0 w 109"/>
                  <a:gd name="T5" fmla="*/ 6 h 24"/>
                  <a:gd name="T6" fmla="*/ 109 w 109"/>
                  <a:gd name="T7" fmla="*/ 0 h 24"/>
                  <a:gd name="T8" fmla="*/ 109 w 109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">
                    <a:moveTo>
                      <a:pt x="109" y="16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109" y="0"/>
                    </a:lnTo>
                    <a:lnTo>
                      <a:pt x="109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8" name="Freeform 156"/>
              <p:cNvSpPr>
                <a:spLocks/>
              </p:cNvSpPr>
              <p:nvPr/>
            </p:nvSpPr>
            <p:spPr bwMode="auto">
              <a:xfrm>
                <a:off x="2719" y="2512"/>
                <a:ext cx="109" cy="20"/>
              </a:xfrm>
              <a:custGeom>
                <a:avLst/>
                <a:gdLst>
                  <a:gd name="T0" fmla="*/ 109 w 109"/>
                  <a:gd name="T1" fmla="*/ 15 h 20"/>
                  <a:gd name="T2" fmla="*/ 0 w 109"/>
                  <a:gd name="T3" fmla="*/ 20 h 20"/>
                  <a:gd name="T4" fmla="*/ 0 w 109"/>
                  <a:gd name="T5" fmla="*/ 2 h 20"/>
                  <a:gd name="T6" fmla="*/ 109 w 109"/>
                  <a:gd name="T7" fmla="*/ 0 h 20"/>
                  <a:gd name="T8" fmla="*/ 109 w 109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0">
                    <a:moveTo>
                      <a:pt x="109" y="15"/>
                    </a:moveTo>
                    <a:lnTo>
                      <a:pt x="0" y="20"/>
                    </a:lnTo>
                    <a:lnTo>
                      <a:pt x="0" y="2"/>
                    </a:lnTo>
                    <a:lnTo>
                      <a:pt x="109" y="0"/>
                    </a:lnTo>
                    <a:lnTo>
                      <a:pt x="109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9" name="Freeform 157"/>
              <p:cNvSpPr>
                <a:spLocks/>
              </p:cNvSpPr>
              <p:nvPr/>
            </p:nvSpPr>
            <p:spPr bwMode="auto">
              <a:xfrm>
                <a:off x="2719" y="2486"/>
                <a:ext cx="109" cy="18"/>
              </a:xfrm>
              <a:custGeom>
                <a:avLst/>
                <a:gdLst>
                  <a:gd name="T0" fmla="*/ 109 w 109"/>
                  <a:gd name="T1" fmla="*/ 17 h 18"/>
                  <a:gd name="T2" fmla="*/ 0 w 109"/>
                  <a:gd name="T3" fmla="*/ 18 h 18"/>
                  <a:gd name="T4" fmla="*/ 0 w 109"/>
                  <a:gd name="T5" fmla="*/ 0 h 18"/>
                  <a:gd name="T6" fmla="*/ 109 w 109"/>
                  <a:gd name="T7" fmla="*/ 2 h 18"/>
                  <a:gd name="T8" fmla="*/ 109 w 10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8">
                    <a:moveTo>
                      <a:pt x="109" y="17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"/>
                    </a:lnTo>
                    <a:lnTo>
                      <a:pt x="109" y="17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0" name="Freeform 158"/>
              <p:cNvSpPr>
                <a:spLocks/>
              </p:cNvSpPr>
              <p:nvPr/>
            </p:nvSpPr>
            <p:spPr bwMode="auto">
              <a:xfrm>
                <a:off x="2719" y="2458"/>
                <a:ext cx="109" cy="21"/>
              </a:xfrm>
              <a:custGeom>
                <a:avLst/>
                <a:gdLst>
                  <a:gd name="T0" fmla="*/ 109 w 109"/>
                  <a:gd name="T1" fmla="*/ 21 h 21"/>
                  <a:gd name="T2" fmla="*/ 0 w 109"/>
                  <a:gd name="T3" fmla="*/ 18 h 21"/>
                  <a:gd name="T4" fmla="*/ 0 w 109"/>
                  <a:gd name="T5" fmla="*/ 0 h 21"/>
                  <a:gd name="T6" fmla="*/ 109 w 109"/>
                  <a:gd name="T7" fmla="*/ 6 h 21"/>
                  <a:gd name="T8" fmla="*/ 109 w 10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1">
                    <a:moveTo>
                      <a:pt x="109" y="2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6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1" name="Freeform 159"/>
              <p:cNvSpPr>
                <a:spLocks/>
              </p:cNvSpPr>
              <p:nvPr/>
            </p:nvSpPr>
            <p:spPr bwMode="auto">
              <a:xfrm>
                <a:off x="2719" y="2431"/>
                <a:ext cx="109" cy="24"/>
              </a:xfrm>
              <a:custGeom>
                <a:avLst/>
                <a:gdLst>
                  <a:gd name="T0" fmla="*/ 109 w 109"/>
                  <a:gd name="T1" fmla="*/ 24 h 24"/>
                  <a:gd name="T2" fmla="*/ 0 w 109"/>
                  <a:gd name="T3" fmla="*/ 17 h 24"/>
                  <a:gd name="T4" fmla="*/ 0 w 109"/>
                  <a:gd name="T5" fmla="*/ 0 h 24"/>
                  <a:gd name="T6" fmla="*/ 109 w 109"/>
                  <a:gd name="T7" fmla="*/ 8 h 24"/>
                  <a:gd name="T8" fmla="*/ 109 w 109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">
                    <a:moveTo>
                      <a:pt x="109" y="24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9" y="8"/>
                    </a:lnTo>
                    <a:lnTo>
                      <a:pt x="109" y="2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2" name="Freeform 160"/>
              <p:cNvSpPr>
                <a:spLocks/>
              </p:cNvSpPr>
              <p:nvPr/>
            </p:nvSpPr>
            <p:spPr bwMode="auto">
              <a:xfrm>
                <a:off x="2719" y="2403"/>
                <a:ext cx="109" cy="28"/>
              </a:xfrm>
              <a:custGeom>
                <a:avLst/>
                <a:gdLst>
                  <a:gd name="T0" fmla="*/ 109 w 109"/>
                  <a:gd name="T1" fmla="*/ 28 h 28"/>
                  <a:gd name="T2" fmla="*/ 0 w 109"/>
                  <a:gd name="T3" fmla="*/ 16 h 28"/>
                  <a:gd name="T4" fmla="*/ 0 w 109"/>
                  <a:gd name="T5" fmla="*/ 0 h 28"/>
                  <a:gd name="T6" fmla="*/ 109 w 109"/>
                  <a:gd name="T7" fmla="*/ 12 h 28"/>
                  <a:gd name="T8" fmla="*/ 109 w 10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8">
                    <a:moveTo>
                      <a:pt x="109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09" y="12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3" name="Freeform 161"/>
              <p:cNvSpPr>
                <a:spLocks/>
              </p:cNvSpPr>
              <p:nvPr/>
            </p:nvSpPr>
            <p:spPr bwMode="auto">
              <a:xfrm>
                <a:off x="2719" y="2374"/>
                <a:ext cx="109" cy="32"/>
              </a:xfrm>
              <a:custGeom>
                <a:avLst/>
                <a:gdLst>
                  <a:gd name="T0" fmla="*/ 109 w 109"/>
                  <a:gd name="T1" fmla="*/ 32 h 32"/>
                  <a:gd name="T2" fmla="*/ 0 w 109"/>
                  <a:gd name="T3" fmla="*/ 17 h 32"/>
                  <a:gd name="T4" fmla="*/ 0 w 109"/>
                  <a:gd name="T5" fmla="*/ 0 h 32"/>
                  <a:gd name="T6" fmla="*/ 109 w 109"/>
                  <a:gd name="T7" fmla="*/ 17 h 32"/>
                  <a:gd name="T8" fmla="*/ 109 w 10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2">
                    <a:moveTo>
                      <a:pt x="109" y="32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09" y="17"/>
                    </a:lnTo>
                    <a:lnTo>
                      <a:pt x="109" y="32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4" name="Freeform 162"/>
              <p:cNvSpPr>
                <a:spLocks/>
              </p:cNvSpPr>
              <p:nvPr/>
            </p:nvSpPr>
            <p:spPr bwMode="auto">
              <a:xfrm>
                <a:off x="2719" y="2346"/>
                <a:ext cx="109" cy="36"/>
              </a:xfrm>
              <a:custGeom>
                <a:avLst/>
                <a:gdLst>
                  <a:gd name="T0" fmla="*/ 109 w 109"/>
                  <a:gd name="T1" fmla="*/ 36 h 36"/>
                  <a:gd name="T2" fmla="*/ 0 w 109"/>
                  <a:gd name="T3" fmla="*/ 18 h 36"/>
                  <a:gd name="T4" fmla="*/ 0 w 109"/>
                  <a:gd name="T5" fmla="*/ 0 h 36"/>
                  <a:gd name="T6" fmla="*/ 109 w 109"/>
                  <a:gd name="T7" fmla="*/ 21 h 36"/>
                  <a:gd name="T8" fmla="*/ 109 w 10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36">
                    <a:moveTo>
                      <a:pt x="109" y="36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1"/>
                    </a:lnTo>
                    <a:lnTo>
                      <a:pt x="109" y="3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5" name="Freeform 163"/>
              <p:cNvSpPr>
                <a:spLocks/>
              </p:cNvSpPr>
              <p:nvPr/>
            </p:nvSpPr>
            <p:spPr bwMode="auto">
              <a:xfrm>
                <a:off x="2719" y="2318"/>
                <a:ext cx="109" cy="40"/>
              </a:xfrm>
              <a:custGeom>
                <a:avLst/>
                <a:gdLst>
                  <a:gd name="T0" fmla="*/ 109 w 109"/>
                  <a:gd name="T1" fmla="*/ 40 h 40"/>
                  <a:gd name="T2" fmla="*/ 0 w 109"/>
                  <a:gd name="T3" fmla="*/ 18 h 40"/>
                  <a:gd name="T4" fmla="*/ 0 w 109"/>
                  <a:gd name="T5" fmla="*/ 0 h 40"/>
                  <a:gd name="T6" fmla="*/ 109 w 109"/>
                  <a:gd name="T7" fmla="*/ 25 h 40"/>
                  <a:gd name="T8" fmla="*/ 109 w 109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0">
                    <a:moveTo>
                      <a:pt x="109" y="4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5"/>
                    </a:lnTo>
                    <a:lnTo>
                      <a:pt x="109" y="40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6" name="Freeform 164"/>
              <p:cNvSpPr>
                <a:spLocks/>
              </p:cNvSpPr>
              <p:nvPr/>
            </p:nvSpPr>
            <p:spPr bwMode="auto">
              <a:xfrm>
                <a:off x="2719" y="2290"/>
                <a:ext cx="109" cy="44"/>
              </a:xfrm>
              <a:custGeom>
                <a:avLst/>
                <a:gdLst>
                  <a:gd name="T0" fmla="*/ 109 w 109"/>
                  <a:gd name="T1" fmla="*/ 44 h 44"/>
                  <a:gd name="T2" fmla="*/ 0 w 109"/>
                  <a:gd name="T3" fmla="*/ 18 h 44"/>
                  <a:gd name="T4" fmla="*/ 0 w 109"/>
                  <a:gd name="T5" fmla="*/ 0 h 44"/>
                  <a:gd name="T6" fmla="*/ 109 w 109"/>
                  <a:gd name="T7" fmla="*/ 28 h 44"/>
                  <a:gd name="T8" fmla="*/ 109 w 109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4">
                    <a:moveTo>
                      <a:pt x="109" y="4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28"/>
                    </a:lnTo>
                    <a:lnTo>
                      <a:pt x="109" y="4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7" name="Freeform 165"/>
              <p:cNvSpPr>
                <a:spLocks/>
              </p:cNvSpPr>
              <p:nvPr/>
            </p:nvSpPr>
            <p:spPr bwMode="auto">
              <a:xfrm>
                <a:off x="2719" y="2262"/>
                <a:ext cx="109" cy="48"/>
              </a:xfrm>
              <a:custGeom>
                <a:avLst/>
                <a:gdLst>
                  <a:gd name="T0" fmla="*/ 109 w 109"/>
                  <a:gd name="T1" fmla="*/ 48 h 48"/>
                  <a:gd name="T2" fmla="*/ 0 w 109"/>
                  <a:gd name="T3" fmla="*/ 18 h 48"/>
                  <a:gd name="T4" fmla="*/ 0 w 109"/>
                  <a:gd name="T5" fmla="*/ 0 h 48"/>
                  <a:gd name="T6" fmla="*/ 109 w 109"/>
                  <a:gd name="T7" fmla="*/ 32 h 48"/>
                  <a:gd name="T8" fmla="*/ 109 w 109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8">
                    <a:moveTo>
                      <a:pt x="109" y="4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32"/>
                    </a:lnTo>
                    <a:lnTo>
                      <a:pt x="109" y="4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8" name="Freeform 166"/>
              <p:cNvSpPr>
                <a:spLocks/>
              </p:cNvSpPr>
              <p:nvPr/>
            </p:nvSpPr>
            <p:spPr bwMode="auto">
              <a:xfrm>
                <a:off x="2719" y="2234"/>
                <a:ext cx="109" cy="51"/>
              </a:xfrm>
              <a:custGeom>
                <a:avLst/>
                <a:gdLst>
                  <a:gd name="T0" fmla="*/ 109 w 109"/>
                  <a:gd name="T1" fmla="*/ 51 h 51"/>
                  <a:gd name="T2" fmla="*/ 0 w 109"/>
                  <a:gd name="T3" fmla="*/ 18 h 51"/>
                  <a:gd name="T4" fmla="*/ 0 w 109"/>
                  <a:gd name="T5" fmla="*/ 0 h 51"/>
                  <a:gd name="T6" fmla="*/ 109 w 109"/>
                  <a:gd name="T7" fmla="*/ 36 h 51"/>
                  <a:gd name="T8" fmla="*/ 109 w 109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51">
                    <a:moveTo>
                      <a:pt x="109" y="5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09" y="36"/>
                    </a:lnTo>
                    <a:lnTo>
                      <a:pt x="109" y="5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9" name="Freeform 167"/>
              <p:cNvSpPr>
                <a:spLocks/>
              </p:cNvSpPr>
              <p:nvPr/>
            </p:nvSpPr>
            <p:spPr bwMode="auto">
              <a:xfrm>
                <a:off x="2658" y="2678"/>
                <a:ext cx="61" cy="47"/>
              </a:xfrm>
              <a:custGeom>
                <a:avLst/>
                <a:gdLst>
                  <a:gd name="T0" fmla="*/ 61 w 61"/>
                  <a:gd name="T1" fmla="*/ 47 h 47"/>
                  <a:gd name="T2" fmla="*/ 61 w 61"/>
                  <a:gd name="T3" fmla="*/ 29 h 47"/>
                  <a:gd name="T4" fmla="*/ 0 w 61"/>
                  <a:gd name="T5" fmla="*/ 0 h 47"/>
                  <a:gd name="T6" fmla="*/ 0 w 61"/>
                  <a:gd name="T7" fmla="*/ 15 h 47"/>
                  <a:gd name="T8" fmla="*/ 61 w 6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47"/>
                    </a:moveTo>
                    <a:lnTo>
                      <a:pt x="61" y="2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0" name="Freeform 168"/>
              <p:cNvSpPr>
                <a:spLocks/>
              </p:cNvSpPr>
              <p:nvPr/>
            </p:nvSpPr>
            <p:spPr bwMode="auto">
              <a:xfrm>
                <a:off x="2658" y="2654"/>
                <a:ext cx="61" cy="43"/>
              </a:xfrm>
              <a:custGeom>
                <a:avLst/>
                <a:gdLst>
                  <a:gd name="T0" fmla="*/ 61 w 61"/>
                  <a:gd name="T1" fmla="*/ 43 h 43"/>
                  <a:gd name="T2" fmla="*/ 61 w 61"/>
                  <a:gd name="T3" fmla="*/ 26 h 43"/>
                  <a:gd name="T4" fmla="*/ 0 w 61"/>
                  <a:gd name="T5" fmla="*/ 0 h 43"/>
                  <a:gd name="T6" fmla="*/ 0 w 61"/>
                  <a:gd name="T7" fmla="*/ 15 h 43"/>
                  <a:gd name="T8" fmla="*/ 61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61" y="43"/>
                    </a:moveTo>
                    <a:lnTo>
                      <a:pt x="61" y="26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1" name="Freeform 169"/>
              <p:cNvSpPr>
                <a:spLocks/>
              </p:cNvSpPr>
              <p:nvPr/>
            </p:nvSpPr>
            <p:spPr bwMode="auto">
              <a:xfrm>
                <a:off x="2658" y="2630"/>
                <a:ext cx="61" cy="39"/>
              </a:xfrm>
              <a:custGeom>
                <a:avLst/>
                <a:gdLst>
                  <a:gd name="T0" fmla="*/ 61 w 61"/>
                  <a:gd name="T1" fmla="*/ 39 h 39"/>
                  <a:gd name="T2" fmla="*/ 61 w 61"/>
                  <a:gd name="T3" fmla="*/ 22 h 39"/>
                  <a:gd name="T4" fmla="*/ 0 w 61"/>
                  <a:gd name="T5" fmla="*/ 0 h 39"/>
                  <a:gd name="T6" fmla="*/ 0 w 61"/>
                  <a:gd name="T7" fmla="*/ 15 h 39"/>
                  <a:gd name="T8" fmla="*/ 61 w 61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61" y="39"/>
                    </a:moveTo>
                    <a:lnTo>
                      <a:pt x="61" y="2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2" name="Freeform 170"/>
              <p:cNvSpPr>
                <a:spLocks/>
              </p:cNvSpPr>
              <p:nvPr/>
            </p:nvSpPr>
            <p:spPr bwMode="auto">
              <a:xfrm>
                <a:off x="2658" y="2605"/>
                <a:ext cx="61" cy="37"/>
              </a:xfrm>
              <a:custGeom>
                <a:avLst/>
                <a:gdLst>
                  <a:gd name="T0" fmla="*/ 61 w 61"/>
                  <a:gd name="T1" fmla="*/ 37 h 37"/>
                  <a:gd name="T2" fmla="*/ 61 w 61"/>
                  <a:gd name="T3" fmla="*/ 19 h 37"/>
                  <a:gd name="T4" fmla="*/ 0 w 61"/>
                  <a:gd name="T5" fmla="*/ 0 h 37"/>
                  <a:gd name="T6" fmla="*/ 0 w 61"/>
                  <a:gd name="T7" fmla="*/ 16 h 37"/>
                  <a:gd name="T8" fmla="*/ 61 w 61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7">
                    <a:moveTo>
                      <a:pt x="61" y="37"/>
                    </a:moveTo>
                    <a:lnTo>
                      <a:pt x="61" y="19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3" name="Freeform 171"/>
              <p:cNvSpPr>
                <a:spLocks/>
              </p:cNvSpPr>
              <p:nvPr/>
            </p:nvSpPr>
            <p:spPr bwMode="auto">
              <a:xfrm>
                <a:off x="2658" y="2582"/>
                <a:ext cx="61" cy="32"/>
              </a:xfrm>
              <a:custGeom>
                <a:avLst/>
                <a:gdLst>
                  <a:gd name="T0" fmla="*/ 61 w 61"/>
                  <a:gd name="T1" fmla="*/ 32 h 32"/>
                  <a:gd name="T2" fmla="*/ 61 w 61"/>
                  <a:gd name="T3" fmla="*/ 14 h 32"/>
                  <a:gd name="T4" fmla="*/ 0 w 61"/>
                  <a:gd name="T5" fmla="*/ 0 h 32"/>
                  <a:gd name="T6" fmla="*/ 0 w 61"/>
                  <a:gd name="T7" fmla="*/ 15 h 32"/>
                  <a:gd name="T8" fmla="*/ 61 w 6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32"/>
                    </a:moveTo>
                    <a:lnTo>
                      <a:pt x="61" y="14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4" name="Freeform 172"/>
              <p:cNvSpPr>
                <a:spLocks/>
              </p:cNvSpPr>
              <p:nvPr/>
            </p:nvSpPr>
            <p:spPr bwMode="auto">
              <a:xfrm>
                <a:off x="2658" y="2558"/>
                <a:ext cx="61" cy="28"/>
              </a:xfrm>
              <a:custGeom>
                <a:avLst/>
                <a:gdLst>
                  <a:gd name="T0" fmla="*/ 61 w 61"/>
                  <a:gd name="T1" fmla="*/ 28 h 28"/>
                  <a:gd name="T2" fmla="*/ 61 w 61"/>
                  <a:gd name="T3" fmla="*/ 10 h 28"/>
                  <a:gd name="T4" fmla="*/ 0 w 61"/>
                  <a:gd name="T5" fmla="*/ 0 h 28"/>
                  <a:gd name="T6" fmla="*/ 0 w 61"/>
                  <a:gd name="T7" fmla="*/ 14 h 28"/>
                  <a:gd name="T8" fmla="*/ 61 w 6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28"/>
                    </a:moveTo>
                    <a:lnTo>
                      <a:pt x="61" y="1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5" name="Freeform 173"/>
              <p:cNvSpPr>
                <a:spLocks/>
              </p:cNvSpPr>
              <p:nvPr/>
            </p:nvSpPr>
            <p:spPr bwMode="auto">
              <a:xfrm>
                <a:off x="2658" y="2533"/>
                <a:ext cx="61" cy="25"/>
              </a:xfrm>
              <a:custGeom>
                <a:avLst/>
                <a:gdLst>
                  <a:gd name="T0" fmla="*/ 61 w 61"/>
                  <a:gd name="T1" fmla="*/ 25 h 25"/>
                  <a:gd name="T2" fmla="*/ 61 w 61"/>
                  <a:gd name="T3" fmla="*/ 7 h 25"/>
                  <a:gd name="T4" fmla="*/ 0 w 61"/>
                  <a:gd name="T5" fmla="*/ 0 h 25"/>
                  <a:gd name="T6" fmla="*/ 0 w 61"/>
                  <a:gd name="T7" fmla="*/ 16 h 25"/>
                  <a:gd name="T8" fmla="*/ 61 w 6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">
                    <a:moveTo>
                      <a:pt x="61" y="25"/>
                    </a:moveTo>
                    <a:lnTo>
                      <a:pt x="61" y="7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6" name="Freeform 174"/>
              <p:cNvSpPr>
                <a:spLocks/>
              </p:cNvSpPr>
              <p:nvPr/>
            </p:nvSpPr>
            <p:spPr bwMode="auto">
              <a:xfrm>
                <a:off x="2658" y="2510"/>
                <a:ext cx="61" cy="19"/>
              </a:xfrm>
              <a:custGeom>
                <a:avLst/>
                <a:gdLst>
                  <a:gd name="T0" fmla="*/ 61 w 61"/>
                  <a:gd name="T1" fmla="*/ 19 h 19"/>
                  <a:gd name="T2" fmla="*/ 61 w 61"/>
                  <a:gd name="T3" fmla="*/ 2 h 19"/>
                  <a:gd name="T4" fmla="*/ 0 w 61"/>
                  <a:gd name="T5" fmla="*/ 0 h 19"/>
                  <a:gd name="T6" fmla="*/ 0 w 61"/>
                  <a:gd name="T7" fmla="*/ 14 h 19"/>
                  <a:gd name="T8" fmla="*/ 61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61" y="19"/>
                    </a:moveTo>
                    <a:lnTo>
                      <a:pt x="61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7" name="Freeform 175"/>
              <p:cNvSpPr>
                <a:spLocks/>
              </p:cNvSpPr>
              <p:nvPr/>
            </p:nvSpPr>
            <p:spPr bwMode="auto">
              <a:xfrm>
                <a:off x="2658" y="2484"/>
                <a:ext cx="61" cy="17"/>
              </a:xfrm>
              <a:custGeom>
                <a:avLst/>
                <a:gdLst>
                  <a:gd name="T0" fmla="*/ 61 w 61"/>
                  <a:gd name="T1" fmla="*/ 17 h 17"/>
                  <a:gd name="T2" fmla="*/ 61 w 61"/>
                  <a:gd name="T3" fmla="*/ 0 h 17"/>
                  <a:gd name="T4" fmla="*/ 0 w 61"/>
                  <a:gd name="T5" fmla="*/ 1 h 17"/>
                  <a:gd name="T6" fmla="*/ 0 w 61"/>
                  <a:gd name="T7" fmla="*/ 17 h 17"/>
                  <a:gd name="T8" fmla="*/ 61 w 6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61" y="0"/>
                    </a:lnTo>
                    <a:lnTo>
                      <a:pt x="0" y="1"/>
                    </a:lnTo>
                    <a:lnTo>
                      <a:pt x="0" y="1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8" name="Freeform 176"/>
              <p:cNvSpPr>
                <a:spLocks/>
              </p:cNvSpPr>
              <p:nvPr/>
            </p:nvSpPr>
            <p:spPr bwMode="auto">
              <a:xfrm>
                <a:off x="2658" y="2456"/>
                <a:ext cx="61" cy="20"/>
              </a:xfrm>
              <a:custGeom>
                <a:avLst/>
                <a:gdLst>
                  <a:gd name="T0" fmla="*/ 61 w 61"/>
                  <a:gd name="T1" fmla="*/ 17 h 20"/>
                  <a:gd name="T2" fmla="*/ 61 w 61"/>
                  <a:gd name="T3" fmla="*/ 0 h 20"/>
                  <a:gd name="T4" fmla="*/ 0 w 61"/>
                  <a:gd name="T5" fmla="*/ 6 h 20"/>
                  <a:gd name="T6" fmla="*/ 0 w 61"/>
                  <a:gd name="T7" fmla="*/ 20 h 20"/>
                  <a:gd name="T8" fmla="*/ 61 w 6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0">
                    <a:moveTo>
                      <a:pt x="61" y="17"/>
                    </a:moveTo>
                    <a:lnTo>
                      <a:pt x="61" y="0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9" name="Freeform 177"/>
              <p:cNvSpPr>
                <a:spLocks/>
              </p:cNvSpPr>
              <p:nvPr/>
            </p:nvSpPr>
            <p:spPr bwMode="auto">
              <a:xfrm>
                <a:off x="2658" y="2428"/>
                <a:ext cx="61" cy="24"/>
              </a:xfrm>
              <a:custGeom>
                <a:avLst/>
                <a:gdLst>
                  <a:gd name="T0" fmla="*/ 61 w 61"/>
                  <a:gd name="T1" fmla="*/ 17 h 24"/>
                  <a:gd name="T2" fmla="*/ 61 w 61"/>
                  <a:gd name="T3" fmla="*/ 0 h 24"/>
                  <a:gd name="T4" fmla="*/ 0 w 61"/>
                  <a:gd name="T5" fmla="*/ 9 h 24"/>
                  <a:gd name="T6" fmla="*/ 0 w 61"/>
                  <a:gd name="T7" fmla="*/ 24 h 24"/>
                  <a:gd name="T8" fmla="*/ 61 w 61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4">
                    <a:moveTo>
                      <a:pt x="61" y="17"/>
                    </a:moveTo>
                    <a:lnTo>
                      <a:pt x="61" y="0"/>
                    </a:lnTo>
                    <a:lnTo>
                      <a:pt x="0" y="9"/>
                    </a:lnTo>
                    <a:lnTo>
                      <a:pt x="0" y="24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0" name="Freeform 178"/>
              <p:cNvSpPr>
                <a:spLocks/>
              </p:cNvSpPr>
              <p:nvPr/>
            </p:nvSpPr>
            <p:spPr bwMode="auto">
              <a:xfrm>
                <a:off x="2658" y="2400"/>
                <a:ext cx="61" cy="28"/>
              </a:xfrm>
              <a:custGeom>
                <a:avLst/>
                <a:gdLst>
                  <a:gd name="T0" fmla="*/ 61 w 61"/>
                  <a:gd name="T1" fmla="*/ 18 h 28"/>
                  <a:gd name="T2" fmla="*/ 61 w 61"/>
                  <a:gd name="T3" fmla="*/ 0 h 28"/>
                  <a:gd name="T4" fmla="*/ 0 w 61"/>
                  <a:gd name="T5" fmla="*/ 13 h 28"/>
                  <a:gd name="T6" fmla="*/ 0 w 61"/>
                  <a:gd name="T7" fmla="*/ 28 h 28"/>
                  <a:gd name="T8" fmla="*/ 61 w 61"/>
                  <a:gd name="T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61" y="18"/>
                    </a:moveTo>
                    <a:lnTo>
                      <a:pt x="61" y="0"/>
                    </a:lnTo>
                    <a:lnTo>
                      <a:pt x="0" y="13"/>
                    </a:lnTo>
                    <a:lnTo>
                      <a:pt x="0" y="28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1" name="Freeform 179"/>
              <p:cNvSpPr>
                <a:spLocks/>
              </p:cNvSpPr>
              <p:nvPr/>
            </p:nvSpPr>
            <p:spPr bwMode="auto">
              <a:xfrm>
                <a:off x="2658" y="2372"/>
                <a:ext cx="61" cy="32"/>
              </a:xfrm>
              <a:custGeom>
                <a:avLst/>
                <a:gdLst>
                  <a:gd name="T0" fmla="*/ 61 w 61"/>
                  <a:gd name="T1" fmla="*/ 18 h 32"/>
                  <a:gd name="T2" fmla="*/ 61 w 61"/>
                  <a:gd name="T3" fmla="*/ 0 h 32"/>
                  <a:gd name="T4" fmla="*/ 0 w 61"/>
                  <a:gd name="T5" fmla="*/ 17 h 32"/>
                  <a:gd name="T6" fmla="*/ 0 w 61"/>
                  <a:gd name="T7" fmla="*/ 32 h 32"/>
                  <a:gd name="T8" fmla="*/ 61 w 61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18"/>
                    </a:moveTo>
                    <a:lnTo>
                      <a:pt x="61" y="0"/>
                    </a:lnTo>
                    <a:lnTo>
                      <a:pt x="0" y="17"/>
                    </a:lnTo>
                    <a:lnTo>
                      <a:pt x="0" y="32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2" name="Freeform 180"/>
              <p:cNvSpPr>
                <a:spLocks/>
              </p:cNvSpPr>
              <p:nvPr/>
            </p:nvSpPr>
            <p:spPr bwMode="auto">
              <a:xfrm>
                <a:off x="2658" y="2344"/>
                <a:ext cx="61" cy="36"/>
              </a:xfrm>
              <a:custGeom>
                <a:avLst/>
                <a:gdLst>
                  <a:gd name="T0" fmla="*/ 61 w 61"/>
                  <a:gd name="T1" fmla="*/ 18 h 36"/>
                  <a:gd name="T2" fmla="*/ 61 w 61"/>
                  <a:gd name="T3" fmla="*/ 0 h 36"/>
                  <a:gd name="T4" fmla="*/ 0 w 61"/>
                  <a:gd name="T5" fmla="*/ 21 h 36"/>
                  <a:gd name="T6" fmla="*/ 0 w 61"/>
                  <a:gd name="T7" fmla="*/ 36 h 36"/>
                  <a:gd name="T8" fmla="*/ 61 w 61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61" y="18"/>
                    </a:moveTo>
                    <a:lnTo>
                      <a:pt x="61" y="0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3" name="Freeform 181"/>
              <p:cNvSpPr>
                <a:spLocks/>
              </p:cNvSpPr>
              <p:nvPr/>
            </p:nvSpPr>
            <p:spPr bwMode="auto">
              <a:xfrm>
                <a:off x="2658" y="2316"/>
                <a:ext cx="61" cy="40"/>
              </a:xfrm>
              <a:custGeom>
                <a:avLst/>
                <a:gdLst>
                  <a:gd name="T0" fmla="*/ 61 w 61"/>
                  <a:gd name="T1" fmla="*/ 18 h 40"/>
                  <a:gd name="T2" fmla="*/ 61 w 61"/>
                  <a:gd name="T3" fmla="*/ 0 h 40"/>
                  <a:gd name="T4" fmla="*/ 0 w 61"/>
                  <a:gd name="T5" fmla="*/ 25 h 40"/>
                  <a:gd name="T6" fmla="*/ 0 w 61"/>
                  <a:gd name="T7" fmla="*/ 40 h 40"/>
                  <a:gd name="T8" fmla="*/ 61 w 61"/>
                  <a:gd name="T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0">
                    <a:moveTo>
                      <a:pt x="61" y="18"/>
                    </a:moveTo>
                    <a:lnTo>
                      <a:pt x="61" y="0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4" name="Freeform 182"/>
              <p:cNvSpPr>
                <a:spLocks/>
              </p:cNvSpPr>
              <p:nvPr/>
            </p:nvSpPr>
            <p:spPr bwMode="auto">
              <a:xfrm>
                <a:off x="2658" y="2288"/>
                <a:ext cx="61" cy="44"/>
              </a:xfrm>
              <a:custGeom>
                <a:avLst/>
                <a:gdLst>
                  <a:gd name="T0" fmla="*/ 61 w 61"/>
                  <a:gd name="T1" fmla="*/ 18 h 44"/>
                  <a:gd name="T2" fmla="*/ 61 w 61"/>
                  <a:gd name="T3" fmla="*/ 0 h 44"/>
                  <a:gd name="T4" fmla="*/ 0 w 61"/>
                  <a:gd name="T5" fmla="*/ 29 h 44"/>
                  <a:gd name="T6" fmla="*/ 0 w 61"/>
                  <a:gd name="T7" fmla="*/ 44 h 44"/>
                  <a:gd name="T8" fmla="*/ 61 w 61"/>
                  <a:gd name="T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4">
                    <a:moveTo>
                      <a:pt x="61" y="18"/>
                    </a:moveTo>
                    <a:lnTo>
                      <a:pt x="61" y="0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5" name="Freeform 183"/>
              <p:cNvSpPr>
                <a:spLocks/>
              </p:cNvSpPr>
              <p:nvPr/>
            </p:nvSpPr>
            <p:spPr bwMode="auto">
              <a:xfrm>
                <a:off x="2658" y="2261"/>
                <a:ext cx="61" cy="47"/>
              </a:xfrm>
              <a:custGeom>
                <a:avLst/>
                <a:gdLst>
                  <a:gd name="T0" fmla="*/ 61 w 61"/>
                  <a:gd name="T1" fmla="*/ 17 h 47"/>
                  <a:gd name="T2" fmla="*/ 61 w 61"/>
                  <a:gd name="T3" fmla="*/ 0 h 47"/>
                  <a:gd name="T4" fmla="*/ 0 w 61"/>
                  <a:gd name="T5" fmla="*/ 32 h 47"/>
                  <a:gd name="T6" fmla="*/ 0 w 61"/>
                  <a:gd name="T7" fmla="*/ 47 h 47"/>
                  <a:gd name="T8" fmla="*/ 61 w 61"/>
                  <a:gd name="T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17"/>
                    </a:moveTo>
                    <a:lnTo>
                      <a:pt x="61" y="0"/>
                    </a:lnTo>
                    <a:lnTo>
                      <a:pt x="0" y="32"/>
                    </a:lnTo>
                    <a:lnTo>
                      <a:pt x="0" y="4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6" name="Freeform 184"/>
              <p:cNvSpPr>
                <a:spLocks/>
              </p:cNvSpPr>
              <p:nvPr/>
            </p:nvSpPr>
            <p:spPr bwMode="auto">
              <a:xfrm>
                <a:off x="2658" y="2233"/>
                <a:ext cx="61" cy="51"/>
              </a:xfrm>
              <a:custGeom>
                <a:avLst/>
                <a:gdLst>
                  <a:gd name="T0" fmla="*/ 61 w 61"/>
                  <a:gd name="T1" fmla="*/ 17 h 51"/>
                  <a:gd name="T2" fmla="*/ 61 w 61"/>
                  <a:gd name="T3" fmla="*/ 0 h 51"/>
                  <a:gd name="T4" fmla="*/ 0 w 61"/>
                  <a:gd name="T5" fmla="*/ 35 h 51"/>
                  <a:gd name="T6" fmla="*/ 0 w 61"/>
                  <a:gd name="T7" fmla="*/ 51 h 51"/>
                  <a:gd name="T8" fmla="*/ 61 w 61"/>
                  <a:gd name="T9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1">
                    <a:moveTo>
                      <a:pt x="61" y="17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0" y="51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7" name="Freeform 185"/>
              <p:cNvSpPr>
                <a:spLocks/>
              </p:cNvSpPr>
              <p:nvPr/>
            </p:nvSpPr>
            <p:spPr bwMode="auto">
              <a:xfrm>
                <a:off x="2946" y="2682"/>
                <a:ext cx="110" cy="45"/>
              </a:xfrm>
              <a:custGeom>
                <a:avLst/>
                <a:gdLst>
                  <a:gd name="T0" fmla="*/ 110 w 110"/>
                  <a:gd name="T1" fmla="*/ 14 h 45"/>
                  <a:gd name="T2" fmla="*/ 0 w 110"/>
                  <a:gd name="T3" fmla="*/ 45 h 45"/>
                  <a:gd name="T4" fmla="*/ 0 w 110"/>
                  <a:gd name="T5" fmla="*/ 28 h 45"/>
                  <a:gd name="T6" fmla="*/ 110 w 110"/>
                  <a:gd name="T7" fmla="*/ 0 h 45"/>
                  <a:gd name="T8" fmla="*/ 110 w 110"/>
                  <a:gd name="T9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5">
                    <a:moveTo>
                      <a:pt x="110" y="14"/>
                    </a:moveTo>
                    <a:lnTo>
                      <a:pt x="0" y="45"/>
                    </a:lnTo>
                    <a:lnTo>
                      <a:pt x="0" y="28"/>
                    </a:lnTo>
                    <a:lnTo>
                      <a:pt x="110" y="0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8" name="Freeform 186"/>
              <p:cNvSpPr>
                <a:spLocks/>
              </p:cNvSpPr>
              <p:nvPr/>
            </p:nvSpPr>
            <p:spPr bwMode="auto">
              <a:xfrm>
                <a:off x="2946" y="2657"/>
                <a:ext cx="110" cy="42"/>
              </a:xfrm>
              <a:custGeom>
                <a:avLst/>
                <a:gdLst>
                  <a:gd name="T0" fmla="*/ 110 w 110"/>
                  <a:gd name="T1" fmla="*/ 16 h 42"/>
                  <a:gd name="T2" fmla="*/ 0 w 110"/>
                  <a:gd name="T3" fmla="*/ 42 h 42"/>
                  <a:gd name="T4" fmla="*/ 0 w 110"/>
                  <a:gd name="T5" fmla="*/ 25 h 42"/>
                  <a:gd name="T6" fmla="*/ 110 w 110"/>
                  <a:gd name="T7" fmla="*/ 0 h 42"/>
                  <a:gd name="T8" fmla="*/ 110 w 110"/>
                  <a:gd name="T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2">
                    <a:moveTo>
                      <a:pt x="110" y="16"/>
                    </a:moveTo>
                    <a:lnTo>
                      <a:pt x="0" y="42"/>
                    </a:lnTo>
                    <a:lnTo>
                      <a:pt x="0" y="25"/>
                    </a:lnTo>
                    <a:lnTo>
                      <a:pt x="110" y="0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9" name="Freeform 187"/>
              <p:cNvSpPr>
                <a:spLocks/>
              </p:cNvSpPr>
              <p:nvPr/>
            </p:nvSpPr>
            <p:spPr bwMode="auto">
              <a:xfrm>
                <a:off x="2946" y="2633"/>
                <a:ext cx="110" cy="38"/>
              </a:xfrm>
              <a:custGeom>
                <a:avLst/>
                <a:gdLst>
                  <a:gd name="T0" fmla="*/ 110 w 110"/>
                  <a:gd name="T1" fmla="*/ 15 h 38"/>
                  <a:gd name="T2" fmla="*/ 0 w 110"/>
                  <a:gd name="T3" fmla="*/ 38 h 38"/>
                  <a:gd name="T4" fmla="*/ 0 w 110"/>
                  <a:gd name="T5" fmla="*/ 21 h 38"/>
                  <a:gd name="T6" fmla="*/ 110 w 110"/>
                  <a:gd name="T7" fmla="*/ 0 h 38"/>
                  <a:gd name="T8" fmla="*/ 110 w 110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8">
                    <a:moveTo>
                      <a:pt x="110" y="15"/>
                    </a:moveTo>
                    <a:lnTo>
                      <a:pt x="0" y="38"/>
                    </a:lnTo>
                    <a:lnTo>
                      <a:pt x="0" y="21"/>
                    </a:lnTo>
                    <a:lnTo>
                      <a:pt x="110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0" name="Freeform 188"/>
              <p:cNvSpPr>
                <a:spLocks/>
              </p:cNvSpPr>
              <p:nvPr/>
            </p:nvSpPr>
            <p:spPr bwMode="auto">
              <a:xfrm>
                <a:off x="2946" y="2609"/>
                <a:ext cx="110" cy="34"/>
              </a:xfrm>
              <a:custGeom>
                <a:avLst/>
                <a:gdLst>
                  <a:gd name="T0" fmla="*/ 110 w 110"/>
                  <a:gd name="T1" fmla="*/ 15 h 34"/>
                  <a:gd name="T2" fmla="*/ 0 w 110"/>
                  <a:gd name="T3" fmla="*/ 34 h 34"/>
                  <a:gd name="T4" fmla="*/ 0 w 110"/>
                  <a:gd name="T5" fmla="*/ 17 h 34"/>
                  <a:gd name="T6" fmla="*/ 110 w 110"/>
                  <a:gd name="T7" fmla="*/ 0 h 34"/>
                  <a:gd name="T8" fmla="*/ 110 w 110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4">
                    <a:moveTo>
                      <a:pt x="110" y="15"/>
                    </a:moveTo>
                    <a:lnTo>
                      <a:pt x="0" y="34"/>
                    </a:lnTo>
                    <a:lnTo>
                      <a:pt x="0" y="17"/>
                    </a:lnTo>
                    <a:lnTo>
                      <a:pt x="110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1" name="Freeform 189"/>
              <p:cNvSpPr>
                <a:spLocks/>
              </p:cNvSpPr>
              <p:nvPr/>
            </p:nvSpPr>
            <p:spPr bwMode="auto">
              <a:xfrm>
                <a:off x="2946" y="2585"/>
                <a:ext cx="110" cy="30"/>
              </a:xfrm>
              <a:custGeom>
                <a:avLst/>
                <a:gdLst>
                  <a:gd name="T0" fmla="*/ 110 w 110"/>
                  <a:gd name="T1" fmla="*/ 15 h 30"/>
                  <a:gd name="T2" fmla="*/ 0 w 110"/>
                  <a:gd name="T3" fmla="*/ 30 h 30"/>
                  <a:gd name="T4" fmla="*/ 0 w 110"/>
                  <a:gd name="T5" fmla="*/ 13 h 30"/>
                  <a:gd name="T6" fmla="*/ 110 w 110"/>
                  <a:gd name="T7" fmla="*/ 0 h 30"/>
                  <a:gd name="T8" fmla="*/ 110 w 110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0">
                    <a:moveTo>
                      <a:pt x="110" y="15"/>
                    </a:moveTo>
                    <a:lnTo>
                      <a:pt x="0" y="30"/>
                    </a:lnTo>
                    <a:lnTo>
                      <a:pt x="0" y="13"/>
                    </a:lnTo>
                    <a:lnTo>
                      <a:pt x="110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2" name="Freeform 190"/>
              <p:cNvSpPr>
                <a:spLocks/>
              </p:cNvSpPr>
              <p:nvPr/>
            </p:nvSpPr>
            <p:spPr bwMode="auto">
              <a:xfrm>
                <a:off x="2946" y="2560"/>
                <a:ext cx="110" cy="28"/>
              </a:xfrm>
              <a:custGeom>
                <a:avLst/>
                <a:gdLst>
                  <a:gd name="T0" fmla="*/ 110 w 110"/>
                  <a:gd name="T1" fmla="*/ 16 h 28"/>
                  <a:gd name="T2" fmla="*/ 0 w 110"/>
                  <a:gd name="T3" fmla="*/ 28 h 28"/>
                  <a:gd name="T4" fmla="*/ 0 w 110"/>
                  <a:gd name="T5" fmla="*/ 10 h 28"/>
                  <a:gd name="T6" fmla="*/ 110 w 110"/>
                  <a:gd name="T7" fmla="*/ 0 h 28"/>
                  <a:gd name="T8" fmla="*/ 110 w 110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8">
                    <a:moveTo>
                      <a:pt x="110" y="16"/>
                    </a:moveTo>
                    <a:lnTo>
                      <a:pt x="0" y="28"/>
                    </a:lnTo>
                    <a:lnTo>
                      <a:pt x="0" y="10"/>
                    </a:lnTo>
                    <a:lnTo>
                      <a:pt x="110" y="0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3" name="Freeform 191"/>
              <p:cNvSpPr>
                <a:spLocks/>
              </p:cNvSpPr>
              <p:nvPr/>
            </p:nvSpPr>
            <p:spPr bwMode="auto">
              <a:xfrm>
                <a:off x="2946" y="2536"/>
                <a:ext cx="110" cy="24"/>
              </a:xfrm>
              <a:custGeom>
                <a:avLst/>
                <a:gdLst>
                  <a:gd name="T0" fmla="*/ 110 w 110"/>
                  <a:gd name="T1" fmla="*/ 16 h 24"/>
                  <a:gd name="T2" fmla="*/ 0 w 110"/>
                  <a:gd name="T3" fmla="*/ 24 h 24"/>
                  <a:gd name="T4" fmla="*/ 0 w 110"/>
                  <a:gd name="T5" fmla="*/ 6 h 24"/>
                  <a:gd name="T6" fmla="*/ 110 w 110"/>
                  <a:gd name="T7" fmla="*/ 0 h 24"/>
                  <a:gd name="T8" fmla="*/ 110 w 110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4">
                    <a:moveTo>
                      <a:pt x="110" y="16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110" y="0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4" name="Freeform 192"/>
              <p:cNvSpPr>
                <a:spLocks/>
              </p:cNvSpPr>
              <p:nvPr/>
            </p:nvSpPr>
            <p:spPr bwMode="auto">
              <a:xfrm>
                <a:off x="2946" y="2512"/>
                <a:ext cx="110" cy="20"/>
              </a:xfrm>
              <a:custGeom>
                <a:avLst/>
                <a:gdLst>
                  <a:gd name="T0" fmla="*/ 110 w 110"/>
                  <a:gd name="T1" fmla="*/ 15 h 20"/>
                  <a:gd name="T2" fmla="*/ 0 w 110"/>
                  <a:gd name="T3" fmla="*/ 20 h 20"/>
                  <a:gd name="T4" fmla="*/ 0 w 110"/>
                  <a:gd name="T5" fmla="*/ 2 h 20"/>
                  <a:gd name="T6" fmla="*/ 110 w 110"/>
                  <a:gd name="T7" fmla="*/ 0 h 20"/>
                  <a:gd name="T8" fmla="*/ 110 w 110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0">
                    <a:moveTo>
                      <a:pt x="110" y="15"/>
                    </a:moveTo>
                    <a:lnTo>
                      <a:pt x="0" y="20"/>
                    </a:lnTo>
                    <a:lnTo>
                      <a:pt x="0" y="2"/>
                    </a:lnTo>
                    <a:lnTo>
                      <a:pt x="110" y="0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5" name="Freeform 193"/>
              <p:cNvSpPr>
                <a:spLocks/>
              </p:cNvSpPr>
              <p:nvPr/>
            </p:nvSpPr>
            <p:spPr bwMode="auto">
              <a:xfrm>
                <a:off x="2946" y="2486"/>
                <a:ext cx="110" cy="18"/>
              </a:xfrm>
              <a:custGeom>
                <a:avLst/>
                <a:gdLst>
                  <a:gd name="T0" fmla="*/ 110 w 110"/>
                  <a:gd name="T1" fmla="*/ 17 h 18"/>
                  <a:gd name="T2" fmla="*/ 0 w 110"/>
                  <a:gd name="T3" fmla="*/ 18 h 18"/>
                  <a:gd name="T4" fmla="*/ 0 w 110"/>
                  <a:gd name="T5" fmla="*/ 0 h 18"/>
                  <a:gd name="T6" fmla="*/ 110 w 110"/>
                  <a:gd name="T7" fmla="*/ 2 h 18"/>
                  <a:gd name="T8" fmla="*/ 110 w 110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8">
                    <a:moveTo>
                      <a:pt x="110" y="17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2"/>
                    </a:lnTo>
                    <a:lnTo>
                      <a:pt x="110" y="17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6" name="Freeform 194"/>
              <p:cNvSpPr>
                <a:spLocks/>
              </p:cNvSpPr>
              <p:nvPr/>
            </p:nvSpPr>
            <p:spPr bwMode="auto">
              <a:xfrm>
                <a:off x="2946" y="2458"/>
                <a:ext cx="110" cy="21"/>
              </a:xfrm>
              <a:custGeom>
                <a:avLst/>
                <a:gdLst>
                  <a:gd name="T0" fmla="*/ 110 w 110"/>
                  <a:gd name="T1" fmla="*/ 21 h 21"/>
                  <a:gd name="T2" fmla="*/ 0 w 110"/>
                  <a:gd name="T3" fmla="*/ 18 h 21"/>
                  <a:gd name="T4" fmla="*/ 0 w 110"/>
                  <a:gd name="T5" fmla="*/ 0 h 21"/>
                  <a:gd name="T6" fmla="*/ 110 w 110"/>
                  <a:gd name="T7" fmla="*/ 6 h 21"/>
                  <a:gd name="T8" fmla="*/ 110 w 11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1">
                    <a:moveTo>
                      <a:pt x="110" y="2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6"/>
                    </a:lnTo>
                    <a:lnTo>
                      <a:pt x="110" y="2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7" name="Freeform 195"/>
              <p:cNvSpPr>
                <a:spLocks/>
              </p:cNvSpPr>
              <p:nvPr/>
            </p:nvSpPr>
            <p:spPr bwMode="auto">
              <a:xfrm>
                <a:off x="2946" y="2431"/>
                <a:ext cx="110" cy="24"/>
              </a:xfrm>
              <a:custGeom>
                <a:avLst/>
                <a:gdLst>
                  <a:gd name="T0" fmla="*/ 110 w 110"/>
                  <a:gd name="T1" fmla="*/ 24 h 24"/>
                  <a:gd name="T2" fmla="*/ 0 w 110"/>
                  <a:gd name="T3" fmla="*/ 17 h 24"/>
                  <a:gd name="T4" fmla="*/ 0 w 110"/>
                  <a:gd name="T5" fmla="*/ 0 h 24"/>
                  <a:gd name="T6" fmla="*/ 110 w 110"/>
                  <a:gd name="T7" fmla="*/ 8 h 24"/>
                  <a:gd name="T8" fmla="*/ 110 w 11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4">
                    <a:moveTo>
                      <a:pt x="110" y="24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10" y="8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8" name="Freeform 196"/>
              <p:cNvSpPr>
                <a:spLocks/>
              </p:cNvSpPr>
              <p:nvPr/>
            </p:nvSpPr>
            <p:spPr bwMode="auto">
              <a:xfrm>
                <a:off x="2946" y="2403"/>
                <a:ext cx="110" cy="28"/>
              </a:xfrm>
              <a:custGeom>
                <a:avLst/>
                <a:gdLst>
                  <a:gd name="T0" fmla="*/ 110 w 110"/>
                  <a:gd name="T1" fmla="*/ 28 h 28"/>
                  <a:gd name="T2" fmla="*/ 0 w 110"/>
                  <a:gd name="T3" fmla="*/ 16 h 28"/>
                  <a:gd name="T4" fmla="*/ 0 w 110"/>
                  <a:gd name="T5" fmla="*/ 0 h 28"/>
                  <a:gd name="T6" fmla="*/ 110 w 110"/>
                  <a:gd name="T7" fmla="*/ 12 h 28"/>
                  <a:gd name="T8" fmla="*/ 110 w 110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8">
                    <a:moveTo>
                      <a:pt x="110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10" y="12"/>
                    </a:lnTo>
                    <a:lnTo>
                      <a:pt x="110" y="2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9" name="Freeform 197"/>
              <p:cNvSpPr>
                <a:spLocks/>
              </p:cNvSpPr>
              <p:nvPr/>
            </p:nvSpPr>
            <p:spPr bwMode="auto">
              <a:xfrm>
                <a:off x="2946" y="2374"/>
                <a:ext cx="110" cy="32"/>
              </a:xfrm>
              <a:custGeom>
                <a:avLst/>
                <a:gdLst>
                  <a:gd name="T0" fmla="*/ 110 w 110"/>
                  <a:gd name="T1" fmla="*/ 32 h 32"/>
                  <a:gd name="T2" fmla="*/ 0 w 110"/>
                  <a:gd name="T3" fmla="*/ 17 h 32"/>
                  <a:gd name="T4" fmla="*/ 0 w 110"/>
                  <a:gd name="T5" fmla="*/ 0 h 32"/>
                  <a:gd name="T6" fmla="*/ 110 w 110"/>
                  <a:gd name="T7" fmla="*/ 17 h 32"/>
                  <a:gd name="T8" fmla="*/ 110 w 110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2">
                    <a:moveTo>
                      <a:pt x="110" y="32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110" y="17"/>
                    </a:lnTo>
                    <a:lnTo>
                      <a:pt x="110" y="32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0" name="Freeform 198"/>
              <p:cNvSpPr>
                <a:spLocks/>
              </p:cNvSpPr>
              <p:nvPr/>
            </p:nvSpPr>
            <p:spPr bwMode="auto">
              <a:xfrm>
                <a:off x="2946" y="2346"/>
                <a:ext cx="110" cy="36"/>
              </a:xfrm>
              <a:custGeom>
                <a:avLst/>
                <a:gdLst>
                  <a:gd name="T0" fmla="*/ 110 w 110"/>
                  <a:gd name="T1" fmla="*/ 36 h 36"/>
                  <a:gd name="T2" fmla="*/ 0 w 110"/>
                  <a:gd name="T3" fmla="*/ 18 h 36"/>
                  <a:gd name="T4" fmla="*/ 0 w 110"/>
                  <a:gd name="T5" fmla="*/ 0 h 36"/>
                  <a:gd name="T6" fmla="*/ 110 w 110"/>
                  <a:gd name="T7" fmla="*/ 21 h 36"/>
                  <a:gd name="T8" fmla="*/ 110 w 11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36">
                    <a:moveTo>
                      <a:pt x="110" y="36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21"/>
                    </a:lnTo>
                    <a:lnTo>
                      <a:pt x="110" y="3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1" name="Freeform 199"/>
              <p:cNvSpPr>
                <a:spLocks/>
              </p:cNvSpPr>
              <p:nvPr/>
            </p:nvSpPr>
            <p:spPr bwMode="auto">
              <a:xfrm>
                <a:off x="2946" y="2318"/>
                <a:ext cx="110" cy="40"/>
              </a:xfrm>
              <a:custGeom>
                <a:avLst/>
                <a:gdLst>
                  <a:gd name="T0" fmla="*/ 110 w 110"/>
                  <a:gd name="T1" fmla="*/ 40 h 40"/>
                  <a:gd name="T2" fmla="*/ 0 w 110"/>
                  <a:gd name="T3" fmla="*/ 18 h 40"/>
                  <a:gd name="T4" fmla="*/ 0 w 110"/>
                  <a:gd name="T5" fmla="*/ 0 h 40"/>
                  <a:gd name="T6" fmla="*/ 110 w 110"/>
                  <a:gd name="T7" fmla="*/ 25 h 40"/>
                  <a:gd name="T8" fmla="*/ 110 w 110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0">
                    <a:moveTo>
                      <a:pt x="110" y="4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0" y="40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2" name="Freeform 200"/>
              <p:cNvSpPr>
                <a:spLocks/>
              </p:cNvSpPr>
              <p:nvPr/>
            </p:nvSpPr>
            <p:spPr bwMode="auto">
              <a:xfrm>
                <a:off x="2946" y="2290"/>
                <a:ext cx="110" cy="44"/>
              </a:xfrm>
              <a:custGeom>
                <a:avLst/>
                <a:gdLst>
                  <a:gd name="T0" fmla="*/ 110 w 110"/>
                  <a:gd name="T1" fmla="*/ 44 h 44"/>
                  <a:gd name="T2" fmla="*/ 0 w 110"/>
                  <a:gd name="T3" fmla="*/ 18 h 44"/>
                  <a:gd name="T4" fmla="*/ 0 w 110"/>
                  <a:gd name="T5" fmla="*/ 0 h 44"/>
                  <a:gd name="T6" fmla="*/ 110 w 110"/>
                  <a:gd name="T7" fmla="*/ 28 h 44"/>
                  <a:gd name="T8" fmla="*/ 110 w 110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4">
                    <a:moveTo>
                      <a:pt x="110" y="44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28"/>
                    </a:lnTo>
                    <a:lnTo>
                      <a:pt x="110" y="44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3" name="Freeform 201"/>
              <p:cNvSpPr>
                <a:spLocks/>
              </p:cNvSpPr>
              <p:nvPr/>
            </p:nvSpPr>
            <p:spPr bwMode="auto">
              <a:xfrm>
                <a:off x="2946" y="2262"/>
                <a:ext cx="110" cy="48"/>
              </a:xfrm>
              <a:custGeom>
                <a:avLst/>
                <a:gdLst>
                  <a:gd name="T0" fmla="*/ 110 w 110"/>
                  <a:gd name="T1" fmla="*/ 48 h 48"/>
                  <a:gd name="T2" fmla="*/ 0 w 110"/>
                  <a:gd name="T3" fmla="*/ 18 h 48"/>
                  <a:gd name="T4" fmla="*/ 0 w 110"/>
                  <a:gd name="T5" fmla="*/ 0 h 48"/>
                  <a:gd name="T6" fmla="*/ 110 w 110"/>
                  <a:gd name="T7" fmla="*/ 32 h 48"/>
                  <a:gd name="T8" fmla="*/ 110 w 110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48">
                    <a:moveTo>
                      <a:pt x="110" y="4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32"/>
                    </a:lnTo>
                    <a:lnTo>
                      <a:pt x="110" y="48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4" name="Freeform 202"/>
              <p:cNvSpPr>
                <a:spLocks/>
              </p:cNvSpPr>
              <p:nvPr/>
            </p:nvSpPr>
            <p:spPr bwMode="auto">
              <a:xfrm>
                <a:off x="2946" y="2234"/>
                <a:ext cx="110" cy="51"/>
              </a:xfrm>
              <a:custGeom>
                <a:avLst/>
                <a:gdLst>
                  <a:gd name="T0" fmla="*/ 110 w 110"/>
                  <a:gd name="T1" fmla="*/ 51 h 51"/>
                  <a:gd name="T2" fmla="*/ 0 w 110"/>
                  <a:gd name="T3" fmla="*/ 18 h 51"/>
                  <a:gd name="T4" fmla="*/ 0 w 110"/>
                  <a:gd name="T5" fmla="*/ 0 h 51"/>
                  <a:gd name="T6" fmla="*/ 110 w 110"/>
                  <a:gd name="T7" fmla="*/ 36 h 51"/>
                  <a:gd name="T8" fmla="*/ 110 w 110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1">
                    <a:moveTo>
                      <a:pt x="110" y="51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10" y="36"/>
                    </a:lnTo>
                    <a:lnTo>
                      <a:pt x="110" y="5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5" name="Freeform 203"/>
              <p:cNvSpPr>
                <a:spLocks/>
              </p:cNvSpPr>
              <p:nvPr/>
            </p:nvSpPr>
            <p:spPr bwMode="auto">
              <a:xfrm>
                <a:off x="2885" y="2678"/>
                <a:ext cx="61" cy="47"/>
              </a:xfrm>
              <a:custGeom>
                <a:avLst/>
                <a:gdLst>
                  <a:gd name="T0" fmla="*/ 61 w 61"/>
                  <a:gd name="T1" fmla="*/ 47 h 47"/>
                  <a:gd name="T2" fmla="*/ 61 w 61"/>
                  <a:gd name="T3" fmla="*/ 29 h 47"/>
                  <a:gd name="T4" fmla="*/ 0 w 61"/>
                  <a:gd name="T5" fmla="*/ 0 h 47"/>
                  <a:gd name="T6" fmla="*/ 0 w 61"/>
                  <a:gd name="T7" fmla="*/ 15 h 47"/>
                  <a:gd name="T8" fmla="*/ 61 w 6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7">
                    <a:moveTo>
                      <a:pt x="61" y="47"/>
                    </a:moveTo>
                    <a:lnTo>
                      <a:pt x="61" y="29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6" name="Freeform 204"/>
              <p:cNvSpPr>
                <a:spLocks/>
              </p:cNvSpPr>
              <p:nvPr/>
            </p:nvSpPr>
            <p:spPr bwMode="auto">
              <a:xfrm>
                <a:off x="2885" y="2654"/>
                <a:ext cx="61" cy="43"/>
              </a:xfrm>
              <a:custGeom>
                <a:avLst/>
                <a:gdLst>
                  <a:gd name="T0" fmla="*/ 61 w 61"/>
                  <a:gd name="T1" fmla="*/ 43 h 43"/>
                  <a:gd name="T2" fmla="*/ 61 w 61"/>
                  <a:gd name="T3" fmla="*/ 26 h 43"/>
                  <a:gd name="T4" fmla="*/ 0 w 61"/>
                  <a:gd name="T5" fmla="*/ 0 h 43"/>
                  <a:gd name="T6" fmla="*/ 0 w 61"/>
                  <a:gd name="T7" fmla="*/ 15 h 43"/>
                  <a:gd name="T8" fmla="*/ 61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61" y="43"/>
                    </a:moveTo>
                    <a:lnTo>
                      <a:pt x="61" y="26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1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206"/>
            <p:cNvSpPr>
              <a:spLocks/>
            </p:cNvSpPr>
            <p:nvPr/>
          </p:nvSpPr>
          <p:spPr bwMode="auto">
            <a:xfrm>
              <a:off x="4579938" y="4175125"/>
              <a:ext cx="96837" cy="61913"/>
            </a:xfrm>
            <a:custGeom>
              <a:avLst/>
              <a:gdLst>
                <a:gd name="T0" fmla="*/ 61 w 61"/>
                <a:gd name="T1" fmla="*/ 39 h 39"/>
                <a:gd name="T2" fmla="*/ 61 w 61"/>
                <a:gd name="T3" fmla="*/ 22 h 39"/>
                <a:gd name="T4" fmla="*/ 0 w 61"/>
                <a:gd name="T5" fmla="*/ 0 h 39"/>
                <a:gd name="T6" fmla="*/ 0 w 61"/>
                <a:gd name="T7" fmla="*/ 15 h 39"/>
                <a:gd name="T8" fmla="*/ 61 w 6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61" y="39"/>
                  </a:moveTo>
                  <a:lnTo>
                    <a:pt x="61" y="2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1" y="3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7"/>
            <p:cNvSpPr>
              <a:spLocks/>
            </p:cNvSpPr>
            <p:nvPr/>
          </p:nvSpPr>
          <p:spPr bwMode="auto">
            <a:xfrm>
              <a:off x="4579938" y="4135438"/>
              <a:ext cx="96837" cy="58738"/>
            </a:xfrm>
            <a:custGeom>
              <a:avLst/>
              <a:gdLst>
                <a:gd name="T0" fmla="*/ 61 w 61"/>
                <a:gd name="T1" fmla="*/ 37 h 37"/>
                <a:gd name="T2" fmla="*/ 61 w 61"/>
                <a:gd name="T3" fmla="*/ 19 h 37"/>
                <a:gd name="T4" fmla="*/ 0 w 61"/>
                <a:gd name="T5" fmla="*/ 0 h 37"/>
                <a:gd name="T6" fmla="*/ 0 w 61"/>
                <a:gd name="T7" fmla="*/ 16 h 37"/>
                <a:gd name="T8" fmla="*/ 61 w 6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7">
                  <a:moveTo>
                    <a:pt x="61" y="37"/>
                  </a:moveTo>
                  <a:lnTo>
                    <a:pt x="61" y="19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8"/>
            <p:cNvSpPr>
              <a:spLocks/>
            </p:cNvSpPr>
            <p:nvPr/>
          </p:nvSpPr>
          <p:spPr bwMode="auto">
            <a:xfrm>
              <a:off x="4579938" y="4098925"/>
              <a:ext cx="96837" cy="50800"/>
            </a:xfrm>
            <a:custGeom>
              <a:avLst/>
              <a:gdLst>
                <a:gd name="T0" fmla="*/ 61 w 61"/>
                <a:gd name="T1" fmla="*/ 32 h 32"/>
                <a:gd name="T2" fmla="*/ 61 w 61"/>
                <a:gd name="T3" fmla="*/ 14 h 32"/>
                <a:gd name="T4" fmla="*/ 0 w 61"/>
                <a:gd name="T5" fmla="*/ 0 h 32"/>
                <a:gd name="T6" fmla="*/ 0 w 61"/>
                <a:gd name="T7" fmla="*/ 15 h 32"/>
                <a:gd name="T8" fmla="*/ 61 w 6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2">
                  <a:moveTo>
                    <a:pt x="61" y="32"/>
                  </a:moveTo>
                  <a:lnTo>
                    <a:pt x="61" y="1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1" y="3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9"/>
            <p:cNvSpPr>
              <a:spLocks/>
            </p:cNvSpPr>
            <p:nvPr/>
          </p:nvSpPr>
          <p:spPr bwMode="auto">
            <a:xfrm>
              <a:off x="4579938" y="4060825"/>
              <a:ext cx="96837" cy="44450"/>
            </a:xfrm>
            <a:custGeom>
              <a:avLst/>
              <a:gdLst>
                <a:gd name="T0" fmla="*/ 61 w 61"/>
                <a:gd name="T1" fmla="*/ 28 h 28"/>
                <a:gd name="T2" fmla="*/ 61 w 61"/>
                <a:gd name="T3" fmla="*/ 10 h 28"/>
                <a:gd name="T4" fmla="*/ 0 w 61"/>
                <a:gd name="T5" fmla="*/ 0 h 28"/>
                <a:gd name="T6" fmla="*/ 0 w 61"/>
                <a:gd name="T7" fmla="*/ 14 h 28"/>
                <a:gd name="T8" fmla="*/ 61 w 6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">
                  <a:moveTo>
                    <a:pt x="61" y="28"/>
                  </a:moveTo>
                  <a:lnTo>
                    <a:pt x="61" y="1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1" y="2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0"/>
            <p:cNvSpPr>
              <a:spLocks/>
            </p:cNvSpPr>
            <p:nvPr/>
          </p:nvSpPr>
          <p:spPr bwMode="auto">
            <a:xfrm>
              <a:off x="4579938" y="4021138"/>
              <a:ext cx="96837" cy="39688"/>
            </a:xfrm>
            <a:custGeom>
              <a:avLst/>
              <a:gdLst>
                <a:gd name="T0" fmla="*/ 61 w 61"/>
                <a:gd name="T1" fmla="*/ 25 h 25"/>
                <a:gd name="T2" fmla="*/ 61 w 61"/>
                <a:gd name="T3" fmla="*/ 7 h 25"/>
                <a:gd name="T4" fmla="*/ 0 w 61"/>
                <a:gd name="T5" fmla="*/ 0 h 25"/>
                <a:gd name="T6" fmla="*/ 0 w 61"/>
                <a:gd name="T7" fmla="*/ 16 h 25"/>
                <a:gd name="T8" fmla="*/ 61 w 6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5">
                  <a:moveTo>
                    <a:pt x="61" y="25"/>
                  </a:moveTo>
                  <a:lnTo>
                    <a:pt x="61" y="7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1"/>
            <p:cNvSpPr>
              <a:spLocks/>
            </p:cNvSpPr>
            <p:nvPr/>
          </p:nvSpPr>
          <p:spPr bwMode="auto">
            <a:xfrm>
              <a:off x="4579938" y="3984625"/>
              <a:ext cx="96837" cy="30163"/>
            </a:xfrm>
            <a:custGeom>
              <a:avLst/>
              <a:gdLst>
                <a:gd name="T0" fmla="*/ 61 w 61"/>
                <a:gd name="T1" fmla="*/ 19 h 19"/>
                <a:gd name="T2" fmla="*/ 61 w 61"/>
                <a:gd name="T3" fmla="*/ 2 h 19"/>
                <a:gd name="T4" fmla="*/ 0 w 61"/>
                <a:gd name="T5" fmla="*/ 0 h 19"/>
                <a:gd name="T6" fmla="*/ 0 w 61"/>
                <a:gd name="T7" fmla="*/ 14 h 19"/>
                <a:gd name="T8" fmla="*/ 61 w 6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9">
                  <a:moveTo>
                    <a:pt x="61" y="19"/>
                  </a:moveTo>
                  <a:lnTo>
                    <a:pt x="61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2"/>
            <p:cNvSpPr>
              <a:spLocks/>
            </p:cNvSpPr>
            <p:nvPr/>
          </p:nvSpPr>
          <p:spPr bwMode="auto">
            <a:xfrm>
              <a:off x="4579938" y="3943350"/>
              <a:ext cx="96837" cy="26988"/>
            </a:xfrm>
            <a:custGeom>
              <a:avLst/>
              <a:gdLst>
                <a:gd name="T0" fmla="*/ 61 w 61"/>
                <a:gd name="T1" fmla="*/ 17 h 17"/>
                <a:gd name="T2" fmla="*/ 61 w 61"/>
                <a:gd name="T3" fmla="*/ 0 h 17"/>
                <a:gd name="T4" fmla="*/ 0 w 61"/>
                <a:gd name="T5" fmla="*/ 1 h 17"/>
                <a:gd name="T6" fmla="*/ 0 w 61"/>
                <a:gd name="T7" fmla="*/ 17 h 17"/>
                <a:gd name="T8" fmla="*/ 61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61" y="17"/>
                  </a:moveTo>
                  <a:lnTo>
                    <a:pt x="61" y="0"/>
                  </a:lnTo>
                  <a:lnTo>
                    <a:pt x="0" y="1"/>
                  </a:lnTo>
                  <a:lnTo>
                    <a:pt x="0" y="17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3"/>
            <p:cNvSpPr>
              <a:spLocks/>
            </p:cNvSpPr>
            <p:nvPr/>
          </p:nvSpPr>
          <p:spPr bwMode="auto">
            <a:xfrm>
              <a:off x="4579938" y="3898900"/>
              <a:ext cx="96837" cy="31750"/>
            </a:xfrm>
            <a:custGeom>
              <a:avLst/>
              <a:gdLst>
                <a:gd name="T0" fmla="*/ 61 w 61"/>
                <a:gd name="T1" fmla="*/ 17 h 20"/>
                <a:gd name="T2" fmla="*/ 61 w 61"/>
                <a:gd name="T3" fmla="*/ 0 h 20"/>
                <a:gd name="T4" fmla="*/ 0 w 61"/>
                <a:gd name="T5" fmla="*/ 6 h 20"/>
                <a:gd name="T6" fmla="*/ 0 w 61"/>
                <a:gd name="T7" fmla="*/ 20 h 20"/>
                <a:gd name="T8" fmla="*/ 61 w 6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0">
                  <a:moveTo>
                    <a:pt x="61" y="17"/>
                  </a:moveTo>
                  <a:lnTo>
                    <a:pt x="61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4"/>
            <p:cNvSpPr>
              <a:spLocks/>
            </p:cNvSpPr>
            <p:nvPr/>
          </p:nvSpPr>
          <p:spPr bwMode="auto">
            <a:xfrm>
              <a:off x="4579938" y="3854450"/>
              <a:ext cx="96837" cy="38100"/>
            </a:xfrm>
            <a:custGeom>
              <a:avLst/>
              <a:gdLst>
                <a:gd name="T0" fmla="*/ 61 w 61"/>
                <a:gd name="T1" fmla="*/ 17 h 24"/>
                <a:gd name="T2" fmla="*/ 61 w 61"/>
                <a:gd name="T3" fmla="*/ 0 h 24"/>
                <a:gd name="T4" fmla="*/ 0 w 61"/>
                <a:gd name="T5" fmla="*/ 9 h 24"/>
                <a:gd name="T6" fmla="*/ 0 w 61"/>
                <a:gd name="T7" fmla="*/ 24 h 24"/>
                <a:gd name="T8" fmla="*/ 61 w 61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4">
                  <a:moveTo>
                    <a:pt x="61" y="17"/>
                  </a:moveTo>
                  <a:lnTo>
                    <a:pt x="61" y="0"/>
                  </a:lnTo>
                  <a:lnTo>
                    <a:pt x="0" y="9"/>
                  </a:lnTo>
                  <a:lnTo>
                    <a:pt x="0" y="24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5"/>
            <p:cNvSpPr>
              <a:spLocks/>
            </p:cNvSpPr>
            <p:nvPr/>
          </p:nvSpPr>
          <p:spPr bwMode="auto">
            <a:xfrm>
              <a:off x="4579938" y="3810000"/>
              <a:ext cx="96837" cy="44450"/>
            </a:xfrm>
            <a:custGeom>
              <a:avLst/>
              <a:gdLst>
                <a:gd name="T0" fmla="*/ 61 w 61"/>
                <a:gd name="T1" fmla="*/ 18 h 28"/>
                <a:gd name="T2" fmla="*/ 61 w 61"/>
                <a:gd name="T3" fmla="*/ 0 h 28"/>
                <a:gd name="T4" fmla="*/ 0 w 61"/>
                <a:gd name="T5" fmla="*/ 13 h 28"/>
                <a:gd name="T6" fmla="*/ 0 w 61"/>
                <a:gd name="T7" fmla="*/ 28 h 28"/>
                <a:gd name="T8" fmla="*/ 61 w 61"/>
                <a:gd name="T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">
                  <a:moveTo>
                    <a:pt x="61" y="18"/>
                  </a:moveTo>
                  <a:lnTo>
                    <a:pt x="61" y="0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6"/>
            <p:cNvSpPr>
              <a:spLocks/>
            </p:cNvSpPr>
            <p:nvPr/>
          </p:nvSpPr>
          <p:spPr bwMode="auto">
            <a:xfrm>
              <a:off x="4579938" y="3765550"/>
              <a:ext cx="96837" cy="50800"/>
            </a:xfrm>
            <a:custGeom>
              <a:avLst/>
              <a:gdLst>
                <a:gd name="T0" fmla="*/ 61 w 61"/>
                <a:gd name="T1" fmla="*/ 18 h 32"/>
                <a:gd name="T2" fmla="*/ 61 w 61"/>
                <a:gd name="T3" fmla="*/ 0 h 32"/>
                <a:gd name="T4" fmla="*/ 0 w 61"/>
                <a:gd name="T5" fmla="*/ 17 h 32"/>
                <a:gd name="T6" fmla="*/ 0 w 61"/>
                <a:gd name="T7" fmla="*/ 32 h 32"/>
                <a:gd name="T8" fmla="*/ 61 w 61"/>
                <a:gd name="T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2">
                  <a:moveTo>
                    <a:pt x="61" y="18"/>
                  </a:moveTo>
                  <a:lnTo>
                    <a:pt x="61" y="0"/>
                  </a:lnTo>
                  <a:lnTo>
                    <a:pt x="0" y="17"/>
                  </a:lnTo>
                  <a:lnTo>
                    <a:pt x="0" y="32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7"/>
            <p:cNvSpPr>
              <a:spLocks/>
            </p:cNvSpPr>
            <p:nvPr/>
          </p:nvSpPr>
          <p:spPr bwMode="auto">
            <a:xfrm>
              <a:off x="4579938" y="3721100"/>
              <a:ext cx="96837" cy="57150"/>
            </a:xfrm>
            <a:custGeom>
              <a:avLst/>
              <a:gdLst>
                <a:gd name="T0" fmla="*/ 61 w 61"/>
                <a:gd name="T1" fmla="*/ 18 h 36"/>
                <a:gd name="T2" fmla="*/ 61 w 61"/>
                <a:gd name="T3" fmla="*/ 0 h 36"/>
                <a:gd name="T4" fmla="*/ 0 w 61"/>
                <a:gd name="T5" fmla="*/ 21 h 36"/>
                <a:gd name="T6" fmla="*/ 0 w 61"/>
                <a:gd name="T7" fmla="*/ 36 h 36"/>
                <a:gd name="T8" fmla="*/ 61 w 61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">
                  <a:moveTo>
                    <a:pt x="61" y="18"/>
                  </a:moveTo>
                  <a:lnTo>
                    <a:pt x="61" y="0"/>
                  </a:lnTo>
                  <a:lnTo>
                    <a:pt x="0" y="21"/>
                  </a:lnTo>
                  <a:lnTo>
                    <a:pt x="0" y="36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8"/>
            <p:cNvSpPr>
              <a:spLocks/>
            </p:cNvSpPr>
            <p:nvPr/>
          </p:nvSpPr>
          <p:spPr bwMode="auto">
            <a:xfrm>
              <a:off x="4579938" y="3676650"/>
              <a:ext cx="96837" cy="63500"/>
            </a:xfrm>
            <a:custGeom>
              <a:avLst/>
              <a:gdLst>
                <a:gd name="T0" fmla="*/ 61 w 61"/>
                <a:gd name="T1" fmla="*/ 18 h 40"/>
                <a:gd name="T2" fmla="*/ 61 w 61"/>
                <a:gd name="T3" fmla="*/ 0 h 40"/>
                <a:gd name="T4" fmla="*/ 0 w 61"/>
                <a:gd name="T5" fmla="*/ 25 h 40"/>
                <a:gd name="T6" fmla="*/ 0 w 61"/>
                <a:gd name="T7" fmla="*/ 40 h 40"/>
                <a:gd name="T8" fmla="*/ 61 w 61"/>
                <a:gd name="T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61" y="18"/>
                  </a:moveTo>
                  <a:lnTo>
                    <a:pt x="61" y="0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9"/>
            <p:cNvSpPr>
              <a:spLocks/>
            </p:cNvSpPr>
            <p:nvPr/>
          </p:nvSpPr>
          <p:spPr bwMode="auto">
            <a:xfrm>
              <a:off x="4579938" y="3632200"/>
              <a:ext cx="96837" cy="69850"/>
            </a:xfrm>
            <a:custGeom>
              <a:avLst/>
              <a:gdLst>
                <a:gd name="T0" fmla="*/ 61 w 61"/>
                <a:gd name="T1" fmla="*/ 18 h 44"/>
                <a:gd name="T2" fmla="*/ 61 w 61"/>
                <a:gd name="T3" fmla="*/ 0 h 44"/>
                <a:gd name="T4" fmla="*/ 0 w 61"/>
                <a:gd name="T5" fmla="*/ 29 h 44"/>
                <a:gd name="T6" fmla="*/ 0 w 61"/>
                <a:gd name="T7" fmla="*/ 44 h 44"/>
                <a:gd name="T8" fmla="*/ 61 w 61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4">
                  <a:moveTo>
                    <a:pt x="61" y="18"/>
                  </a:moveTo>
                  <a:lnTo>
                    <a:pt x="61" y="0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0"/>
            <p:cNvSpPr>
              <a:spLocks/>
            </p:cNvSpPr>
            <p:nvPr/>
          </p:nvSpPr>
          <p:spPr bwMode="auto">
            <a:xfrm>
              <a:off x="4579938" y="3589338"/>
              <a:ext cx="96837" cy="74613"/>
            </a:xfrm>
            <a:custGeom>
              <a:avLst/>
              <a:gdLst>
                <a:gd name="T0" fmla="*/ 61 w 61"/>
                <a:gd name="T1" fmla="*/ 17 h 47"/>
                <a:gd name="T2" fmla="*/ 61 w 61"/>
                <a:gd name="T3" fmla="*/ 0 h 47"/>
                <a:gd name="T4" fmla="*/ 0 w 61"/>
                <a:gd name="T5" fmla="*/ 32 h 47"/>
                <a:gd name="T6" fmla="*/ 0 w 61"/>
                <a:gd name="T7" fmla="*/ 47 h 47"/>
                <a:gd name="T8" fmla="*/ 61 w 61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7">
                  <a:moveTo>
                    <a:pt x="61" y="17"/>
                  </a:moveTo>
                  <a:lnTo>
                    <a:pt x="61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1"/>
            <p:cNvSpPr>
              <a:spLocks/>
            </p:cNvSpPr>
            <p:nvPr/>
          </p:nvSpPr>
          <p:spPr bwMode="auto">
            <a:xfrm>
              <a:off x="4579938" y="3544888"/>
              <a:ext cx="96837" cy="80963"/>
            </a:xfrm>
            <a:custGeom>
              <a:avLst/>
              <a:gdLst>
                <a:gd name="T0" fmla="*/ 61 w 61"/>
                <a:gd name="T1" fmla="*/ 17 h 51"/>
                <a:gd name="T2" fmla="*/ 61 w 61"/>
                <a:gd name="T3" fmla="*/ 0 h 51"/>
                <a:gd name="T4" fmla="*/ 0 w 61"/>
                <a:gd name="T5" fmla="*/ 35 h 51"/>
                <a:gd name="T6" fmla="*/ 0 w 61"/>
                <a:gd name="T7" fmla="*/ 51 h 51"/>
                <a:gd name="T8" fmla="*/ 61 w 61"/>
                <a:gd name="T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1">
                  <a:moveTo>
                    <a:pt x="61" y="17"/>
                  </a:moveTo>
                  <a:lnTo>
                    <a:pt x="61" y="0"/>
                  </a:lnTo>
                  <a:lnTo>
                    <a:pt x="0" y="35"/>
                  </a:lnTo>
                  <a:lnTo>
                    <a:pt x="0" y="51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2"/>
            <p:cNvSpPr>
              <a:spLocks/>
            </p:cNvSpPr>
            <p:nvPr/>
          </p:nvSpPr>
          <p:spPr bwMode="auto">
            <a:xfrm>
              <a:off x="5038725" y="4257675"/>
              <a:ext cx="173037" cy="71438"/>
            </a:xfrm>
            <a:custGeom>
              <a:avLst/>
              <a:gdLst>
                <a:gd name="T0" fmla="*/ 109 w 109"/>
                <a:gd name="T1" fmla="*/ 14 h 45"/>
                <a:gd name="T2" fmla="*/ 0 w 109"/>
                <a:gd name="T3" fmla="*/ 45 h 45"/>
                <a:gd name="T4" fmla="*/ 0 w 109"/>
                <a:gd name="T5" fmla="*/ 28 h 45"/>
                <a:gd name="T6" fmla="*/ 109 w 109"/>
                <a:gd name="T7" fmla="*/ 0 h 45"/>
                <a:gd name="T8" fmla="*/ 109 w 109"/>
                <a:gd name="T9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5">
                  <a:moveTo>
                    <a:pt x="109" y="14"/>
                  </a:moveTo>
                  <a:lnTo>
                    <a:pt x="0" y="45"/>
                  </a:lnTo>
                  <a:lnTo>
                    <a:pt x="0" y="28"/>
                  </a:lnTo>
                  <a:lnTo>
                    <a:pt x="109" y="0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3"/>
            <p:cNvSpPr>
              <a:spLocks/>
            </p:cNvSpPr>
            <p:nvPr/>
          </p:nvSpPr>
          <p:spPr bwMode="auto">
            <a:xfrm>
              <a:off x="5038725" y="4217988"/>
              <a:ext cx="173037" cy="66675"/>
            </a:xfrm>
            <a:custGeom>
              <a:avLst/>
              <a:gdLst>
                <a:gd name="T0" fmla="*/ 109 w 109"/>
                <a:gd name="T1" fmla="*/ 16 h 42"/>
                <a:gd name="T2" fmla="*/ 0 w 109"/>
                <a:gd name="T3" fmla="*/ 42 h 42"/>
                <a:gd name="T4" fmla="*/ 0 w 109"/>
                <a:gd name="T5" fmla="*/ 25 h 42"/>
                <a:gd name="T6" fmla="*/ 109 w 109"/>
                <a:gd name="T7" fmla="*/ 0 h 42"/>
                <a:gd name="T8" fmla="*/ 109 w 109"/>
                <a:gd name="T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2">
                  <a:moveTo>
                    <a:pt x="109" y="16"/>
                  </a:moveTo>
                  <a:lnTo>
                    <a:pt x="0" y="42"/>
                  </a:lnTo>
                  <a:lnTo>
                    <a:pt x="0" y="25"/>
                  </a:lnTo>
                  <a:lnTo>
                    <a:pt x="109" y="0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4"/>
            <p:cNvSpPr>
              <a:spLocks/>
            </p:cNvSpPr>
            <p:nvPr/>
          </p:nvSpPr>
          <p:spPr bwMode="auto">
            <a:xfrm>
              <a:off x="5038725" y="4179888"/>
              <a:ext cx="173037" cy="60325"/>
            </a:xfrm>
            <a:custGeom>
              <a:avLst/>
              <a:gdLst>
                <a:gd name="T0" fmla="*/ 109 w 109"/>
                <a:gd name="T1" fmla="*/ 15 h 38"/>
                <a:gd name="T2" fmla="*/ 0 w 109"/>
                <a:gd name="T3" fmla="*/ 38 h 38"/>
                <a:gd name="T4" fmla="*/ 0 w 109"/>
                <a:gd name="T5" fmla="*/ 21 h 38"/>
                <a:gd name="T6" fmla="*/ 109 w 109"/>
                <a:gd name="T7" fmla="*/ 0 h 38"/>
                <a:gd name="T8" fmla="*/ 109 w 109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8">
                  <a:moveTo>
                    <a:pt x="109" y="15"/>
                  </a:moveTo>
                  <a:lnTo>
                    <a:pt x="0" y="38"/>
                  </a:lnTo>
                  <a:lnTo>
                    <a:pt x="0" y="21"/>
                  </a:lnTo>
                  <a:lnTo>
                    <a:pt x="109" y="0"/>
                  </a:lnTo>
                  <a:lnTo>
                    <a:pt x="109" y="15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5"/>
            <p:cNvSpPr>
              <a:spLocks/>
            </p:cNvSpPr>
            <p:nvPr/>
          </p:nvSpPr>
          <p:spPr bwMode="auto">
            <a:xfrm>
              <a:off x="5038725" y="4141788"/>
              <a:ext cx="173037" cy="53975"/>
            </a:xfrm>
            <a:custGeom>
              <a:avLst/>
              <a:gdLst>
                <a:gd name="T0" fmla="*/ 109 w 109"/>
                <a:gd name="T1" fmla="*/ 15 h 34"/>
                <a:gd name="T2" fmla="*/ 0 w 109"/>
                <a:gd name="T3" fmla="*/ 34 h 34"/>
                <a:gd name="T4" fmla="*/ 0 w 109"/>
                <a:gd name="T5" fmla="*/ 17 h 34"/>
                <a:gd name="T6" fmla="*/ 109 w 109"/>
                <a:gd name="T7" fmla="*/ 0 h 34"/>
                <a:gd name="T8" fmla="*/ 109 w 109"/>
                <a:gd name="T9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4">
                  <a:moveTo>
                    <a:pt x="109" y="15"/>
                  </a:moveTo>
                  <a:lnTo>
                    <a:pt x="0" y="34"/>
                  </a:lnTo>
                  <a:lnTo>
                    <a:pt x="0" y="17"/>
                  </a:lnTo>
                  <a:lnTo>
                    <a:pt x="109" y="0"/>
                  </a:lnTo>
                  <a:lnTo>
                    <a:pt x="109" y="15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6"/>
            <p:cNvSpPr>
              <a:spLocks/>
            </p:cNvSpPr>
            <p:nvPr/>
          </p:nvSpPr>
          <p:spPr bwMode="auto">
            <a:xfrm>
              <a:off x="5038725" y="4103688"/>
              <a:ext cx="173037" cy="47625"/>
            </a:xfrm>
            <a:custGeom>
              <a:avLst/>
              <a:gdLst>
                <a:gd name="T0" fmla="*/ 109 w 109"/>
                <a:gd name="T1" fmla="*/ 15 h 30"/>
                <a:gd name="T2" fmla="*/ 0 w 109"/>
                <a:gd name="T3" fmla="*/ 30 h 30"/>
                <a:gd name="T4" fmla="*/ 0 w 109"/>
                <a:gd name="T5" fmla="*/ 13 h 30"/>
                <a:gd name="T6" fmla="*/ 109 w 109"/>
                <a:gd name="T7" fmla="*/ 0 h 30"/>
                <a:gd name="T8" fmla="*/ 109 w 10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0">
                  <a:moveTo>
                    <a:pt x="109" y="15"/>
                  </a:moveTo>
                  <a:lnTo>
                    <a:pt x="0" y="30"/>
                  </a:lnTo>
                  <a:lnTo>
                    <a:pt x="0" y="13"/>
                  </a:lnTo>
                  <a:lnTo>
                    <a:pt x="109" y="0"/>
                  </a:lnTo>
                  <a:lnTo>
                    <a:pt x="109" y="15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7"/>
            <p:cNvSpPr>
              <a:spLocks/>
            </p:cNvSpPr>
            <p:nvPr/>
          </p:nvSpPr>
          <p:spPr bwMode="auto">
            <a:xfrm>
              <a:off x="5038725" y="4064000"/>
              <a:ext cx="173037" cy="44450"/>
            </a:xfrm>
            <a:custGeom>
              <a:avLst/>
              <a:gdLst>
                <a:gd name="T0" fmla="*/ 109 w 109"/>
                <a:gd name="T1" fmla="*/ 16 h 28"/>
                <a:gd name="T2" fmla="*/ 0 w 109"/>
                <a:gd name="T3" fmla="*/ 28 h 28"/>
                <a:gd name="T4" fmla="*/ 0 w 109"/>
                <a:gd name="T5" fmla="*/ 10 h 28"/>
                <a:gd name="T6" fmla="*/ 109 w 109"/>
                <a:gd name="T7" fmla="*/ 0 h 28"/>
                <a:gd name="T8" fmla="*/ 109 w 109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8">
                  <a:moveTo>
                    <a:pt x="109" y="16"/>
                  </a:moveTo>
                  <a:lnTo>
                    <a:pt x="0" y="28"/>
                  </a:lnTo>
                  <a:lnTo>
                    <a:pt x="0" y="10"/>
                  </a:lnTo>
                  <a:lnTo>
                    <a:pt x="109" y="0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8"/>
            <p:cNvSpPr>
              <a:spLocks/>
            </p:cNvSpPr>
            <p:nvPr/>
          </p:nvSpPr>
          <p:spPr bwMode="auto">
            <a:xfrm>
              <a:off x="5038725" y="4025900"/>
              <a:ext cx="173037" cy="38100"/>
            </a:xfrm>
            <a:custGeom>
              <a:avLst/>
              <a:gdLst>
                <a:gd name="T0" fmla="*/ 109 w 109"/>
                <a:gd name="T1" fmla="*/ 16 h 24"/>
                <a:gd name="T2" fmla="*/ 0 w 109"/>
                <a:gd name="T3" fmla="*/ 24 h 24"/>
                <a:gd name="T4" fmla="*/ 0 w 109"/>
                <a:gd name="T5" fmla="*/ 6 h 24"/>
                <a:gd name="T6" fmla="*/ 109 w 109"/>
                <a:gd name="T7" fmla="*/ 0 h 24"/>
                <a:gd name="T8" fmla="*/ 109 w 109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4">
                  <a:moveTo>
                    <a:pt x="109" y="16"/>
                  </a:moveTo>
                  <a:lnTo>
                    <a:pt x="0" y="24"/>
                  </a:lnTo>
                  <a:lnTo>
                    <a:pt x="0" y="6"/>
                  </a:lnTo>
                  <a:lnTo>
                    <a:pt x="109" y="0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8" name="Freeform 229"/>
            <p:cNvSpPr>
              <a:spLocks/>
            </p:cNvSpPr>
            <p:nvPr/>
          </p:nvSpPr>
          <p:spPr bwMode="auto">
            <a:xfrm>
              <a:off x="5038725" y="3987800"/>
              <a:ext cx="173037" cy="31750"/>
            </a:xfrm>
            <a:custGeom>
              <a:avLst/>
              <a:gdLst>
                <a:gd name="T0" fmla="*/ 109 w 109"/>
                <a:gd name="T1" fmla="*/ 15 h 20"/>
                <a:gd name="T2" fmla="*/ 0 w 109"/>
                <a:gd name="T3" fmla="*/ 20 h 20"/>
                <a:gd name="T4" fmla="*/ 0 w 109"/>
                <a:gd name="T5" fmla="*/ 2 h 20"/>
                <a:gd name="T6" fmla="*/ 109 w 109"/>
                <a:gd name="T7" fmla="*/ 0 h 20"/>
                <a:gd name="T8" fmla="*/ 109 w 109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0">
                  <a:moveTo>
                    <a:pt x="109" y="15"/>
                  </a:moveTo>
                  <a:lnTo>
                    <a:pt x="0" y="20"/>
                  </a:lnTo>
                  <a:lnTo>
                    <a:pt x="0" y="2"/>
                  </a:lnTo>
                  <a:lnTo>
                    <a:pt x="109" y="0"/>
                  </a:lnTo>
                  <a:lnTo>
                    <a:pt x="109" y="15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9" name="Freeform 230"/>
            <p:cNvSpPr>
              <a:spLocks/>
            </p:cNvSpPr>
            <p:nvPr/>
          </p:nvSpPr>
          <p:spPr bwMode="auto">
            <a:xfrm>
              <a:off x="5038725" y="3946525"/>
              <a:ext cx="173037" cy="28575"/>
            </a:xfrm>
            <a:custGeom>
              <a:avLst/>
              <a:gdLst>
                <a:gd name="T0" fmla="*/ 109 w 109"/>
                <a:gd name="T1" fmla="*/ 17 h 18"/>
                <a:gd name="T2" fmla="*/ 0 w 109"/>
                <a:gd name="T3" fmla="*/ 18 h 18"/>
                <a:gd name="T4" fmla="*/ 0 w 109"/>
                <a:gd name="T5" fmla="*/ 0 h 18"/>
                <a:gd name="T6" fmla="*/ 109 w 109"/>
                <a:gd name="T7" fmla="*/ 2 h 18"/>
                <a:gd name="T8" fmla="*/ 109 w 109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8">
                  <a:moveTo>
                    <a:pt x="109" y="17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09" y="2"/>
                  </a:lnTo>
                  <a:lnTo>
                    <a:pt x="109" y="17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0" name="Freeform 231"/>
            <p:cNvSpPr>
              <a:spLocks/>
            </p:cNvSpPr>
            <p:nvPr/>
          </p:nvSpPr>
          <p:spPr bwMode="auto">
            <a:xfrm>
              <a:off x="5038725" y="3902075"/>
              <a:ext cx="173037" cy="33338"/>
            </a:xfrm>
            <a:custGeom>
              <a:avLst/>
              <a:gdLst>
                <a:gd name="T0" fmla="*/ 109 w 109"/>
                <a:gd name="T1" fmla="*/ 21 h 21"/>
                <a:gd name="T2" fmla="*/ 0 w 109"/>
                <a:gd name="T3" fmla="*/ 18 h 21"/>
                <a:gd name="T4" fmla="*/ 0 w 109"/>
                <a:gd name="T5" fmla="*/ 0 h 21"/>
                <a:gd name="T6" fmla="*/ 109 w 109"/>
                <a:gd name="T7" fmla="*/ 6 h 21"/>
                <a:gd name="T8" fmla="*/ 109 w 10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1">
                  <a:moveTo>
                    <a:pt x="109" y="21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09" y="6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1" name="Freeform 232"/>
            <p:cNvSpPr>
              <a:spLocks/>
            </p:cNvSpPr>
            <p:nvPr/>
          </p:nvSpPr>
          <p:spPr bwMode="auto">
            <a:xfrm>
              <a:off x="5038725" y="3859213"/>
              <a:ext cx="173037" cy="38100"/>
            </a:xfrm>
            <a:custGeom>
              <a:avLst/>
              <a:gdLst>
                <a:gd name="T0" fmla="*/ 109 w 109"/>
                <a:gd name="T1" fmla="*/ 24 h 24"/>
                <a:gd name="T2" fmla="*/ 0 w 109"/>
                <a:gd name="T3" fmla="*/ 17 h 24"/>
                <a:gd name="T4" fmla="*/ 0 w 109"/>
                <a:gd name="T5" fmla="*/ 0 h 24"/>
                <a:gd name="T6" fmla="*/ 109 w 109"/>
                <a:gd name="T7" fmla="*/ 8 h 24"/>
                <a:gd name="T8" fmla="*/ 109 w 109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4">
                  <a:moveTo>
                    <a:pt x="109" y="24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09" y="8"/>
                  </a:lnTo>
                  <a:lnTo>
                    <a:pt x="109" y="24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2" name="Freeform 233"/>
            <p:cNvSpPr>
              <a:spLocks/>
            </p:cNvSpPr>
            <p:nvPr/>
          </p:nvSpPr>
          <p:spPr bwMode="auto">
            <a:xfrm>
              <a:off x="5038725" y="3814763"/>
              <a:ext cx="173037" cy="44450"/>
            </a:xfrm>
            <a:custGeom>
              <a:avLst/>
              <a:gdLst>
                <a:gd name="T0" fmla="*/ 109 w 109"/>
                <a:gd name="T1" fmla="*/ 28 h 28"/>
                <a:gd name="T2" fmla="*/ 0 w 109"/>
                <a:gd name="T3" fmla="*/ 16 h 28"/>
                <a:gd name="T4" fmla="*/ 0 w 109"/>
                <a:gd name="T5" fmla="*/ 0 h 28"/>
                <a:gd name="T6" fmla="*/ 109 w 109"/>
                <a:gd name="T7" fmla="*/ 12 h 28"/>
                <a:gd name="T8" fmla="*/ 109 w 10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8">
                  <a:moveTo>
                    <a:pt x="109" y="28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9" y="12"/>
                  </a:lnTo>
                  <a:lnTo>
                    <a:pt x="109" y="28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3" name="Freeform 234"/>
            <p:cNvSpPr>
              <a:spLocks/>
            </p:cNvSpPr>
            <p:nvPr/>
          </p:nvSpPr>
          <p:spPr bwMode="auto">
            <a:xfrm>
              <a:off x="5038725" y="3768725"/>
              <a:ext cx="173037" cy="50800"/>
            </a:xfrm>
            <a:custGeom>
              <a:avLst/>
              <a:gdLst>
                <a:gd name="T0" fmla="*/ 109 w 109"/>
                <a:gd name="T1" fmla="*/ 32 h 32"/>
                <a:gd name="T2" fmla="*/ 0 w 109"/>
                <a:gd name="T3" fmla="*/ 17 h 32"/>
                <a:gd name="T4" fmla="*/ 0 w 109"/>
                <a:gd name="T5" fmla="*/ 0 h 32"/>
                <a:gd name="T6" fmla="*/ 109 w 109"/>
                <a:gd name="T7" fmla="*/ 17 h 32"/>
                <a:gd name="T8" fmla="*/ 109 w 10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32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09" y="17"/>
                  </a:lnTo>
                  <a:lnTo>
                    <a:pt x="109" y="32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4" name="Freeform 235"/>
            <p:cNvSpPr>
              <a:spLocks/>
            </p:cNvSpPr>
            <p:nvPr/>
          </p:nvSpPr>
          <p:spPr bwMode="auto">
            <a:xfrm>
              <a:off x="5038725" y="3724275"/>
              <a:ext cx="173037" cy="57150"/>
            </a:xfrm>
            <a:custGeom>
              <a:avLst/>
              <a:gdLst>
                <a:gd name="T0" fmla="*/ 109 w 109"/>
                <a:gd name="T1" fmla="*/ 36 h 36"/>
                <a:gd name="T2" fmla="*/ 0 w 109"/>
                <a:gd name="T3" fmla="*/ 18 h 36"/>
                <a:gd name="T4" fmla="*/ 0 w 109"/>
                <a:gd name="T5" fmla="*/ 0 h 36"/>
                <a:gd name="T6" fmla="*/ 109 w 109"/>
                <a:gd name="T7" fmla="*/ 21 h 36"/>
                <a:gd name="T8" fmla="*/ 109 w 10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">
                  <a:moveTo>
                    <a:pt x="109" y="36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09" y="21"/>
                  </a:lnTo>
                  <a:lnTo>
                    <a:pt x="109" y="36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5" name="Freeform 236"/>
            <p:cNvSpPr>
              <a:spLocks/>
            </p:cNvSpPr>
            <p:nvPr/>
          </p:nvSpPr>
          <p:spPr bwMode="auto">
            <a:xfrm>
              <a:off x="5038725" y="3679825"/>
              <a:ext cx="173037" cy="63500"/>
            </a:xfrm>
            <a:custGeom>
              <a:avLst/>
              <a:gdLst>
                <a:gd name="T0" fmla="*/ 109 w 109"/>
                <a:gd name="T1" fmla="*/ 40 h 40"/>
                <a:gd name="T2" fmla="*/ 0 w 109"/>
                <a:gd name="T3" fmla="*/ 18 h 40"/>
                <a:gd name="T4" fmla="*/ 0 w 109"/>
                <a:gd name="T5" fmla="*/ 0 h 40"/>
                <a:gd name="T6" fmla="*/ 109 w 109"/>
                <a:gd name="T7" fmla="*/ 25 h 40"/>
                <a:gd name="T8" fmla="*/ 109 w 10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0">
                  <a:moveTo>
                    <a:pt x="109" y="4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09" y="25"/>
                  </a:lnTo>
                  <a:lnTo>
                    <a:pt x="109" y="4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6" name="Freeform 237"/>
            <p:cNvSpPr>
              <a:spLocks/>
            </p:cNvSpPr>
            <p:nvPr/>
          </p:nvSpPr>
          <p:spPr bwMode="auto">
            <a:xfrm>
              <a:off x="5038725" y="3635375"/>
              <a:ext cx="173037" cy="69850"/>
            </a:xfrm>
            <a:custGeom>
              <a:avLst/>
              <a:gdLst>
                <a:gd name="T0" fmla="*/ 109 w 109"/>
                <a:gd name="T1" fmla="*/ 44 h 44"/>
                <a:gd name="T2" fmla="*/ 0 w 109"/>
                <a:gd name="T3" fmla="*/ 18 h 44"/>
                <a:gd name="T4" fmla="*/ 0 w 109"/>
                <a:gd name="T5" fmla="*/ 0 h 44"/>
                <a:gd name="T6" fmla="*/ 109 w 109"/>
                <a:gd name="T7" fmla="*/ 28 h 44"/>
                <a:gd name="T8" fmla="*/ 109 w 10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4">
                  <a:moveTo>
                    <a:pt x="109" y="44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09" y="28"/>
                  </a:lnTo>
                  <a:lnTo>
                    <a:pt x="109" y="44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7" name="Freeform 238"/>
            <p:cNvSpPr>
              <a:spLocks/>
            </p:cNvSpPr>
            <p:nvPr/>
          </p:nvSpPr>
          <p:spPr bwMode="auto">
            <a:xfrm>
              <a:off x="5038725" y="3590925"/>
              <a:ext cx="173037" cy="76200"/>
            </a:xfrm>
            <a:custGeom>
              <a:avLst/>
              <a:gdLst>
                <a:gd name="T0" fmla="*/ 109 w 109"/>
                <a:gd name="T1" fmla="*/ 48 h 48"/>
                <a:gd name="T2" fmla="*/ 0 w 109"/>
                <a:gd name="T3" fmla="*/ 18 h 48"/>
                <a:gd name="T4" fmla="*/ 0 w 109"/>
                <a:gd name="T5" fmla="*/ 0 h 48"/>
                <a:gd name="T6" fmla="*/ 109 w 109"/>
                <a:gd name="T7" fmla="*/ 32 h 48"/>
                <a:gd name="T8" fmla="*/ 109 w 109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8">
                  <a:moveTo>
                    <a:pt x="109" y="4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09" y="32"/>
                  </a:lnTo>
                  <a:lnTo>
                    <a:pt x="109" y="48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9" name="Freeform 239"/>
            <p:cNvSpPr>
              <a:spLocks/>
            </p:cNvSpPr>
            <p:nvPr/>
          </p:nvSpPr>
          <p:spPr bwMode="auto">
            <a:xfrm>
              <a:off x="5038725" y="3546475"/>
              <a:ext cx="173037" cy="80963"/>
            </a:xfrm>
            <a:custGeom>
              <a:avLst/>
              <a:gdLst>
                <a:gd name="T0" fmla="*/ 109 w 109"/>
                <a:gd name="T1" fmla="*/ 51 h 51"/>
                <a:gd name="T2" fmla="*/ 0 w 109"/>
                <a:gd name="T3" fmla="*/ 18 h 51"/>
                <a:gd name="T4" fmla="*/ 0 w 109"/>
                <a:gd name="T5" fmla="*/ 0 h 51"/>
                <a:gd name="T6" fmla="*/ 109 w 109"/>
                <a:gd name="T7" fmla="*/ 36 h 51"/>
                <a:gd name="T8" fmla="*/ 109 w 10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1">
                  <a:moveTo>
                    <a:pt x="109" y="51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09" y="36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0" name="Freeform 240"/>
            <p:cNvSpPr>
              <a:spLocks/>
            </p:cNvSpPr>
            <p:nvPr/>
          </p:nvSpPr>
          <p:spPr bwMode="auto">
            <a:xfrm>
              <a:off x="4941888" y="4251325"/>
              <a:ext cx="96837" cy="74613"/>
            </a:xfrm>
            <a:custGeom>
              <a:avLst/>
              <a:gdLst>
                <a:gd name="T0" fmla="*/ 61 w 61"/>
                <a:gd name="T1" fmla="*/ 47 h 47"/>
                <a:gd name="T2" fmla="*/ 61 w 61"/>
                <a:gd name="T3" fmla="*/ 29 h 47"/>
                <a:gd name="T4" fmla="*/ 0 w 61"/>
                <a:gd name="T5" fmla="*/ 0 h 47"/>
                <a:gd name="T6" fmla="*/ 0 w 61"/>
                <a:gd name="T7" fmla="*/ 15 h 47"/>
                <a:gd name="T8" fmla="*/ 61 w 61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7">
                  <a:moveTo>
                    <a:pt x="61" y="47"/>
                  </a:moveTo>
                  <a:lnTo>
                    <a:pt x="61" y="29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1" name="Freeform 241"/>
            <p:cNvSpPr>
              <a:spLocks/>
            </p:cNvSpPr>
            <p:nvPr/>
          </p:nvSpPr>
          <p:spPr bwMode="auto">
            <a:xfrm>
              <a:off x="4941888" y="4213225"/>
              <a:ext cx="96837" cy="68263"/>
            </a:xfrm>
            <a:custGeom>
              <a:avLst/>
              <a:gdLst>
                <a:gd name="T0" fmla="*/ 61 w 61"/>
                <a:gd name="T1" fmla="*/ 43 h 43"/>
                <a:gd name="T2" fmla="*/ 61 w 61"/>
                <a:gd name="T3" fmla="*/ 26 h 43"/>
                <a:gd name="T4" fmla="*/ 0 w 61"/>
                <a:gd name="T5" fmla="*/ 0 h 43"/>
                <a:gd name="T6" fmla="*/ 0 w 61"/>
                <a:gd name="T7" fmla="*/ 15 h 43"/>
                <a:gd name="T8" fmla="*/ 61 w 61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3">
                  <a:moveTo>
                    <a:pt x="61" y="43"/>
                  </a:moveTo>
                  <a:lnTo>
                    <a:pt x="61" y="26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1" y="4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Freeform 242"/>
            <p:cNvSpPr>
              <a:spLocks/>
            </p:cNvSpPr>
            <p:nvPr/>
          </p:nvSpPr>
          <p:spPr bwMode="auto">
            <a:xfrm>
              <a:off x="4941888" y="4175125"/>
              <a:ext cx="96837" cy="61913"/>
            </a:xfrm>
            <a:custGeom>
              <a:avLst/>
              <a:gdLst>
                <a:gd name="T0" fmla="*/ 61 w 61"/>
                <a:gd name="T1" fmla="*/ 39 h 39"/>
                <a:gd name="T2" fmla="*/ 61 w 61"/>
                <a:gd name="T3" fmla="*/ 22 h 39"/>
                <a:gd name="T4" fmla="*/ 0 w 61"/>
                <a:gd name="T5" fmla="*/ 0 h 39"/>
                <a:gd name="T6" fmla="*/ 0 w 61"/>
                <a:gd name="T7" fmla="*/ 15 h 39"/>
                <a:gd name="T8" fmla="*/ 61 w 6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61" y="39"/>
                  </a:moveTo>
                  <a:lnTo>
                    <a:pt x="61" y="2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1" y="3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Freeform 243"/>
            <p:cNvSpPr>
              <a:spLocks/>
            </p:cNvSpPr>
            <p:nvPr/>
          </p:nvSpPr>
          <p:spPr bwMode="auto">
            <a:xfrm>
              <a:off x="4941888" y="4135438"/>
              <a:ext cx="96837" cy="58738"/>
            </a:xfrm>
            <a:custGeom>
              <a:avLst/>
              <a:gdLst>
                <a:gd name="T0" fmla="*/ 61 w 61"/>
                <a:gd name="T1" fmla="*/ 37 h 37"/>
                <a:gd name="T2" fmla="*/ 61 w 61"/>
                <a:gd name="T3" fmla="*/ 19 h 37"/>
                <a:gd name="T4" fmla="*/ 0 w 61"/>
                <a:gd name="T5" fmla="*/ 0 h 37"/>
                <a:gd name="T6" fmla="*/ 0 w 61"/>
                <a:gd name="T7" fmla="*/ 16 h 37"/>
                <a:gd name="T8" fmla="*/ 61 w 6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7">
                  <a:moveTo>
                    <a:pt x="61" y="37"/>
                  </a:moveTo>
                  <a:lnTo>
                    <a:pt x="61" y="19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4" name="Freeform 244"/>
            <p:cNvSpPr>
              <a:spLocks/>
            </p:cNvSpPr>
            <p:nvPr/>
          </p:nvSpPr>
          <p:spPr bwMode="auto">
            <a:xfrm>
              <a:off x="4941888" y="4098925"/>
              <a:ext cx="96837" cy="50800"/>
            </a:xfrm>
            <a:custGeom>
              <a:avLst/>
              <a:gdLst>
                <a:gd name="T0" fmla="*/ 61 w 61"/>
                <a:gd name="T1" fmla="*/ 32 h 32"/>
                <a:gd name="T2" fmla="*/ 61 w 61"/>
                <a:gd name="T3" fmla="*/ 14 h 32"/>
                <a:gd name="T4" fmla="*/ 0 w 61"/>
                <a:gd name="T5" fmla="*/ 0 h 32"/>
                <a:gd name="T6" fmla="*/ 0 w 61"/>
                <a:gd name="T7" fmla="*/ 15 h 32"/>
                <a:gd name="T8" fmla="*/ 61 w 6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2">
                  <a:moveTo>
                    <a:pt x="61" y="32"/>
                  </a:moveTo>
                  <a:lnTo>
                    <a:pt x="61" y="1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1" y="3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5" name="Freeform 245"/>
            <p:cNvSpPr>
              <a:spLocks/>
            </p:cNvSpPr>
            <p:nvPr/>
          </p:nvSpPr>
          <p:spPr bwMode="auto">
            <a:xfrm>
              <a:off x="4941888" y="4060825"/>
              <a:ext cx="96837" cy="44450"/>
            </a:xfrm>
            <a:custGeom>
              <a:avLst/>
              <a:gdLst>
                <a:gd name="T0" fmla="*/ 61 w 61"/>
                <a:gd name="T1" fmla="*/ 28 h 28"/>
                <a:gd name="T2" fmla="*/ 61 w 61"/>
                <a:gd name="T3" fmla="*/ 10 h 28"/>
                <a:gd name="T4" fmla="*/ 0 w 61"/>
                <a:gd name="T5" fmla="*/ 0 h 28"/>
                <a:gd name="T6" fmla="*/ 0 w 61"/>
                <a:gd name="T7" fmla="*/ 14 h 28"/>
                <a:gd name="T8" fmla="*/ 61 w 6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">
                  <a:moveTo>
                    <a:pt x="61" y="28"/>
                  </a:moveTo>
                  <a:lnTo>
                    <a:pt x="61" y="1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1" y="2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Freeform 246"/>
            <p:cNvSpPr>
              <a:spLocks/>
            </p:cNvSpPr>
            <p:nvPr/>
          </p:nvSpPr>
          <p:spPr bwMode="auto">
            <a:xfrm>
              <a:off x="4941888" y="4021138"/>
              <a:ext cx="96837" cy="39688"/>
            </a:xfrm>
            <a:custGeom>
              <a:avLst/>
              <a:gdLst>
                <a:gd name="T0" fmla="*/ 61 w 61"/>
                <a:gd name="T1" fmla="*/ 25 h 25"/>
                <a:gd name="T2" fmla="*/ 61 w 61"/>
                <a:gd name="T3" fmla="*/ 7 h 25"/>
                <a:gd name="T4" fmla="*/ 0 w 61"/>
                <a:gd name="T5" fmla="*/ 0 h 25"/>
                <a:gd name="T6" fmla="*/ 0 w 61"/>
                <a:gd name="T7" fmla="*/ 16 h 25"/>
                <a:gd name="T8" fmla="*/ 61 w 6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5">
                  <a:moveTo>
                    <a:pt x="61" y="25"/>
                  </a:moveTo>
                  <a:lnTo>
                    <a:pt x="61" y="7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Freeform 247"/>
            <p:cNvSpPr>
              <a:spLocks/>
            </p:cNvSpPr>
            <p:nvPr/>
          </p:nvSpPr>
          <p:spPr bwMode="auto">
            <a:xfrm>
              <a:off x="4941888" y="3984625"/>
              <a:ext cx="96837" cy="30163"/>
            </a:xfrm>
            <a:custGeom>
              <a:avLst/>
              <a:gdLst>
                <a:gd name="T0" fmla="*/ 61 w 61"/>
                <a:gd name="T1" fmla="*/ 19 h 19"/>
                <a:gd name="T2" fmla="*/ 61 w 61"/>
                <a:gd name="T3" fmla="*/ 2 h 19"/>
                <a:gd name="T4" fmla="*/ 0 w 61"/>
                <a:gd name="T5" fmla="*/ 0 h 19"/>
                <a:gd name="T6" fmla="*/ 0 w 61"/>
                <a:gd name="T7" fmla="*/ 14 h 19"/>
                <a:gd name="T8" fmla="*/ 61 w 6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9">
                  <a:moveTo>
                    <a:pt x="61" y="19"/>
                  </a:moveTo>
                  <a:lnTo>
                    <a:pt x="61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Freeform 248"/>
            <p:cNvSpPr>
              <a:spLocks/>
            </p:cNvSpPr>
            <p:nvPr/>
          </p:nvSpPr>
          <p:spPr bwMode="auto">
            <a:xfrm>
              <a:off x="4941888" y="3943350"/>
              <a:ext cx="96837" cy="26988"/>
            </a:xfrm>
            <a:custGeom>
              <a:avLst/>
              <a:gdLst>
                <a:gd name="T0" fmla="*/ 61 w 61"/>
                <a:gd name="T1" fmla="*/ 17 h 17"/>
                <a:gd name="T2" fmla="*/ 61 w 61"/>
                <a:gd name="T3" fmla="*/ 0 h 17"/>
                <a:gd name="T4" fmla="*/ 0 w 61"/>
                <a:gd name="T5" fmla="*/ 1 h 17"/>
                <a:gd name="T6" fmla="*/ 0 w 61"/>
                <a:gd name="T7" fmla="*/ 17 h 17"/>
                <a:gd name="T8" fmla="*/ 61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61" y="17"/>
                  </a:moveTo>
                  <a:lnTo>
                    <a:pt x="61" y="0"/>
                  </a:lnTo>
                  <a:lnTo>
                    <a:pt x="0" y="1"/>
                  </a:lnTo>
                  <a:lnTo>
                    <a:pt x="0" y="17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Freeform 249"/>
            <p:cNvSpPr>
              <a:spLocks/>
            </p:cNvSpPr>
            <p:nvPr/>
          </p:nvSpPr>
          <p:spPr bwMode="auto">
            <a:xfrm>
              <a:off x="4941888" y="3898900"/>
              <a:ext cx="96837" cy="31750"/>
            </a:xfrm>
            <a:custGeom>
              <a:avLst/>
              <a:gdLst>
                <a:gd name="T0" fmla="*/ 61 w 61"/>
                <a:gd name="T1" fmla="*/ 17 h 20"/>
                <a:gd name="T2" fmla="*/ 61 w 61"/>
                <a:gd name="T3" fmla="*/ 0 h 20"/>
                <a:gd name="T4" fmla="*/ 0 w 61"/>
                <a:gd name="T5" fmla="*/ 6 h 20"/>
                <a:gd name="T6" fmla="*/ 0 w 61"/>
                <a:gd name="T7" fmla="*/ 20 h 20"/>
                <a:gd name="T8" fmla="*/ 61 w 6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0">
                  <a:moveTo>
                    <a:pt x="61" y="17"/>
                  </a:moveTo>
                  <a:lnTo>
                    <a:pt x="61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0" name="Freeform 250"/>
            <p:cNvSpPr>
              <a:spLocks/>
            </p:cNvSpPr>
            <p:nvPr/>
          </p:nvSpPr>
          <p:spPr bwMode="auto">
            <a:xfrm>
              <a:off x="4941888" y="3854450"/>
              <a:ext cx="96837" cy="38100"/>
            </a:xfrm>
            <a:custGeom>
              <a:avLst/>
              <a:gdLst>
                <a:gd name="T0" fmla="*/ 61 w 61"/>
                <a:gd name="T1" fmla="*/ 17 h 24"/>
                <a:gd name="T2" fmla="*/ 61 w 61"/>
                <a:gd name="T3" fmla="*/ 0 h 24"/>
                <a:gd name="T4" fmla="*/ 0 w 61"/>
                <a:gd name="T5" fmla="*/ 9 h 24"/>
                <a:gd name="T6" fmla="*/ 0 w 61"/>
                <a:gd name="T7" fmla="*/ 24 h 24"/>
                <a:gd name="T8" fmla="*/ 61 w 61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4">
                  <a:moveTo>
                    <a:pt x="61" y="17"/>
                  </a:moveTo>
                  <a:lnTo>
                    <a:pt x="61" y="0"/>
                  </a:lnTo>
                  <a:lnTo>
                    <a:pt x="0" y="9"/>
                  </a:lnTo>
                  <a:lnTo>
                    <a:pt x="0" y="24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1" name="Freeform 251"/>
            <p:cNvSpPr>
              <a:spLocks/>
            </p:cNvSpPr>
            <p:nvPr/>
          </p:nvSpPr>
          <p:spPr bwMode="auto">
            <a:xfrm>
              <a:off x="4941888" y="3810000"/>
              <a:ext cx="96837" cy="44450"/>
            </a:xfrm>
            <a:custGeom>
              <a:avLst/>
              <a:gdLst>
                <a:gd name="T0" fmla="*/ 61 w 61"/>
                <a:gd name="T1" fmla="*/ 18 h 28"/>
                <a:gd name="T2" fmla="*/ 61 w 61"/>
                <a:gd name="T3" fmla="*/ 0 h 28"/>
                <a:gd name="T4" fmla="*/ 0 w 61"/>
                <a:gd name="T5" fmla="*/ 13 h 28"/>
                <a:gd name="T6" fmla="*/ 0 w 61"/>
                <a:gd name="T7" fmla="*/ 28 h 28"/>
                <a:gd name="T8" fmla="*/ 61 w 61"/>
                <a:gd name="T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">
                  <a:moveTo>
                    <a:pt x="61" y="18"/>
                  </a:moveTo>
                  <a:lnTo>
                    <a:pt x="61" y="0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2" name="Freeform 252"/>
            <p:cNvSpPr>
              <a:spLocks/>
            </p:cNvSpPr>
            <p:nvPr/>
          </p:nvSpPr>
          <p:spPr bwMode="auto">
            <a:xfrm>
              <a:off x="4941888" y="3765550"/>
              <a:ext cx="96837" cy="50800"/>
            </a:xfrm>
            <a:custGeom>
              <a:avLst/>
              <a:gdLst>
                <a:gd name="T0" fmla="*/ 61 w 61"/>
                <a:gd name="T1" fmla="*/ 18 h 32"/>
                <a:gd name="T2" fmla="*/ 61 w 61"/>
                <a:gd name="T3" fmla="*/ 0 h 32"/>
                <a:gd name="T4" fmla="*/ 0 w 61"/>
                <a:gd name="T5" fmla="*/ 17 h 32"/>
                <a:gd name="T6" fmla="*/ 0 w 61"/>
                <a:gd name="T7" fmla="*/ 32 h 32"/>
                <a:gd name="T8" fmla="*/ 61 w 61"/>
                <a:gd name="T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2">
                  <a:moveTo>
                    <a:pt x="61" y="18"/>
                  </a:moveTo>
                  <a:lnTo>
                    <a:pt x="61" y="0"/>
                  </a:lnTo>
                  <a:lnTo>
                    <a:pt x="0" y="17"/>
                  </a:lnTo>
                  <a:lnTo>
                    <a:pt x="0" y="32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3" name="Freeform 253"/>
            <p:cNvSpPr>
              <a:spLocks/>
            </p:cNvSpPr>
            <p:nvPr/>
          </p:nvSpPr>
          <p:spPr bwMode="auto">
            <a:xfrm>
              <a:off x="4941888" y="3721100"/>
              <a:ext cx="96837" cy="57150"/>
            </a:xfrm>
            <a:custGeom>
              <a:avLst/>
              <a:gdLst>
                <a:gd name="T0" fmla="*/ 61 w 61"/>
                <a:gd name="T1" fmla="*/ 18 h 36"/>
                <a:gd name="T2" fmla="*/ 61 w 61"/>
                <a:gd name="T3" fmla="*/ 0 h 36"/>
                <a:gd name="T4" fmla="*/ 0 w 61"/>
                <a:gd name="T5" fmla="*/ 21 h 36"/>
                <a:gd name="T6" fmla="*/ 0 w 61"/>
                <a:gd name="T7" fmla="*/ 36 h 36"/>
                <a:gd name="T8" fmla="*/ 61 w 61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6">
                  <a:moveTo>
                    <a:pt x="61" y="18"/>
                  </a:moveTo>
                  <a:lnTo>
                    <a:pt x="61" y="0"/>
                  </a:lnTo>
                  <a:lnTo>
                    <a:pt x="0" y="21"/>
                  </a:lnTo>
                  <a:lnTo>
                    <a:pt x="0" y="36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4" name="Freeform 254"/>
            <p:cNvSpPr>
              <a:spLocks/>
            </p:cNvSpPr>
            <p:nvPr/>
          </p:nvSpPr>
          <p:spPr bwMode="auto">
            <a:xfrm>
              <a:off x="4941888" y="3676650"/>
              <a:ext cx="96837" cy="63500"/>
            </a:xfrm>
            <a:custGeom>
              <a:avLst/>
              <a:gdLst>
                <a:gd name="T0" fmla="*/ 61 w 61"/>
                <a:gd name="T1" fmla="*/ 18 h 40"/>
                <a:gd name="T2" fmla="*/ 61 w 61"/>
                <a:gd name="T3" fmla="*/ 0 h 40"/>
                <a:gd name="T4" fmla="*/ 0 w 61"/>
                <a:gd name="T5" fmla="*/ 25 h 40"/>
                <a:gd name="T6" fmla="*/ 0 w 61"/>
                <a:gd name="T7" fmla="*/ 40 h 40"/>
                <a:gd name="T8" fmla="*/ 61 w 61"/>
                <a:gd name="T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61" y="18"/>
                  </a:moveTo>
                  <a:lnTo>
                    <a:pt x="61" y="0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Freeform 255"/>
            <p:cNvSpPr>
              <a:spLocks/>
            </p:cNvSpPr>
            <p:nvPr/>
          </p:nvSpPr>
          <p:spPr bwMode="auto">
            <a:xfrm>
              <a:off x="4941888" y="3632200"/>
              <a:ext cx="96837" cy="69850"/>
            </a:xfrm>
            <a:custGeom>
              <a:avLst/>
              <a:gdLst>
                <a:gd name="T0" fmla="*/ 61 w 61"/>
                <a:gd name="T1" fmla="*/ 18 h 44"/>
                <a:gd name="T2" fmla="*/ 61 w 61"/>
                <a:gd name="T3" fmla="*/ 0 h 44"/>
                <a:gd name="T4" fmla="*/ 0 w 61"/>
                <a:gd name="T5" fmla="*/ 29 h 44"/>
                <a:gd name="T6" fmla="*/ 0 w 61"/>
                <a:gd name="T7" fmla="*/ 44 h 44"/>
                <a:gd name="T8" fmla="*/ 61 w 61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4">
                  <a:moveTo>
                    <a:pt x="61" y="18"/>
                  </a:moveTo>
                  <a:lnTo>
                    <a:pt x="61" y="0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6" name="Freeform 256"/>
            <p:cNvSpPr>
              <a:spLocks/>
            </p:cNvSpPr>
            <p:nvPr/>
          </p:nvSpPr>
          <p:spPr bwMode="auto">
            <a:xfrm>
              <a:off x="4941888" y="3589338"/>
              <a:ext cx="96837" cy="74613"/>
            </a:xfrm>
            <a:custGeom>
              <a:avLst/>
              <a:gdLst>
                <a:gd name="T0" fmla="*/ 61 w 61"/>
                <a:gd name="T1" fmla="*/ 17 h 47"/>
                <a:gd name="T2" fmla="*/ 61 w 61"/>
                <a:gd name="T3" fmla="*/ 0 h 47"/>
                <a:gd name="T4" fmla="*/ 0 w 61"/>
                <a:gd name="T5" fmla="*/ 32 h 47"/>
                <a:gd name="T6" fmla="*/ 0 w 61"/>
                <a:gd name="T7" fmla="*/ 47 h 47"/>
                <a:gd name="T8" fmla="*/ 61 w 61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7">
                  <a:moveTo>
                    <a:pt x="61" y="17"/>
                  </a:moveTo>
                  <a:lnTo>
                    <a:pt x="61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7" name="Freeform 257"/>
            <p:cNvSpPr>
              <a:spLocks/>
            </p:cNvSpPr>
            <p:nvPr/>
          </p:nvSpPr>
          <p:spPr bwMode="auto">
            <a:xfrm>
              <a:off x="4941888" y="3544888"/>
              <a:ext cx="96837" cy="80963"/>
            </a:xfrm>
            <a:custGeom>
              <a:avLst/>
              <a:gdLst>
                <a:gd name="T0" fmla="*/ 61 w 61"/>
                <a:gd name="T1" fmla="*/ 17 h 51"/>
                <a:gd name="T2" fmla="*/ 61 w 61"/>
                <a:gd name="T3" fmla="*/ 0 h 51"/>
                <a:gd name="T4" fmla="*/ 0 w 61"/>
                <a:gd name="T5" fmla="*/ 35 h 51"/>
                <a:gd name="T6" fmla="*/ 0 w 61"/>
                <a:gd name="T7" fmla="*/ 51 h 51"/>
                <a:gd name="T8" fmla="*/ 61 w 61"/>
                <a:gd name="T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1">
                  <a:moveTo>
                    <a:pt x="61" y="17"/>
                  </a:moveTo>
                  <a:lnTo>
                    <a:pt x="61" y="0"/>
                  </a:lnTo>
                  <a:lnTo>
                    <a:pt x="0" y="35"/>
                  </a:lnTo>
                  <a:lnTo>
                    <a:pt x="0" y="51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7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Measuring </a:t>
            </a:r>
            <a:r>
              <a:rPr lang="en" dirty="0" smtClean="0"/>
              <a:t>OVS</a:t>
            </a:r>
            <a:r>
              <a:rPr lang="en-US" dirty="0" smtClean="0"/>
              <a:t> – </a:t>
            </a:r>
            <a:r>
              <a:rPr lang="en-US" dirty="0" err="1" smtClean="0"/>
              <a:t>PavlOVS.py</a:t>
            </a:r>
            <a:endParaRPr lang="en" dirty="0"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57200" y="1234439"/>
            <a:ext cx="8229600" cy="97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 smtClean="0"/>
              <a:t>Publishes </a:t>
            </a:r>
            <a:r>
              <a:rPr lang="en" sz="2400" dirty="0" smtClean="0"/>
              <a:t>metrics to StatsD/</a:t>
            </a:r>
            <a:r>
              <a:rPr lang="en-US" sz="2400" dirty="0" smtClean="0"/>
              <a:t>G</a:t>
            </a:r>
            <a:r>
              <a:rPr lang="en" sz="2400" dirty="0" smtClean="0"/>
              <a:t>raphite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dirty="0" smtClean="0"/>
              <a:t>Per </a:t>
            </a:r>
            <a:r>
              <a:rPr lang="en" sz="2400" dirty="0"/>
              <a:t>bridge </a:t>
            </a:r>
            <a:r>
              <a:rPr lang="en" sz="2400" dirty="0" smtClean="0"/>
              <a:t>byte, packe</a:t>
            </a:r>
            <a:r>
              <a:rPr lang="en-US" sz="2400" dirty="0" smtClean="0"/>
              <a:t>t</a:t>
            </a:r>
            <a:r>
              <a:rPr lang="en" sz="2400" dirty="0" smtClean="0"/>
              <a:t>, </a:t>
            </a:r>
            <a:r>
              <a:rPr lang="en-US" sz="2400" dirty="0" smtClean="0"/>
              <a:t>open </a:t>
            </a:r>
            <a:r>
              <a:rPr lang="en" sz="2400" dirty="0" smtClean="0"/>
              <a:t>flow</a:t>
            </a:r>
            <a:r>
              <a:rPr lang="en-US" sz="2400" dirty="0" smtClean="0"/>
              <a:t> </a:t>
            </a:r>
            <a:r>
              <a:rPr lang="en" sz="2400" dirty="0" smtClean="0"/>
              <a:t>count</a:t>
            </a:r>
            <a:endParaRPr lang="en-US" sz="2400" dirty="0" smtClean="0"/>
          </a:p>
          <a:p>
            <a:pPr marL="457200" indent="-381000">
              <a:spcBef>
                <a:spcPts val="0"/>
              </a:spcBef>
              <a:buSzPct val="100000"/>
            </a:pPr>
            <a:r>
              <a:rPr lang="en-US" dirty="0"/>
              <a:t>D</a:t>
            </a:r>
            <a:r>
              <a:rPr lang="en" dirty="0"/>
              <a:t>atapath</a:t>
            </a:r>
            <a:r>
              <a:rPr lang="en-US" dirty="0"/>
              <a:t> </a:t>
            </a:r>
            <a:r>
              <a:rPr lang="en" dirty="0" smtClean="0"/>
              <a:t>hit</a:t>
            </a:r>
            <a:r>
              <a:rPr lang="en" dirty="0"/>
              <a:t>, missed, </a:t>
            </a:r>
            <a:r>
              <a:rPr lang="en" dirty="0" smtClean="0"/>
              <a:t>lost</a:t>
            </a:r>
            <a:r>
              <a:rPr lang="en-US" dirty="0" smtClean="0"/>
              <a:t>, flow</a:t>
            </a:r>
            <a:r>
              <a:rPr lang="en" dirty="0" smtClean="0"/>
              <a:t> </a:t>
            </a:r>
            <a:r>
              <a:rPr lang="en-US" dirty="0" smtClean="0"/>
              <a:t>counts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Open vSwitch</a:t>
            </a:r>
            <a:r>
              <a:rPr lang="en" sz="2400" dirty="0" smtClean="0"/>
              <a:t> </a:t>
            </a:r>
            <a:r>
              <a:rPr lang="en" sz="2400" dirty="0"/>
              <a:t>CPU utilization</a:t>
            </a:r>
          </a:p>
          <a:p>
            <a:pPr marL="457200" indent="-381000">
              <a:spcBef>
                <a:spcPts val="0"/>
              </a:spcBef>
              <a:buSzPct val="100000"/>
            </a:pPr>
            <a:r>
              <a:rPr lang="en" dirty="0" smtClean="0"/>
              <a:t>Instance </a:t>
            </a:r>
            <a:r>
              <a:rPr lang="en" dirty="0"/>
              <a:t>count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US" sz="2400" dirty="0" smtClean="0"/>
              <a:t>Tunnels configured and in fault state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1660" y="3657339"/>
            <a:ext cx="8932340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16588" y="3346534"/>
            <a:ext cx="211082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2000 Eviction Threshold</a:t>
            </a: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111899"/>
            <a:ext cx="8229600" cy="60545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Datapath</a:t>
            </a:r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Flow Count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1899"/>
            <a:ext cx="8229600" cy="60545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Datapath</a:t>
            </a:r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Flow Count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04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Hit, Miss, Lost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111899"/>
            <a:ext cx="8229600" cy="60545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02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rgbClr val="C4002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22"/>
              </a:buClr>
              <a:buSzPct val="100000"/>
              <a:buNone/>
              <a:defRPr sz="3000" b="1" i="0" u="none" strike="noStrike" cap="none" baseline="0">
                <a:solidFill>
                  <a:srgbClr val="C4002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9pPr>
          </a:lstStyle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Hit, Miss, Lost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13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OVS</a:t>
            </a:r>
            <a:r>
              <a:rPr lang="en-US" baseline="0" dirty="0" smtClean="0"/>
              <a:t> CPU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111899"/>
            <a:ext cx="8229600" cy="60545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02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rgbClr val="C4002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22"/>
              </a:buClr>
              <a:buSzPct val="100000"/>
              <a:buNone/>
              <a:defRPr sz="3000" b="1" i="0" u="none" strike="noStrike" cap="none" baseline="0">
                <a:solidFill>
                  <a:srgbClr val="C4002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C40022"/>
              </a:buClr>
              <a:buSzPct val="100000"/>
              <a:defRPr sz="3000" b="1">
                <a:solidFill>
                  <a:srgbClr val="C40022"/>
                </a:solidFill>
              </a:defRPr>
            </a:lvl9pPr>
          </a:lstStyle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OVS CPU By Cell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13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" dirty="0" smtClean="0"/>
              <a:t>OVS</a:t>
            </a:r>
            <a:r>
              <a:rPr lang="en-US" dirty="0" smtClean="0"/>
              <a:t> Of Our Dreams</a:t>
            </a:r>
            <a:endParaRPr lang="en" dirty="0"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234439"/>
            <a:ext cx="8229600" cy="97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Connection Tracking</a:t>
            </a:r>
            <a:endParaRPr lang="en-US" dirty="0" smtClean="0"/>
          </a:p>
          <a:p>
            <a:pPr marL="457200" lvl="0" indent="-381000" rtl="0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dirty="0" smtClean="0"/>
              <a:t>More (efficient) performance</a:t>
            </a:r>
          </a:p>
          <a:p>
            <a:pPr marL="457200" lvl="0" indent="-381000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en-US" dirty="0"/>
              <a:t>JSON Output </a:t>
            </a:r>
            <a:r>
              <a:rPr lang="en-US" dirty="0" smtClean="0"/>
              <a:t>from </a:t>
            </a:r>
            <a:r>
              <a:rPr lang="en-US" dirty="0" err="1" smtClean="0"/>
              <a:t>ovs</a:t>
            </a:r>
            <a:r>
              <a:rPr lang="en-US" dirty="0" smtClean="0"/>
              <a:t>-*</a:t>
            </a:r>
            <a:r>
              <a:rPr lang="en-US" dirty="0" err="1" smtClean="0"/>
              <a:t>ctl</a:t>
            </a:r>
            <a:r>
              <a:rPr lang="en-US" dirty="0" smtClean="0"/>
              <a:t> </a:t>
            </a:r>
            <a:r>
              <a:rPr lang="en-US" dirty="0"/>
              <a:t>commands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1713" y="1575830"/>
            <a:ext cx="5740574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latin typeface="Arial Black"/>
                <a:cs typeface="Arial Black"/>
              </a:rPr>
              <a:t>QUESTIONS?</a:t>
            </a:r>
            <a:endParaRPr lang="en-US" sz="60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416108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Rackspace’s</a:t>
            </a:r>
            <a:r>
              <a:rPr lang="en-US" sz="3000" b="1" baseline="0" dirty="0" smtClean="0">
                <a:solidFill>
                  <a:schemeClr val="accent1"/>
                </a:solidFill>
              </a:rPr>
              <a:t> Public Cloud</a:t>
            </a:r>
            <a:endParaRPr lang="en" sz="3000" b="1" dirty="0">
              <a:solidFill>
                <a:schemeClr val="accent1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097273"/>
            <a:ext cx="3931800" cy="50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Large </a:t>
            </a:r>
            <a:r>
              <a:rPr lang="en" sz="2400" b="1" dirty="0" smtClean="0"/>
              <a:t>Fleet</a:t>
            </a:r>
            <a:endParaRPr lang="en-US" sz="2400" b="1" dirty="0" smtClean="0"/>
          </a:p>
          <a:p>
            <a:pPr lvl="0" rtl="0">
              <a:spcBef>
                <a:spcPts val="0"/>
              </a:spcBef>
              <a:buNone/>
            </a:pPr>
            <a:endParaRPr lang="en-US" sz="2400" b="1" dirty="0" smtClean="0"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562400" y="1097276"/>
            <a:ext cx="4581599" cy="31833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 dirty="0"/>
              <a:t>Heterogenous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dirty="0"/>
              <a:t>Several different hardware manufacturers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dirty="0"/>
              <a:t>Several XenServer major versions (sometimes on varying kernels)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dirty="0"/>
              <a:t>Five </a:t>
            </a:r>
            <a:r>
              <a:rPr lang="en-US" sz="1800" dirty="0" smtClean="0"/>
              <a:t>networking</a:t>
            </a:r>
            <a:r>
              <a:rPr lang="en-US" sz="1800" baseline="0" dirty="0" smtClean="0"/>
              <a:t> configurations</a:t>
            </a:r>
            <a:endParaRPr lang="en" sz="1800" dirty="0"/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dirty="0"/>
              <a:t>Six production public clouds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dirty="0"/>
              <a:t>Six internal private clouds</a:t>
            </a:r>
          </a:p>
          <a:p>
            <a:pPr marL="457200" lvl="0" indent="-3429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dirty="0"/>
              <a:t>Various </a:t>
            </a:r>
            <a:r>
              <a:rPr lang="en" sz="1800" dirty="0" smtClean="0"/>
              <a:t>non</a:t>
            </a:r>
            <a:r>
              <a:rPr lang="en-US" sz="1800" dirty="0" smtClean="0"/>
              <a:t>-</a:t>
            </a:r>
            <a:r>
              <a:rPr lang="en" sz="1800" dirty="0" smtClean="0"/>
              <a:t>production environments</a:t>
            </a:r>
            <a:endParaRPr lang="en" sz="1800" dirty="0"/>
          </a:p>
        </p:txBody>
      </p:sp>
      <p:sp>
        <p:nvSpPr>
          <p:cNvPr id="201" name="Shape 201"/>
          <p:cNvSpPr txBox="1"/>
          <p:nvPr/>
        </p:nvSpPr>
        <p:spPr>
          <a:xfrm>
            <a:off x="457200" y="1588194"/>
            <a:ext cx="10972799" cy="1967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64592" lvl="0" indent="-164592" rtl="0">
              <a:lnSpc>
                <a:spcPct val="130000"/>
              </a:lnSpc>
              <a:spcBef>
                <a:spcPts val="0"/>
              </a:spcBef>
              <a:buClr>
                <a:srgbClr val="C40022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282828"/>
                </a:solidFill>
              </a:rPr>
              <a:t>Tens of thousands of </a:t>
            </a:r>
            <a:r>
              <a:rPr lang="en-US" sz="1800" dirty="0" smtClean="0">
                <a:solidFill>
                  <a:srgbClr val="282828"/>
                </a:solidFill>
              </a:rPr>
              <a:t>hypervisors</a:t>
            </a:r>
            <a:endParaRPr lang="en" sz="1800" dirty="0">
              <a:solidFill>
                <a:srgbClr val="282828"/>
              </a:solidFill>
            </a:endParaRPr>
          </a:p>
          <a:p>
            <a:pPr marL="164592" lvl="0" indent="-164592" rtl="0">
              <a:lnSpc>
                <a:spcPct val="130000"/>
              </a:lnSpc>
              <a:spcBef>
                <a:spcPts val="0"/>
              </a:spcBef>
              <a:buClr>
                <a:srgbClr val="C40022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rgbClr val="282828"/>
                </a:solidFill>
              </a:rPr>
              <a:t>Hundreds of thousands of </a:t>
            </a:r>
            <a:r>
              <a:rPr lang="en-US" sz="1800" dirty="0">
                <a:solidFill>
                  <a:srgbClr val="282828"/>
                </a:solidFill>
              </a:rPr>
              <a:t/>
            </a:r>
            <a:br>
              <a:rPr lang="en-US" sz="1800" dirty="0">
                <a:solidFill>
                  <a:srgbClr val="282828"/>
                </a:solidFill>
              </a:rPr>
            </a:br>
            <a:r>
              <a:rPr lang="en-US" sz="1800" dirty="0" smtClean="0">
                <a:solidFill>
                  <a:srgbClr val="282828"/>
                </a:solidFill>
              </a:rPr>
              <a:t>virtual </a:t>
            </a:r>
            <a:r>
              <a:rPr lang="en-US" sz="1800" dirty="0" smtClean="0">
                <a:solidFill>
                  <a:srgbClr val="282828"/>
                </a:solidFill>
              </a:rPr>
              <a:t>machines</a:t>
            </a:r>
            <a:endParaRPr lang="en-US" sz="1800" dirty="0">
              <a:solidFill>
                <a:srgbClr val="282828"/>
              </a:solidFill>
            </a:endParaRPr>
          </a:p>
          <a:p>
            <a:pPr marL="164592" lvl="0" indent="-164592" rtl="0">
              <a:lnSpc>
                <a:spcPct val="130000"/>
              </a:lnSpc>
              <a:spcBef>
                <a:spcPts val="0"/>
              </a:spcBef>
              <a:buClr>
                <a:srgbClr val="C40022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rgbClr val="282828"/>
                </a:solidFill>
              </a:rPr>
              <a:t>1 - 3+ Interfaces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</a:t>
            </a:r>
            <a:r>
              <a:rPr lang="en-US" dirty="0"/>
              <a:t>Available </a:t>
            </a:r>
            <a:r>
              <a:rPr lang="en-US" dirty="0" smtClean="0"/>
              <a:t>to Customers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365" y="3727898"/>
            <a:ext cx="2635695" cy="1415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96294655"/>
              </p:ext>
            </p:extLst>
          </p:nvPr>
        </p:nvGraphicFramePr>
        <p:xfrm>
          <a:off x="92365" y="1096818"/>
          <a:ext cx="8961974" cy="391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46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592" lvl="0" indent="-16459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" sz="2400" dirty="0" smtClean="0">
                <a:solidFill>
                  <a:schemeClr val="dk1"/>
                </a:solidFill>
              </a:rPr>
              <a:t>Rackspace </a:t>
            </a:r>
            <a:r>
              <a:rPr lang="en-US" sz="2400" dirty="0" smtClean="0">
                <a:solidFill>
                  <a:schemeClr val="dk1"/>
                </a:solidFill>
              </a:rPr>
              <a:t>has </a:t>
            </a:r>
            <a:r>
              <a:rPr lang="en" sz="2400" dirty="0" smtClean="0">
                <a:solidFill>
                  <a:schemeClr val="dk1"/>
                </a:solidFill>
              </a:rPr>
              <a:t>used </a:t>
            </a:r>
            <a:r>
              <a:rPr lang="en" sz="2400" dirty="0" smtClean="0">
                <a:solidFill>
                  <a:schemeClr val="dk1"/>
                </a:solidFill>
              </a:rPr>
              <a:t>Open vSwitch since </a:t>
            </a:r>
            <a:r>
              <a:rPr lang="en-US" sz="2400" dirty="0" smtClean="0">
                <a:solidFill>
                  <a:schemeClr val="dk1"/>
                </a:solidFill>
              </a:rPr>
              <a:t>the 0.9 version</a:t>
            </a:r>
          </a:p>
          <a:p>
            <a:pPr marL="164592" lvl="0" indent="-16459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" sz="2400" dirty="0" smtClean="0">
                <a:solidFill>
                  <a:schemeClr val="dk1"/>
                </a:solidFill>
              </a:rPr>
              <a:t>Behind most of First Generation Cloud Servers (Slicehost)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164592" lvl="0" indent="-16459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" sz="2400" dirty="0" smtClean="0">
                <a:solidFill>
                  <a:schemeClr val="dk1"/>
                </a:solidFill>
              </a:rPr>
              <a:t>Powers 100% of Next Generation Cloud </a:t>
            </a:r>
            <a:r>
              <a:rPr lang="en" sz="2400" dirty="0" smtClean="0">
                <a:solidFill>
                  <a:schemeClr val="dk1"/>
                </a:solidFill>
              </a:rPr>
              <a:t>Servers</a:t>
            </a:r>
            <a:endParaRPr lang="en-US" sz="2400" dirty="0" smtClean="0"/>
          </a:p>
          <a:p>
            <a:pPr marL="164592" lvl="0" indent="-164592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75000"/>
            </a:pPr>
            <a:r>
              <a:rPr lang="en-US" sz="2400" dirty="0" smtClean="0"/>
              <a:t>Upgraded </a:t>
            </a:r>
            <a:r>
              <a:rPr lang="en-US" sz="2400" dirty="0"/>
              <a:t>OVS nine times since the launch of Next Gen </a:t>
            </a:r>
            <a:r>
              <a:rPr lang="en-US" sz="2400" dirty="0" smtClean="0"/>
              <a:t>Public Cloud in </a:t>
            </a:r>
            <a:r>
              <a:rPr lang="en-US" sz="2400" dirty="0"/>
              <a:t>August </a:t>
            </a:r>
            <a:r>
              <a:rPr lang="en-US" sz="2400" dirty="0" smtClean="0"/>
              <a:t>2012</a:t>
            </a:r>
            <a:endParaRPr lang="en-US" sz="2400" dirty="0" smtClean="0">
              <a:solidFill>
                <a:schemeClr val="dk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History With OVS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provider features:</a:t>
            </a:r>
          </a:p>
          <a:p>
            <a:pPr lvl="1"/>
            <a:r>
              <a:rPr lang="en-US" sz="1800" dirty="0" smtClean="0"/>
              <a:t>Overlay Networks</a:t>
            </a:r>
          </a:p>
          <a:p>
            <a:pPr lvl="1"/>
            <a:r>
              <a:rPr lang="en-US" sz="1800" dirty="0" err="1" smtClean="0"/>
              <a:t>QoS</a:t>
            </a:r>
            <a:endParaRPr lang="en-US" sz="1800" dirty="0"/>
          </a:p>
          <a:p>
            <a:pPr lvl="1"/>
            <a:r>
              <a:rPr lang="en-US" sz="1800" dirty="0" smtClean="0"/>
              <a:t>VLAN Tagging</a:t>
            </a:r>
          </a:p>
          <a:p>
            <a:pPr lvl="1"/>
            <a:r>
              <a:rPr lang="en-US" sz="1800" dirty="0" smtClean="0"/>
              <a:t>Port Security</a:t>
            </a:r>
          </a:p>
          <a:p>
            <a:pPr lvl="1"/>
            <a:r>
              <a:rPr lang="en-US" sz="1800" dirty="0" smtClean="0"/>
              <a:t>LACP</a:t>
            </a:r>
          </a:p>
          <a:p>
            <a:r>
              <a:rPr lang="en-US" dirty="0" smtClean="0"/>
              <a:t>Software = Flexible</a:t>
            </a:r>
          </a:p>
          <a:p>
            <a:r>
              <a:rPr lang="en-US" dirty="0" smtClean="0"/>
              <a:t>Upgrades are easier than hardware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Use OVS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0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Our Favorite Improvements</a:t>
            </a:r>
            <a:endParaRPr lang="en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7333762"/>
              </p:ext>
            </p:extLst>
          </p:nvPr>
        </p:nvGraphicFramePr>
        <p:xfrm>
          <a:off x="563030" y="1070153"/>
          <a:ext cx="8229600" cy="341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Busy HV </a:t>
            </a:r>
            <a:r>
              <a:rPr lang="en-US" dirty="0"/>
              <a:t>W</a:t>
            </a:r>
            <a:r>
              <a:rPr lang="en-US" dirty="0" smtClean="0"/>
              <a:t>ith Syslog </a:t>
            </a:r>
            <a:r>
              <a:rPr lang="en-US" dirty="0"/>
              <a:t>C</a:t>
            </a:r>
            <a:r>
              <a:rPr lang="en-US" dirty="0" smtClean="0"/>
              <a:t>ollector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rSDN SYD-1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4" b="-15525"/>
          <a:stretch/>
        </p:blipFill>
        <p:spPr>
          <a:xfrm>
            <a:off x="0" y="1011352"/>
            <a:ext cx="9144000" cy="47014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88841"/>
            <a:ext cx="8229600" cy="596699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Mission Accomplished!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234439"/>
            <a:ext cx="8229600" cy="97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 dirty="0"/>
              <a:t>We moved the bottleneck!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New bottlenecks: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n" sz="2400" dirty="0"/>
              <a:t>Guest OS kernel configuration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n" sz="2400" dirty="0"/>
              <a:t>Xen Netback/Netfront </a:t>
            </a:r>
            <a:r>
              <a:rPr lang="en" sz="2400" dirty="0" smtClean="0"/>
              <a:t>Driver</a:t>
            </a:r>
            <a:endParaRPr lang="en" sz="2400" dirty="0"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650" y="1385225"/>
            <a:ext cx="3105150" cy="322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895376"/>
      </p:ext>
    </p:extLst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ial-Rackspace-Presentation-Template">
  <a:themeElements>
    <a:clrScheme name="Rackspace-1 2">
      <a:dk1>
        <a:srgbClr val="333333"/>
      </a:dk1>
      <a:lt1>
        <a:srgbClr val="FFFFFF"/>
      </a:lt1>
      <a:dk2>
        <a:srgbClr val="555555"/>
      </a:dk2>
      <a:lt2>
        <a:srgbClr val="FFFFFF"/>
      </a:lt2>
      <a:accent1>
        <a:srgbClr val="C40022"/>
      </a:accent1>
      <a:accent2>
        <a:srgbClr val="920000"/>
      </a:accent2>
      <a:accent3>
        <a:srgbClr val="600000"/>
      </a:accent3>
      <a:accent4>
        <a:srgbClr val="78C846"/>
      </a:accent4>
      <a:accent5>
        <a:srgbClr val="00C8D7"/>
      </a:accent5>
      <a:accent6>
        <a:srgbClr val="FFA046"/>
      </a:accent6>
      <a:hlink>
        <a:srgbClr val="060606"/>
      </a:hlink>
      <a:folHlink>
        <a:srgbClr val="0606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9794</TotalTime>
  <Words>658</Words>
  <Application>Microsoft Macintosh PowerPoint</Application>
  <PresentationFormat>On-screen Show (16:9)</PresentationFormat>
  <Paragraphs>196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Official-Rackspace-Presentation-Template</vt:lpstr>
      <vt:lpstr>Managing Open vSwitch Across a Large Heterogeneous Fleet</vt:lpstr>
      <vt:lpstr>About Rackspace</vt:lpstr>
      <vt:lpstr>Rackspace’s Public Cloud</vt:lpstr>
      <vt:lpstr>Networks Available to Customers</vt:lpstr>
      <vt:lpstr>Our History With OVS</vt:lpstr>
      <vt:lpstr>Why We Use OVS</vt:lpstr>
      <vt:lpstr>Our Favorite Improvements</vt:lpstr>
      <vt:lpstr>Example: Busy HV With Syslog Collector </vt:lpstr>
      <vt:lpstr>Mission Accomplished!</vt:lpstr>
      <vt:lpstr>Challenges of Upgrading OVS</vt:lpstr>
      <vt:lpstr>OVS Upgrade Solution</vt:lpstr>
      <vt:lpstr>Architectural Basics</vt:lpstr>
      <vt:lpstr>Ansible + OVS = Flexible Network Rewiring</vt:lpstr>
      <vt:lpstr>Ansible + OVS = Flexible Network Rewiring</vt:lpstr>
      <vt:lpstr>Ansible + OVS = Flexible Network Rewiring</vt:lpstr>
      <vt:lpstr>Ansible + OVS = Flexible Network Rewiring</vt:lpstr>
      <vt:lpstr>Ansible + OVS = Flexible Network Rewiring</vt:lpstr>
      <vt:lpstr>PowerPoint Presentation</vt:lpstr>
      <vt:lpstr>Ansible + OVS = Flexible Network Rewiring</vt:lpstr>
      <vt:lpstr>Measuring OVS – PavlOVS.py</vt:lpstr>
      <vt:lpstr>Datapath Flow Count</vt:lpstr>
      <vt:lpstr>Datapath Flow Count</vt:lpstr>
      <vt:lpstr>Hit, Miss, Lost</vt:lpstr>
      <vt:lpstr>OVS CPU</vt:lpstr>
      <vt:lpstr>The OVS Of Our Dreams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Open vSwitch</dc:title>
  <cp:lastModifiedBy>Chad Norgan</cp:lastModifiedBy>
  <cp:revision>84</cp:revision>
  <dcterms:modified xsi:type="dcterms:W3CDTF">2014-11-17T06:44:58Z</dcterms:modified>
</cp:coreProperties>
</file>